
<file path=[Content_Types].xml><?xml version="1.0" encoding="utf-8"?>
<Types xmlns="http://schemas.openxmlformats.org/package/2006/content-types">
  <Default Extension="jfif" ContentType="image/jpeg"/>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media/image45.jpg" ContentType="image/jpg"/>
  <Override PartName="/ppt/media/image46.jpg" ContentType="image/jpg"/>
  <Override PartName="/ppt/media/image47.jpg" ContentType="image/jpg"/>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theme/themeOverride3.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media/image80.jpg" ContentType="image/png"/>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4"/>
  </p:sldMasterIdLst>
  <p:notesMasterIdLst>
    <p:notesMasterId r:id="rId29"/>
  </p:notesMasterIdLst>
  <p:handoutMasterIdLst>
    <p:handoutMasterId r:id="rId30"/>
  </p:handoutMasterIdLst>
  <p:sldIdLst>
    <p:sldId id="298" r:id="rId5"/>
    <p:sldId id="1461" r:id="rId6"/>
    <p:sldId id="1448" r:id="rId7"/>
    <p:sldId id="1466" r:id="rId8"/>
    <p:sldId id="427" r:id="rId9"/>
    <p:sldId id="1449" r:id="rId10"/>
    <p:sldId id="1450" r:id="rId11"/>
    <p:sldId id="1451" r:id="rId12"/>
    <p:sldId id="1452" r:id="rId13"/>
    <p:sldId id="1453" r:id="rId14"/>
    <p:sldId id="1467" r:id="rId15"/>
    <p:sldId id="1454" r:id="rId16"/>
    <p:sldId id="1455" r:id="rId17"/>
    <p:sldId id="1465" r:id="rId18"/>
    <p:sldId id="1456" r:id="rId19"/>
    <p:sldId id="818" r:id="rId20"/>
    <p:sldId id="1457" r:id="rId21"/>
    <p:sldId id="1458" r:id="rId22"/>
    <p:sldId id="1459" r:id="rId23"/>
    <p:sldId id="1468" r:id="rId24"/>
    <p:sldId id="1460" r:id="rId25"/>
    <p:sldId id="1462" r:id="rId26"/>
    <p:sldId id="1463" r:id="rId27"/>
    <p:sldId id="383" r:id="rId28"/>
  </p:sldIdLst>
  <p:sldSz cx="9144000" cy="6858000" type="screen4x3"/>
  <p:notesSz cx="6797675" cy="9926638"/>
  <p:defaultTextStyle>
    <a:defPPr>
      <a:defRPr lang="de-DE"/>
    </a:defPPr>
    <a:lvl1pPr algn="ctr" rtl="0" eaLnBrk="0" fontAlgn="base" hangingPunct="0">
      <a:spcBef>
        <a:spcPct val="0"/>
      </a:spcBef>
      <a:spcAft>
        <a:spcPct val="0"/>
      </a:spcAft>
      <a:defRPr sz="2400" kern="1200">
        <a:solidFill>
          <a:schemeClr val="tx1"/>
        </a:solidFill>
        <a:latin typeface="Arial" pitchFamily="34" charset="0"/>
        <a:ea typeface="ヒラギノ角ゴ Pro W3" charset="-128"/>
        <a:cs typeface="+mn-cs"/>
      </a:defRPr>
    </a:lvl1pPr>
    <a:lvl2pPr marL="457200" algn="ctr" rtl="0" eaLnBrk="0" fontAlgn="base" hangingPunct="0">
      <a:spcBef>
        <a:spcPct val="0"/>
      </a:spcBef>
      <a:spcAft>
        <a:spcPct val="0"/>
      </a:spcAft>
      <a:defRPr sz="2400" kern="1200">
        <a:solidFill>
          <a:schemeClr val="tx1"/>
        </a:solidFill>
        <a:latin typeface="Arial" pitchFamily="34" charset="0"/>
        <a:ea typeface="ヒラギノ角ゴ Pro W3" charset="-128"/>
        <a:cs typeface="+mn-cs"/>
      </a:defRPr>
    </a:lvl2pPr>
    <a:lvl3pPr marL="914400" algn="ctr" rtl="0" eaLnBrk="0" fontAlgn="base" hangingPunct="0">
      <a:spcBef>
        <a:spcPct val="0"/>
      </a:spcBef>
      <a:spcAft>
        <a:spcPct val="0"/>
      </a:spcAft>
      <a:defRPr sz="2400" kern="1200">
        <a:solidFill>
          <a:schemeClr val="tx1"/>
        </a:solidFill>
        <a:latin typeface="Arial" pitchFamily="34" charset="0"/>
        <a:ea typeface="ヒラギノ角ゴ Pro W3" charset="-128"/>
        <a:cs typeface="+mn-cs"/>
      </a:defRPr>
    </a:lvl3pPr>
    <a:lvl4pPr marL="1371600" algn="ctr" rtl="0" eaLnBrk="0" fontAlgn="base" hangingPunct="0">
      <a:spcBef>
        <a:spcPct val="0"/>
      </a:spcBef>
      <a:spcAft>
        <a:spcPct val="0"/>
      </a:spcAft>
      <a:defRPr sz="2400" kern="1200">
        <a:solidFill>
          <a:schemeClr val="tx1"/>
        </a:solidFill>
        <a:latin typeface="Arial" pitchFamily="34" charset="0"/>
        <a:ea typeface="ヒラギノ角ゴ Pro W3" charset="-128"/>
        <a:cs typeface="+mn-cs"/>
      </a:defRPr>
    </a:lvl4pPr>
    <a:lvl5pPr marL="1828800" algn="ctr" rtl="0" eaLnBrk="0" fontAlgn="base" hangingPunct="0">
      <a:spcBef>
        <a:spcPct val="0"/>
      </a:spcBef>
      <a:spcAft>
        <a:spcPct val="0"/>
      </a:spcAft>
      <a:defRPr sz="2400" kern="1200">
        <a:solidFill>
          <a:schemeClr val="tx1"/>
        </a:solidFill>
        <a:latin typeface="Arial" pitchFamily="34" charset="0"/>
        <a:ea typeface="ヒラギノ角ゴ Pro W3" charset="-128"/>
        <a:cs typeface="+mn-cs"/>
      </a:defRPr>
    </a:lvl5pPr>
    <a:lvl6pPr marL="2286000" algn="l" defTabSz="914400" rtl="0" eaLnBrk="1" latinLnBrk="0" hangingPunct="1">
      <a:defRPr sz="2400" kern="1200">
        <a:solidFill>
          <a:schemeClr val="tx1"/>
        </a:solidFill>
        <a:latin typeface="Arial" pitchFamily="34" charset="0"/>
        <a:ea typeface="ヒラギノ角ゴ Pro W3" charset="-128"/>
        <a:cs typeface="+mn-cs"/>
      </a:defRPr>
    </a:lvl6pPr>
    <a:lvl7pPr marL="2743200" algn="l" defTabSz="914400" rtl="0" eaLnBrk="1" latinLnBrk="0" hangingPunct="1">
      <a:defRPr sz="2400" kern="1200">
        <a:solidFill>
          <a:schemeClr val="tx1"/>
        </a:solidFill>
        <a:latin typeface="Arial" pitchFamily="34" charset="0"/>
        <a:ea typeface="ヒラギノ角ゴ Pro W3" charset="-128"/>
        <a:cs typeface="+mn-cs"/>
      </a:defRPr>
    </a:lvl7pPr>
    <a:lvl8pPr marL="3200400" algn="l" defTabSz="914400" rtl="0" eaLnBrk="1" latinLnBrk="0" hangingPunct="1">
      <a:defRPr sz="2400" kern="1200">
        <a:solidFill>
          <a:schemeClr val="tx1"/>
        </a:solidFill>
        <a:latin typeface="Arial" pitchFamily="34" charset="0"/>
        <a:ea typeface="ヒラギノ角ゴ Pro W3" charset="-128"/>
        <a:cs typeface="+mn-cs"/>
      </a:defRPr>
    </a:lvl8pPr>
    <a:lvl9pPr marL="3657600" algn="l" defTabSz="914400" rtl="0" eaLnBrk="1" latinLnBrk="0" hangingPunct="1">
      <a:defRPr sz="2400" kern="1200">
        <a:solidFill>
          <a:schemeClr val="tx1"/>
        </a:solidFill>
        <a:latin typeface="Arial" pitchFamily="34" charset="0"/>
        <a:ea typeface="ヒラギノ角ゴ Pro W3" charset="-128"/>
        <a:cs typeface="+mn-cs"/>
      </a:defRPr>
    </a:lvl9pPr>
  </p:defaultTextStyle>
  <p:extLst>
    <p:ext uri="{EFAFB233-063F-42B5-8137-9DF3F51BA10A}">
      <p15:sldGuideLst xmlns:p15="http://schemas.microsoft.com/office/powerpoint/2012/main">
        <p15:guide id="1" orient="horz" pos="384">
          <p15:clr>
            <a:srgbClr val="A4A3A4"/>
          </p15:clr>
        </p15:guide>
        <p15:guide id="2" orient="horz" pos="3936">
          <p15:clr>
            <a:srgbClr val="A4A3A4"/>
          </p15:clr>
        </p15:guide>
        <p15:guide id="3" orient="horz" pos="1344">
          <p15:clr>
            <a:srgbClr val="A4A3A4"/>
          </p15:clr>
        </p15:guide>
        <p15:guide id="4" orient="horz" pos="2976">
          <p15:clr>
            <a:srgbClr val="A4A3A4"/>
          </p15:clr>
        </p15:guide>
        <p15:guide id="5" orient="horz" pos="3120">
          <p15:clr>
            <a:srgbClr val="A4A3A4"/>
          </p15:clr>
        </p15:guide>
        <p15:guide id="6" orient="horz" pos="2160">
          <p15:clr>
            <a:srgbClr val="A4A3A4"/>
          </p15:clr>
        </p15:guide>
        <p15:guide id="7" orient="horz" pos="480">
          <p15:clr>
            <a:srgbClr val="A4A3A4"/>
          </p15:clr>
        </p15:guide>
        <p15:guide id="8" orient="horz" pos="2736">
          <p15:clr>
            <a:srgbClr val="A4A3A4"/>
          </p15:clr>
        </p15:guide>
        <p15:guide id="9" pos="2880">
          <p15:clr>
            <a:srgbClr val="A4A3A4"/>
          </p15:clr>
        </p15:guide>
        <p15:guide id="10" pos="5328">
          <p15:clr>
            <a:srgbClr val="A4A3A4"/>
          </p15:clr>
        </p15:guide>
        <p15:guide id="11" pos="432">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11C3A"/>
    <a:srgbClr val="595959"/>
    <a:srgbClr val="C8C8C8"/>
    <a:srgbClr val="7F7F7F"/>
    <a:srgbClr val="AA7B24"/>
    <a:srgbClr val="F9FF20"/>
    <a:srgbClr val="8E3C5B"/>
    <a:srgbClr val="5282AE"/>
    <a:srgbClr val="366AB2"/>
    <a:srgbClr val="135C9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75DCB02-9BB8-47FD-8907-85C794F793BA}" styleName="Designformatvorlage 1 - Akz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Designformatvorlage 1 - Akz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912C8C85-51F0-491E-9774-3900AFEF0FD7}" styleName="Helle Formatvorlage 2 - Akz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3C2FFA5D-87B4-456A-9821-1D502468CF0F}" styleName="Designformatvorlage 1 - Akz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84E427A-3D55-4303-BF80-6455036E1DE7}" styleName="Designformatvorlage 1 - Akz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E269D01E-BC32-4049-B463-5C60D7B0CCD2}" styleName="Designformatvorlage 2 - Akz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7B26C5-4107-4FEC-AEDC-1716B250A1EF}" styleName="Helle Formatvorlag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C7853C-536D-4A76-A0AE-DD22124D55A5}" styleName="Designformatvorlage 1 - Akz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719"/>
    <p:restoredTop sz="99828" autoAdjust="0"/>
  </p:normalViewPr>
  <p:slideViewPr>
    <p:cSldViewPr>
      <p:cViewPr varScale="1">
        <p:scale>
          <a:sx n="90" d="100"/>
          <a:sy n="90" d="100"/>
        </p:scale>
        <p:origin x="1320" y="184"/>
      </p:cViewPr>
      <p:guideLst>
        <p:guide orient="horz" pos="384"/>
        <p:guide orient="horz" pos="3936"/>
        <p:guide orient="horz" pos="1344"/>
        <p:guide orient="horz" pos="2976"/>
        <p:guide orient="horz" pos="3120"/>
        <p:guide orient="horz" pos="2160"/>
        <p:guide orient="horz" pos="480"/>
        <p:guide orient="horz" pos="2736"/>
        <p:guide pos="2880"/>
        <p:guide pos="5328"/>
        <p:guide pos="432"/>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65" d="100"/>
          <a:sy n="65" d="100"/>
        </p:scale>
        <p:origin x="3208" y="23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8" Type="http://schemas.openxmlformats.org/officeDocument/2006/relationships/slide" Target="slides/slide4.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Arbeitsblatt.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Arbeitsblatt1.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Arbeitsblatt2.xlsx"/><Relationship Id="rId1" Type="http://schemas.openxmlformats.org/officeDocument/2006/relationships/themeOverride" Target="../theme/themeOverrid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Sales</c:v>
                </c:pt>
              </c:strCache>
            </c:strRef>
          </c:tx>
          <c:spPr>
            <a:effectLst/>
          </c:spPr>
          <c:dPt>
            <c:idx val="0"/>
            <c:bubble3D val="0"/>
            <c:spPr>
              <a:solidFill>
                <a:schemeClr val="accent1"/>
              </a:solidFill>
              <a:effectLst/>
            </c:spPr>
            <c:extLst>
              <c:ext xmlns:c16="http://schemas.microsoft.com/office/drawing/2014/chart" uri="{C3380CC4-5D6E-409C-BE32-E72D297353CC}">
                <c16:uniqueId val="{00000001-E4D5-4A2B-8567-0F0AD051EBE9}"/>
              </c:ext>
            </c:extLst>
          </c:dPt>
          <c:dPt>
            <c:idx val="1"/>
            <c:bubble3D val="0"/>
            <c:spPr>
              <a:solidFill>
                <a:schemeClr val="bg1">
                  <a:lumMod val="50000"/>
                  <a:alpha val="20000"/>
                </a:schemeClr>
              </a:solidFill>
              <a:effectLst/>
            </c:spPr>
            <c:extLst>
              <c:ext xmlns:c16="http://schemas.microsoft.com/office/drawing/2014/chart" uri="{C3380CC4-5D6E-409C-BE32-E72D297353CC}">
                <c16:uniqueId val="{00000003-E4D5-4A2B-8567-0F0AD051EBE9}"/>
              </c:ext>
            </c:extLst>
          </c:dPt>
          <c:cat>
            <c:strRef>
              <c:f>Sheet1!$A$2:$A$3</c:f>
              <c:strCache>
                <c:ptCount val="2"/>
                <c:pt idx="0">
                  <c:v>1st Qtr</c:v>
                </c:pt>
                <c:pt idx="1">
                  <c:v>2nd Qtr</c:v>
                </c:pt>
              </c:strCache>
            </c:strRef>
          </c:cat>
          <c:val>
            <c:numRef>
              <c:f>Sheet1!$B$2:$B$3</c:f>
              <c:numCache>
                <c:formatCode>General</c:formatCode>
                <c:ptCount val="2"/>
                <c:pt idx="0">
                  <c:v>5.5</c:v>
                </c:pt>
                <c:pt idx="1">
                  <c:v>94.5</c:v>
                </c:pt>
              </c:numCache>
            </c:numRef>
          </c:val>
          <c:extLst>
            <c:ext xmlns:c16="http://schemas.microsoft.com/office/drawing/2014/chart" uri="{C3380CC4-5D6E-409C-BE32-E72D297353CC}">
              <c16:uniqueId val="{00000004-E4D5-4A2B-8567-0F0AD051EBE9}"/>
            </c:ext>
          </c:extLst>
        </c:ser>
        <c:dLbls>
          <c:showLegendKey val="0"/>
          <c:showVal val="0"/>
          <c:showCatName val="0"/>
          <c:showSerName val="0"/>
          <c:showPercent val="0"/>
          <c:showBubbleSize val="0"/>
          <c:showLeaderLines val="1"/>
        </c:dLbls>
        <c:firstSliceAng val="0"/>
        <c:holeSize val="80"/>
      </c:doughnutChart>
    </c:plotArea>
    <c:plotVisOnly val="1"/>
    <c:dispBlanksAs val="gap"/>
    <c:showDLblsOverMax val="0"/>
  </c:chart>
  <c:txPr>
    <a:bodyPr/>
    <a:lstStyle/>
    <a:p>
      <a:pPr>
        <a:defRPr sz="1800"/>
      </a:pPr>
      <a:endParaRPr lang="de-DE"/>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Sales</c:v>
                </c:pt>
              </c:strCache>
            </c:strRef>
          </c:tx>
          <c:dPt>
            <c:idx val="0"/>
            <c:bubble3D val="0"/>
            <c:spPr>
              <a:solidFill>
                <a:schemeClr val="accent4"/>
              </a:solidFill>
            </c:spPr>
            <c:extLst>
              <c:ext xmlns:c16="http://schemas.microsoft.com/office/drawing/2014/chart" uri="{C3380CC4-5D6E-409C-BE32-E72D297353CC}">
                <c16:uniqueId val="{00000001-3B9A-49CE-AB8D-9009FF1296F1}"/>
              </c:ext>
            </c:extLst>
          </c:dPt>
          <c:dPt>
            <c:idx val="1"/>
            <c:bubble3D val="0"/>
            <c:spPr>
              <a:solidFill>
                <a:schemeClr val="bg1">
                  <a:lumMod val="65000"/>
                  <a:alpha val="30000"/>
                </a:schemeClr>
              </a:solidFill>
            </c:spPr>
            <c:extLst>
              <c:ext xmlns:c16="http://schemas.microsoft.com/office/drawing/2014/chart" uri="{C3380CC4-5D6E-409C-BE32-E72D297353CC}">
                <c16:uniqueId val="{00000003-3B9A-49CE-AB8D-9009FF1296F1}"/>
              </c:ext>
            </c:extLst>
          </c:dPt>
          <c:cat>
            <c:strRef>
              <c:f>Sheet1!$A$2:$A$3</c:f>
              <c:strCache>
                <c:ptCount val="2"/>
                <c:pt idx="0">
                  <c:v>1st Qtr</c:v>
                </c:pt>
                <c:pt idx="1">
                  <c:v>2nd Qtr</c:v>
                </c:pt>
              </c:strCache>
            </c:strRef>
          </c:cat>
          <c:val>
            <c:numRef>
              <c:f>Sheet1!$B$2:$B$3</c:f>
              <c:numCache>
                <c:formatCode>General</c:formatCode>
                <c:ptCount val="2"/>
                <c:pt idx="0">
                  <c:v>10</c:v>
                </c:pt>
                <c:pt idx="1">
                  <c:v>90</c:v>
                </c:pt>
              </c:numCache>
            </c:numRef>
          </c:val>
          <c:extLst>
            <c:ext xmlns:c16="http://schemas.microsoft.com/office/drawing/2014/chart" uri="{C3380CC4-5D6E-409C-BE32-E72D297353CC}">
              <c16:uniqueId val="{00000004-3B9A-49CE-AB8D-9009FF1296F1}"/>
            </c:ext>
          </c:extLst>
        </c:ser>
        <c:dLbls>
          <c:showLegendKey val="0"/>
          <c:showVal val="0"/>
          <c:showCatName val="0"/>
          <c:showSerName val="0"/>
          <c:showPercent val="0"/>
          <c:showBubbleSize val="0"/>
          <c:showLeaderLines val="1"/>
        </c:dLbls>
        <c:firstSliceAng val="0"/>
        <c:holeSize val="80"/>
      </c:doughnutChart>
    </c:plotArea>
    <c:plotVisOnly val="1"/>
    <c:dispBlanksAs val="gap"/>
    <c:showDLblsOverMax val="0"/>
  </c:chart>
  <c:txPr>
    <a:bodyPr/>
    <a:lstStyle/>
    <a:p>
      <a:pPr>
        <a:defRPr sz="1800"/>
      </a:pPr>
      <a:endParaRPr lang="de-DE"/>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Sales</c:v>
                </c:pt>
              </c:strCache>
            </c:strRef>
          </c:tx>
          <c:dPt>
            <c:idx val="0"/>
            <c:bubble3D val="0"/>
            <c:spPr>
              <a:solidFill>
                <a:schemeClr val="accent6"/>
              </a:solidFill>
            </c:spPr>
            <c:extLst>
              <c:ext xmlns:c16="http://schemas.microsoft.com/office/drawing/2014/chart" uri="{C3380CC4-5D6E-409C-BE32-E72D297353CC}">
                <c16:uniqueId val="{00000001-209D-4F74-AFEA-7E077D6A6547}"/>
              </c:ext>
            </c:extLst>
          </c:dPt>
          <c:dPt>
            <c:idx val="1"/>
            <c:bubble3D val="0"/>
            <c:spPr>
              <a:solidFill>
                <a:srgbClr val="E7E6E6">
                  <a:lumMod val="75000"/>
                  <a:alpha val="30000"/>
                </a:srgbClr>
              </a:solidFill>
            </c:spPr>
            <c:extLst>
              <c:ext xmlns:c16="http://schemas.microsoft.com/office/drawing/2014/chart" uri="{C3380CC4-5D6E-409C-BE32-E72D297353CC}">
                <c16:uniqueId val="{00000003-209D-4F74-AFEA-7E077D6A6547}"/>
              </c:ext>
            </c:extLst>
          </c:dPt>
          <c:cat>
            <c:strRef>
              <c:f>Sheet1!$A$2:$A$3</c:f>
              <c:strCache>
                <c:ptCount val="2"/>
                <c:pt idx="0">
                  <c:v>1st Qtr</c:v>
                </c:pt>
                <c:pt idx="1">
                  <c:v>2nd Qtr</c:v>
                </c:pt>
              </c:strCache>
            </c:strRef>
          </c:cat>
          <c:val>
            <c:numRef>
              <c:f>Sheet1!$B$2:$B$3</c:f>
              <c:numCache>
                <c:formatCode>General</c:formatCode>
                <c:ptCount val="2"/>
                <c:pt idx="0">
                  <c:v>20</c:v>
                </c:pt>
                <c:pt idx="1">
                  <c:v>80</c:v>
                </c:pt>
              </c:numCache>
            </c:numRef>
          </c:val>
          <c:extLst>
            <c:ext xmlns:c16="http://schemas.microsoft.com/office/drawing/2014/chart" uri="{C3380CC4-5D6E-409C-BE32-E72D297353CC}">
              <c16:uniqueId val="{00000004-209D-4F74-AFEA-7E077D6A6547}"/>
            </c:ext>
          </c:extLst>
        </c:ser>
        <c:dLbls>
          <c:showLegendKey val="0"/>
          <c:showVal val="0"/>
          <c:showCatName val="0"/>
          <c:showSerName val="0"/>
          <c:showPercent val="0"/>
          <c:showBubbleSize val="0"/>
          <c:showLeaderLines val="1"/>
        </c:dLbls>
        <c:firstSliceAng val="0"/>
        <c:holeSize val="80"/>
      </c:doughnutChart>
    </c:plotArea>
    <c:plotVisOnly val="1"/>
    <c:dispBlanksAs val="gap"/>
    <c:showDLblsOverMax val="0"/>
  </c:chart>
  <c:txPr>
    <a:bodyPr/>
    <a:lstStyle/>
    <a:p>
      <a:pPr>
        <a:defRPr sz="1800"/>
      </a:pPr>
      <a:endParaRPr lang="de-DE"/>
    </a:p>
  </c:txPr>
  <c:externalData r:id="rId2">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45659" cy="49633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a:defRPr sz="1200">
                <a:latin typeface="Arial" pitchFamily="-65" charset="0"/>
                <a:ea typeface="ヒラギノ角ゴ Pro W3" pitchFamily="-65" charset="-128"/>
                <a:cs typeface="ヒラギノ角ゴ Pro W3" pitchFamily="-65" charset="-128"/>
              </a:defRPr>
            </a:lvl1pPr>
          </a:lstStyle>
          <a:p>
            <a:pPr>
              <a:defRPr/>
            </a:pPr>
            <a:endParaRPr lang="de-DE"/>
          </a:p>
        </p:txBody>
      </p:sp>
      <p:sp>
        <p:nvSpPr>
          <p:cNvPr id="5123" name="Rectangle 3"/>
          <p:cNvSpPr>
            <a:spLocks noGrp="1" noChangeArrowheads="1"/>
          </p:cNvSpPr>
          <p:nvPr>
            <p:ph type="dt" sz="quarter" idx="1"/>
          </p:nvPr>
        </p:nvSpPr>
        <p:spPr bwMode="auto">
          <a:xfrm>
            <a:off x="3852016" y="0"/>
            <a:ext cx="2945659" cy="49633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atin typeface="Arial" pitchFamily="-65" charset="0"/>
                <a:ea typeface="ヒラギノ角ゴ Pro W3" pitchFamily="-65" charset="-128"/>
                <a:cs typeface="ヒラギノ角ゴ Pro W3" pitchFamily="-65" charset="-128"/>
              </a:defRPr>
            </a:lvl1pPr>
          </a:lstStyle>
          <a:p>
            <a:pPr>
              <a:defRPr/>
            </a:pPr>
            <a:endParaRPr lang="de-DE"/>
          </a:p>
        </p:txBody>
      </p:sp>
      <p:sp>
        <p:nvSpPr>
          <p:cNvPr id="5124" name="Rectangle 4"/>
          <p:cNvSpPr>
            <a:spLocks noGrp="1" noChangeArrowheads="1"/>
          </p:cNvSpPr>
          <p:nvPr>
            <p:ph type="ftr" sz="quarter" idx="2"/>
          </p:nvPr>
        </p:nvSpPr>
        <p:spPr bwMode="auto">
          <a:xfrm>
            <a:off x="0" y="9430306"/>
            <a:ext cx="2945659" cy="496332"/>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a:defRPr sz="1200">
                <a:latin typeface="Arial" pitchFamily="-65" charset="0"/>
                <a:ea typeface="ヒラギノ角ゴ Pro W3" pitchFamily="-65" charset="-128"/>
                <a:cs typeface="ヒラギノ角ゴ Pro W3" pitchFamily="-65" charset="-128"/>
              </a:defRPr>
            </a:lvl1pPr>
          </a:lstStyle>
          <a:p>
            <a:pPr>
              <a:defRPr/>
            </a:pPr>
            <a:endParaRPr lang="de-DE"/>
          </a:p>
        </p:txBody>
      </p:sp>
      <p:sp>
        <p:nvSpPr>
          <p:cNvPr id="5125" name="Rectangle 5"/>
          <p:cNvSpPr>
            <a:spLocks noGrp="1" noChangeArrowheads="1"/>
          </p:cNvSpPr>
          <p:nvPr>
            <p:ph type="sldNum" sz="quarter" idx="3"/>
          </p:nvPr>
        </p:nvSpPr>
        <p:spPr bwMode="auto">
          <a:xfrm>
            <a:off x="3852016" y="9430306"/>
            <a:ext cx="2945659" cy="496332"/>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fld id="{8828FDB2-2ACE-4741-8A96-5766F0E3324B}" type="slidenum">
              <a:rPr lang="de-DE"/>
              <a:pPr/>
              <a:t>‹Nr.›</a:t>
            </a:fld>
            <a:endParaRPr lang="de-DE"/>
          </a:p>
        </p:txBody>
      </p:sp>
    </p:spTree>
    <p:extLst>
      <p:ext uri="{BB962C8B-B14F-4D97-AF65-F5344CB8AC3E}">
        <p14:creationId xmlns:p14="http://schemas.microsoft.com/office/powerpoint/2010/main" val="211090348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45659" cy="49633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a:defRPr sz="1200">
                <a:latin typeface="Arial" pitchFamily="-65" charset="0"/>
                <a:ea typeface="ヒラギノ角ゴ Pro W3" pitchFamily="-65" charset="-128"/>
                <a:cs typeface="ヒラギノ角ゴ Pro W3" pitchFamily="-65" charset="-128"/>
              </a:defRPr>
            </a:lvl1pPr>
          </a:lstStyle>
          <a:p>
            <a:pPr>
              <a:defRPr/>
            </a:pPr>
            <a:endParaRPr lang="de-DE"/>
          </a:p>
        </p:txBody>
      </p:sp>
      <p:sp>
        <p:nvSpPr>
          <p:cNvPr id="3075" name="Rectangle 3"/>
          <p:cNvSpPr>
            <a:spLocks noGrp="1" noChangeArrowheads="1"/>
          </p:cNvSpPr>
          <p:nvPr>
            <p:ph type="dt" idx="1"/>
          </p:nvPr>
        </p:nvSpPr>
        <p:spPr bwMode="auto">
          <a:xfrm>
            <a:off x="3852016" y="0"/>
            <a:ext cx="2945659" cy="49633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atin typeface="Arial" pitchFamily="-65" charset="0"/>
                <a:ea typeface="ヒラギノ角ゴ Pro W3" pitchFamily="-65" charset="-128"/>
                <a:cs typeface="ヒラギノ角ゴ Pro W3" pitchFamily="-65" charset="-128"/>
              </a:defRPr>
            </a:lvl1pPr>
          </a:lstStyle>
          <a:p>
            <a:pPr>
              <a:defRPr/>
            </a:pPr>
            <a:endParaRPr lang="de-DE"/>
          </a:p>
        </p:txBody>
      </p:sp>
      <p:sp>
        <p:nvSpPr>
          <p:cNvPr id="15364"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906357" y="4715153"/>
            <a:ext cx="4984962" cy="44669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3078" name="Rectangle 6"/>
          <p:cNvSpPr>
            <a:spLocks noGrp="1" noChangeArrowheads="1"/>
          </p:cNvSpPr>
          <p:nvPr>
            <p:ph type="ftr" sz="quarter" idx="4"/>
          </p:nvPr>
        </p:nvSpPr>
        <p:spPr bwMode="auto">
          <a:xfrm>
            <a:off x="0" y="9430306"/>
            <a:ext cx="2945659" cy="496332"/>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a:defRPr sz="1200">
                <a:latin typeface="Arial" pitchFamily="-65" charset="0"/>
                <a:ea typeface="ヒラギノ角ゴ Pro W3" pitchFamily="-65" charset="-128"/>
                <a:cs typeface="ヒラギノ角ゴ Pro W3" pitchFamily="-65" charset="-128"/>
              </a:defRPr>
            </a:lvl1pPr>
          </a:lstStyle>
          <a:p>
            <a:pPr>
              <a:defRPr/>
            </a:pPr>
            <a:endParaRPr lang="de-DE"/>
          </a:p>
        </p:txBody>
      </p:sp>
      <p:sp>
        <p:nvSpPr>
          <p:cNvPr id="3079" name="Rectangle 7"/>
          <p:cNvSpPr>
            <a:spLocks noGrp="1" noChangeArrowheads="1"/>
          </p:cNvSpPr>
          <p:nvPr>
            <p:ph type="sldNum" sz="quarter" idx="5"/>
          </p:nvPr>
        </p:nvSpPr>
        <p:spPr bwMode="auto">
          <a:xfrm>
            <a:off x="3852016" y="9430306"/>
            <a:ext cx="2945659" cy="496332"/>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fld id="{AC094647-0EFC-482C-8B8F-198870F67682}" type="slidenum">
              <a:rPr lang="de-DE"/>
              <a:pPr/>
              <a:t>‹Nr.›</a:t>
            </a:fld>
            <a:endParaRPr lang="de-DE"/>
          </a:p>
        </p:txBody>
      </p:sp>
    </p:spTree>
    <p:extLst>
      <p:ext uri="{BB962C8B-B14F-4D97-AF65-F5344CB8AC3E}">
        <p14:creationId xmlns:p14="http://schemas.microsoft.com/office/powerpoint/2010/main" val="157428814"/>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itchFamily="-65" charset="0"/>
        <a:ea typeface="ヒラギノ角ゴ Pro W3" pitchFamily="-65" charset="-128"/>
        <a:cs typeface="ヒラギノ角ゴ Pro W3" pitchFamily="-65" charset="-128"/>
      </a:defRPr>
    </a:lvl1pPr>
    <a:lvl2pPr marL="457200" algn="l" rtl="0" eaLnBrk="0" fontAlgn="base" hangingPunct="0">
      <a:spcBef>
        <a:spcPct val="30000"/>
      </a:spcBef>
      <a:spcAft>
        <a:spcPct val="0"/>
      </a:spcAft>
      <a:defRPr sz="1200" kern="1200">
        <a:solidFill>
          <a:schemeClr val="tx1"/>
        </a:solidFill>
        <a:latin typeface="Arial" pitchFamily="-65" charset="0"/>
        <a:ea typeface="ヒラギノ角ゴ Pro W3" pitchFamily="-65" charset="-128"/>
        <a:cs typeface="ヒラギノ角ゴ Pro W3" pitchFamily="-65" charset="-128"/>
      </a:defRPr>
    </a:lvl2pPr>
    <a:lvl3pPr marL="914400" algn="l" rtl="0" eaLnBrk="0" fontAlgn="base" hangingPunct="0">
      <a:spcBef>
        <a:spcPct val="30000"/>
      </a:spcBef>
      <a:spcAft>
        <a:spcPct val="0"/>
      </a:spcAft>
      <a:defRPr sz="1200" kern="1200">
        <a:solidFill>
          <a:schemeClr val="tx1"/>
        </a:solidFill>
        <a:latin typeface="Arial" pitchFamily="-65" charset="0"/>
        <a:ea typeface="ヒラギノ角ゴ Pro W3" pitchFamily="-65" charset="-128"/>
        <a:cs typeface="ヒラギノ角ゴ Pro W3" pitchFamily="-65" charset="-128"/>
      </a:defRPr>
    </a:lvl3pPr>
    <a:lvl4pPr marL="1371600" algn="l" rtl="0" eaLnBrk="0" fontAlgn="base" hangingPunct="0">
      <a:spcBef>
        <a:spcPct val="30000"/>
      </a:spcBef>
      <a:spcAft>
        <a:spcPct val="0"/>
      </a:spcAft>
      <a:defRPr sz="1200" kern="1200">
        <a:solidFill>
          <a:schemeClr val="tx1"/>
        </a:solidFill>
        <a:latin typeface="Arial" pitchFamily="-65" charset="0"/>
        <a:ea typeface="ヒラギノ角ゴ Pro W3" pitchFamily="-65" charset="-128"/>
        <a:cs typeface="ヒラギノ角ゴ Pro W3" pitchFamily="-65" charset="-128"/>
      </a:defRPr>
    </a:lvl4pPr>
    <a:lvl5pPr marL="1828800" algn="l" rtl="0" eaLnBrk="0" fontAlgn="base" hangingPunct="0">
      <a:spcBef>
        <a:spcPct val="30000"/>
      </a:spcBef>
      <a:spcAft>
        <a:spcPct val="0"/>
      </a:spcAft>
      <a:defRPr sz="1200" kern="1200">
        <a:solidFill>
          <a:schemeClr val="tx1"/>
        </a:solidFill>
        <a:latin typeface="Arial" pitchFamily="-65" charset="0"/>
        <a:ea typeface="ヒラギノ角ゴ Pro W3" pitchFamily="-65" charset="-128"/>
        <a:cs typeface="ヒラギノ角ゴ Pro W3" pitchFamily="-65" charset="-128"/>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7"/>
          <p:cNvSpPr>
            <a:spLocks noGrp="1" noChangeArrowheads="1"/>
          </p:cNvSpPr>
          <p:nvPr>
            <p:ph type="sldNum" sz="quarter" idx="5"/>
          </p:nvPr>
        </p:nvSpPr>
        <p:spPr>
          <a:noFill/>
        </p:spPr>
        <p:txBody>
          <a:bodyPr/>
          <a:lstStyle/>
          <a:p>
            <a:fld id="{3D8D04AC-56D2-43AA-8627-45F99B4AA2BF}" type="slidenum">
              <a:rPr lang="de-DE"/>
              <a:pPr/>
              <a:t>1</a:t>
            </a:fld>
            <a:endParaRPr lang="de-DE"/>
          </a:p>
        </p:txBody>
      </p:sp>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p:spPr>
        <p:txBody>
          <a:bodyPr/>
          <a:lstStyle/>
          <a:p>
            <a:pPr eaLnBrk="1" hangingPunct="1"/>
            <a:endParaRPr lang="de-DE">
              <a:latin typeface="Arial" pitchFamily="34" charset="0"/>
              <a:ea typeface="ヒラギノ角ゴ Pro W3" charset="-128"/>
            </a:endParaRPr>
          </a:p>
        </p:txBody>
      </p:sp>
    </p:spTree>
    <p:extLst>
      <p:ext uri="{BB962C8B-B14F-4D97-AF65-F5344CB8AC3E}">
        <p14:creationId xmlns:p14="http://schemas.microsoft.com/office/powerpoint/2010/main" val="757667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AC094647-0EFC-482C-8B8F-198870F67682}" type="slidenum">
              <a:rPr lang="de-DE" smtClean="0"/>
              <a:pPr/>
              <a:t>13</a:t>
            </a:fld>
            <a:endParaRPr lang="de-DE"/>
          </a:p>
        </p:txBody>
      </p:sp>
    </p:spTree>
    <p:extLst>
      <p:ext uri="{BB962C8B-B14F-4D97-AF65-F5344CB8AC3E}">
        <p14:creationId xmlns:p14="http://schemas.microsoft.com/office/powerpoint/2010/main" val="18958481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AC094647-0EFC-482C-8B8F-198870F67682}" type="slidenum">
              <a:rPr lang="de-DE" smtClean="0"/>
              <a:pPr/>
              <a:t>14</a:t>
            </a:fld>
            <a:endParaRPr lang="de-DE"/>
          </a:p>
        </p:txBody>
      </p:sp>
    </p:spTree>
    <p:extLst>
      <p:ext uri="{BB962C8B-B14F-4D97-AF65-F5344CB8AC3E}">
        <p14:creationId xmlns:p14="http://schemas.microsoft.com/office/powerpoint/2010/main" val="37022266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AC094647-0EFC-482C-8B8F-198870F67682}" type="slidenum">
              <a:rPr lang="de-DE" smtClean="0"/>
              <a:pPr/>
              <a:t>15</a:t>
            </a:fld>
            <a:endParaRPr lang="de-DE"/>
          </a:p>
        </p:txBody>
      </p:sp>
    </p:spTree>
    <p:extLst>
      <p:ext uri="{BB962C8B-B14F-4D97-AF65-F5344CB8AC3E}">
        <p14:creationId xmlns:p14="http://schemas.microsoft.com/office/powerpoint/2010/main" val="19250107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AC094647-0EFC-482C-8B8F-198870F67682}" type="slidenum">
              <a:rPr lang="de-DE" smtClean="0"/>
              <a:pPr/>
              <a:t>17</a:t>
            </a:fld>
            <a:endParaRPr lang="de-DE"/>
          </a:p>
        </p:txBody>
      </p:sp>
    </p:spTree>
    <p:extLst>
      <p:ext uri="{BB962C8B-B14F-4D97-AF65-F5344CB8AC3E}">
        <p14:creationId xmlns:p14="http://schemas.microsoft.com/office/powerpoint/2010/main" val="12092321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AC094647-0EFC-482C-8B8F-198870F67682}" type="slidenum">
              <a:rPr lang="de-DE" smtClean="0"/>
              <a:pPr/>
              <a:t>18</a:t>
            </a:fld>
            <a:endParaRPr lang="de-DE"/>
          </a:p>
        </p:txBody>
      </p:sp>
    </p:spTree>
    <p:extLst>
      <p:ext uri="{BB962C8B-B14F-4D97-AF65-F5344CB8AC3E}">
        <p14:creationId xmlns:p14="http://schemas.microsoft.com/office/powerpoint/2010/main" val="32045457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AC094647-0EFC-482C-8B8F-198870F67682}" type="slidenum">
              <a:rPr lang="de-DE" smtClean="0"/>
              <a:pPr/>
              <a:t>19</a:t>
            </a:fld>
            <a:endParaRPr lang="de-DE"/>
          </a:p>
        </p:txBody>
      </p:sp>
    </p:spTree>
    <p:extLst>
      <p:ext uri="{BB962C8B-B14F-4D97-AF65-F5344CB8AC3E}">
        <p14:creationId xmlns:p14="http://schemas.microsoft.com/office/powerpoint/2010/main" val="42327159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AC094647-0EFC-482C-8B8F-198870F67682}" type="slidenum">
              <a:rPr lang="de-DE" smtClean="0"/>
              <a:pPr/>
              <a:t>20</a:t>
            </a:fld>
            <a:endParaRPr lang="de-DE"/>
          </a:p>
        </p:txBody>
      </p:sp>
    </p:spTree>
    <p:extLst>
      <p:ext uri="{BB962C8B-B14F-4D97-AF65-F5344CB8AC3E}">
        <p14:creationId xmlns:p14="http://schemas.microsoft.com/office/powerpoint/2010/main" val="38134181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AC094647-0EFC-482C-8B8F-198870F67682}" type="slidenum">
              <a:rPr lang="de-DE" smtClean="0"/>
              <a:pPr/>
              <a:t>21</a:t>
            </a:fld>
            <a:endParaRPr lang="de-DE"/>
          </a:p>
        </p:txBody>
      </p:sp>
    </p:spTree>
    <p:extLst>
      <p:ext uri="{BB962C8B-B14F-4D97-AF65-F5344CB8AC3E}">
        <p14:creationId xmlns:p14="http://schemas.microsoft.com/office/powerpoint/2010/main" val="40840893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AC094647-0EFC-482C-8B8F-198870F67682}" type="slidenum">
              <a:rPr lang="de-DE" smtClean="0"/>
              <a:pPr/>
              <a:t>22</a:t>
            </a:fld>
            <a:endParaRPr lang="de-DE"/>
          </a:p>
        </p:txBody>
      </p:sp>
    </p:spTree>
    <p:extLst>
      <p:ext uri="{BB962C8B-B14F-4D97-AF65-F5344CB8AC3E}">
        <p14:creationId xmlns:p14="http://schemas.microsoft.com/office/powerpoint/2010/main" val="38629950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AC094647-0EFC-482C-8B8F-198870F67682}" type="slidenum">
              <a:rPr lang="de-DE" smtClean="0"/>
              <a:pPr/>
              <a:t>23</a:t>
            </a:fld>
            <a:endParaRPr lang="de-DE"/>
          </a:p>
        </p:txBody>
      </p:sp>
    </p:spTree>
    <p:extLst>
      <p:ext uri="{BB962C8B-B14F-4D97-AF65-F5344CB8AC3E}">
        <p14:creationId xmlns:p14="http://schemas.microsoft.com/office/powerpoint/2010/main" val="20930170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AC094647-0EFC-482C-8B8F-198870F67682}" type="slidenum">
              <a:rPr lang="de-DE" smtClean="0"/>
              <a:pPr/>
              <a:t>2</a:t>
            </a:fld>
            <a:endParaRPr lang="de-DE"/>
          </a:p>
        </p:txBody>
      </p:sp>
    </p:spTree>
    <p:extLst>
      <p:ext uri="{BB962C8B-B14F-4D97-AF65-F5344CB8AC3E}">
        <p14:creationId xmlns:p14="http://schemas.microsoft.com/office/powerpoint/2010/main" val="18570865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AC094647-0EFC-482C-8B8F-198870F67682}" type="slidenum">
              <a:rPr lang="de-DE" smtClean="0"/>
              <a:pPr/>
              <a:t>5</a:t>
            </a:fld>
            <a:endParaRPr lang="de-DE"/>
          </a:p>
        </p:txBody>
      </p:sp>
    </p:spTree>
    <p:extLst>
      <p:ext uri="{BB962C8B-B14F-4D97-AF65-F5344CB8AC3E}">
        <p14:creationId xmlns:p14="http://schemas.microsoft.com/office/powerpoint/2010/main" val="13003979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AC094647-0EFC-482C-8B8F-198870F67682}" type="slidenum">
              <a:rPr lang="de-DE" smtClean="0"/>
              <a:pPr/>
              <a:t>6</a:t>
            </a:fld>
            <a:endParaRPr lang="de-DE"/>
          </a:p>
        </p:txBody>
      </p:sp>
    </p:spTree>
    <p:extLst>
      <p:ext uri="{BB962C8B-B14F-4D97-AF65-F5344CB8AC3E}">
        <p14:creationId xmlns:p14="http://schemas.microsoft.com/office/powerpoint/2010/main" val="35474482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AC094647-0EFC-482C-8B8F-198870F67682}" type="slidenum">
              <a:rPr lang="de-DE" smtClean="0"/>
              <a:pPr/>
              <a:t>7</a:t>
            </a:fld>
            <a:endParaRPr lang="de-DE"/>
          </a:p>
        </p:txBody>
      </p:sp>
    </p:spTree>
    <p:extLst>
      <p:ext uri="{BB962C8B-B14F-4D97-AF65-F5344CB8AC3E}">
        <p14:creationId xmlns:p14="http://schemas.microsoft.com/office/powerpoint/2010/main" val="41141549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AC094647-0EFC-482C-8B8F-198870F67682}" type="slidenum">
              <a:rPr lang="de-DE" smtClean="0"/>
              <a:pPr/>
              <a:t>8</a:t>
            </a:fld>
            <a:endParaRPr lang="de-DE"/>
          </a:p>
        </p:txBody>
      </p:sp>
    </p:spTree>
    <p:extLst>
      <p:ext uri="{BB962C8B-B14F-4D97-AF65-F5344CB8AC3E}">
        <p14:creationId xmlns:p14="http://schemas.microsoft.com/office/powerpoint/2010/main" val="14786826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AC094647-0EFC-482C-8B8F-198870F67682}" type="slidenum">
              <a:rPr lang="de-DE" smtClean="0"/>
              <a:pPr/>
              <a:t>9</a:t>
            </a:fld>
            <a:endParaRPr lang="de-DE"/>
          </a:p>
        </p:txBody>
      </p:sp>
    </p:spTree>
    <p:extLst>
      <p:ext uri="{BB962C8B-B14F-4D97-AF65-F5344CB8AC3E}">
        <p14:creationId xmlns:p14="http://schemas.microsoft.com/office/powerpoint/2010/main" val="26221793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AC094647-0EFC-482C-8B8F-198870F67682}" type="slidenum">
              <a:rPr lang="de-DE" smtClean="0"/>
              <a:pPr/>
              <a:t>10</a:t>
            </a:fld>
            <a:endParaRPr lang="de-DE"/>
          </a:p>
        </p:txBody>
      </p:sp>
    </p:spTree>
    <p:extLst>
      <p:ext uri="{BB962C8B-B14F-4D97-AF65-F5344CB8AC3E}">
        <p14:creationId xmlns:p14="http://schemas.microsoft.com/office/powerpoint/2010/main" val="6571884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AC094647-0EFC-482C-8B8F-198870F67682}" type="slidenum">
              <a:rPr lang="de-DE" smtClean="0"/>
              <a:pPr/>
              <a:t>12</a:t>
            </a:fld>
            <a:endParaRPr lang="de-DE"/>
          </a:p>
        </p:txBody>
      </p:sp>
    </p:spTree>
    <p:extLst>
      <p:ext uri="{BB962C8B-B14F-4D97-AF65-F5344CB8AC3E}">
        <p14:creationId xmlns:p14="http://schemas.microsoft.com/office/powerpoint/2010/main" val="14210294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AT"/>
              <a:t>Mastertitelformat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AT"/>
              <a:t>Master-Untertitelformat bearbeiten</a:t>
            </a:r>
            <a:endParaRPr lang="de-DE"/>
          </a:p>
        </p:txBody>
      </p:sp>
      <p:sp>
        <p:nvSpPr>
          <p:cNvPr id="4" name="Rectangle 5"/>
          <p:cNvSpPr>
            <a:spLocks noGrp="1" noChangeArrowheads="1"/>
          </p:cNvSpPr>
          <p:nvPr>
            <p:ph type="ftr" sz="quarter" idx="10"/>
          </p:nvPr>
        </p:nvSpPr>
        <p:spPr>
          <a:ln/>
        </p:spPr>
        <p:txBody>
          <a:bodyPr/>
          <a:lstStyle>
            <a:lvl1pPr>
              <a:defRPr/>
            </a:lvl1pPr>
          </a:lstStyle>
          <a:p>
            <a:r>
              <a:rPr lang="en"/>
              <a:t>© Build &amp; Invest. All rights reserved </a:t>
            </a:r>
            <a:endParaRPr lang="de-DE" dirty="0"/>
          </a:p>
        </p:txBody>
      </p:sp>
      <p:sp>
        <p:nvSpPr>
          <p:cNvPr id="5" name="Rectangle 6"/>
          <p:cNvSpPr>
            <a:spLocks noGrp="1" noChangeArrowheads="1"/>
          </p:cNvSpPr>
          <p:nvPr>
            <p:ph type="sldNum" sz="quarter" idx="11"/>
          </p:nvPr>
        </p:nvSpPr>
        <p:spPr>
          <a:ln/>
        </p:spPr>
        <p:txBody>
          <a:bodyPr/>
          <a:lstStyle>
            <a:lvl1pPr>
              <a:defRPr/>
            </a:lvl1pPr>
          </a:lstStyle>
          <a:p>
            <a:fld id="{5C0D6851-B5F0-4D9B-996F-5A42D811BAEE}" type="slidenum">
              <a:rPr lang="de-DE"/>
              <a:pPr/>
              <a:t>‹Nr.›</a:t>
            </a:fld>
            <a:endParaRPr lang="de-D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a:t>Mastertitelformat bearbeiten</a:t>
            </a:r>
            <a:endParaRPr lang="de-DE"/>
          </a:p>
        </p:txBody>
      </p:sp>
      <p:sp>
        <p:nvSpPr>
          <p:cNvPr id="3" name="Vertikaler Textplatzhalter 2"/>
          <p:cNvSpPr>
            <a:spLocks noGrp="1"/>
          </p:cNvSpPr>
          <p:nvPr>
            <p:ph type="body" orient="vert" idx="1"/>
          </p:nvPr>
        </p:nvSpPr>
        <p:spPr/>
        <p:txBody>
          <a:bodyPr vert="eaVert"/>
          <a:lstStyle/>
          <a:p>
            <a:pPr lvl="0"/>
            <a:r>
              <a:rPr lang="de-AT"/>
              <a:t>Mastertextformat bearbeiten</a:t>
            </a:r>
          </a:p>
          <a:p>
            <a:pPr lvl="1"/>
            <a:r>
              <a:rPr lang="de-AT"/>
              <a:t>Zweite Ebene</a:t>
            </a:r>
          </a:p>
          <a:p>
            <a:pPr lvl="2"/>
            <a:r>
              <a:rPr lang="de-AT"/>
              <a:t>Dritte Ebene</a:t>
            </a:r>
          </a:p>
          <a:p>
            <a:pPr lvl="3"/>
            <a:r>
              <a:rPr lang="de-AT"/>
              <a:t>Vierte Ebene</a:t>
            </a:r>
          </a:p>
          <a:p>
            <a:pPr lvl="4"/>
            <a:r>
              <a:rPr lang="de-AT"/>
              <a:t>Fünfte Ebene</a:t>
            </a:r>
            <a:endParaRPr lang="de-DE"/>
          </a:p>
        </p:txBody>
      </p:sp>
      <p:sp>
        <p:nvSpPr>
          <p:cNvPr id="4" name="Rectangle 5"/>
          <p:cNvSpPr>
            <a:spLocks noGrp="1" noChangeArrowheads="1"/>
          </p:cNvSpPr>
          <p:nvPr>
            <p:ph type="ftr" sz="quarter" idx="10"/>
          </p:nvPr>
        </p:nvSpPr>
        <p:spPr>
          <a:ln/>
        </p:spPr>
        <p:txBody>
          <a:bodyPr/>
          <a:lstStyle>
            <a:lvl1pPr>
              <a:defRPr/>
            </a:lvl1pPr>
          </a:lstStyle>
          <a:p>
            <a:r>
              <a:rPr lang="en"/>
              <a:t>© Build &amp; Invest. All rights reserved </a:t>
            </a:r>
            <a:endParaRPr lang="de-DE" dirty="0"/>
          </a:p>
        </p:txBody>
      </p:sp>
      <p:sp>
        <p:nvSpPr>
          <p:cNvPr id="5" name="Rectangle 6"/>
          <p:cNvSpPr>
            <a:spLocks noGrp="1" noChangeArrowheads="1"/>
          </p:cNvSpPr>
          <p:nvPr>
            <p:ph type="sldNum" sz="quarter" idx="11"/>
          </p:nvPr>
        </p:nvSpPr>
        <p:spPr>
          <a:ln/>
        </p:spPr>
        <p:txBody>
          <a:bodyPr/>
          <a:lstStyle>
            <a:lvl1pPr>
              <a:defRPr/>
            </a:lvl1pPr>
          </a:lstStyle>
          <a:p>
            <a:fld id="{3DA95BE3-F787-45E8-AD56-28788F4869E9}" type="slidenum">
              <a:rPr lang="de-DE"/>
              <a:pPr/>
              <a:t>‹Nr.›</a:t>
            </a:fld>
            <a:endParaRPr lang="de-D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516688" y="609600"/>
            <a:ext cx="1943100" cy="2362200"/>
          </a:xfrm>
        </p:spPr>
        <p:txBody>
          <a:bodyPr vert="eaVert"/>
          <a:lstStyle/>
          <a:p>
            <a:r>
              <a:rPr lang="de-AT"/>
              <a:t>Mastertitelformat bearbeiten</a:t>
            </a:r>
            <a:endParaRPr lang="de-DE"/>
          </a:p>
        </p:txBody>
      </p:sp>
      <p:sp>
        <p:nvSpPr>
          <p:cNvPr id="3" name="Vertikaler Textplatzhalter 2"/>
          <p:cNvSpPr>
            <a:spLocks noGrp="1"/>
          </p:cNvSpPr>
          <p:nvPr>
            <p:ph type="body" orient="vert" idx="1"/>
          </p:nvPr>
        </p:nvSpPr>
        <p:spPr>
          <a:xfrm>
            <a:off x="685800" y="609600"/>
            <a:ext cx="5678488" cy="2362200"/>
          </a:xfrm>
        </p:spPr>
        <p:txBody>
          <a:bodyPr vert="eaVert"/>
          <a:lstStyle/>
          <a:p>
            <a:pPr lvl="0"/>
            <a:r>
              <a:rPr lang="de-AT"/>
              <a:t>Mastertextformat bearbeiten</a:t>
            </a:r>
          </a:p>
          <a:p>
            <a:pPr lvl="1"/>
            <a:r>
              <a:rPr lang="de-AT"/>
              <a:t>Zweite Ebene</a:t>
            </a:r>
          </a:p>
          <a:p>
            <a:pPr lvl="2"/>
            <a:r>
              <a:rPr lang="de-AT"/>
              <a:t>Dritte Ebene</a:t>
            </a:r>
          </a:p>
          <a:p>
            <a:pPr lvl="3"/>
            <a:r>
              <a:rPr lang="de-AT"/>
              <a:t>Vierte Ebene</a:t>
            </a:r>
          </a:p>
          <a:p>
            <a:pPr lvl="4"/>
            <a:r>
              <a:rPr lang="de-AT"/>
              <a:t>Fünfte Ebene</a:t>
            </a:r>
            <a:endParaRPr lang="de-DE"/>
          </a:p>
        </p:txBody>
      </p:sp>
      <p:sp>
        <p:nvSpPr>
          <p:cNvPr id="4" name="Rectangle 5"/>
          <p:cNvSpPr>
            <a:spLocks noGrp="1" noChangeArrowheads="1"/>
          </p:cNvSpPr>
          <p:nvPr>
            <p:ph type="ftr" sz="quarter" idx="10"/>
          </p:nvPr>
        </p:nvSpPr>
        <p:spPr>
          <a:ln/>
        </p:spPr>
        <p:txBody>
          <a:bodyPr/>
          <a:lstStyle>
            <a:lvl1pPr>
              <a:defRPr/>
            </a:lvl1pPr>
          </a:lstStyle>
          <a:p>
            <a:r>
              <a:rPr lang="en"/>
              <a:t>© Build &amp; Invest. All rights reserved </a:t>
            </a:r>
            <a:endParaRPr lang="de-DE" dirty="0"/>
          </a:p>
        </p:txBody>
      </p:sp>
      <p:sp>
        <p:nvSpPr>
          <p:cNvPr id="5" name="Rectangle 6"/>
          <p:cNvSpPr>
            <a:spLocks noGrp="1" noChangeArrowheads="1"/>
          </p:cNvSpPr>
          <p:nvPr>
            <p:ph type="sldNum" sz="quarter" idx="11"/>
          </p:nvPr>
        </p:nvSpPr>
        <p:spPr>
          <a:ln/>
        </p:spPr>
        <p:txBody>
          <a:bodyPr/>
          <a:lstStyle>
            <a:lvl1pPr>
              <a:defRPr/>
            </a:lvl1pPr>
          </a:lstStyle>
          <a:p>
            <a:fld id="{19A5320D-7718-4E7D-B2AF-F9352E123F97}" type="slidenum">
              <a:rPr lang="de-DE"/>
              <a:pPr/>
              <a:t>‹Nr.›</a:t>
            </a:fld>
            <a:endParaRPr lang="de-D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el, Text und Inhalt">
    <p:spTree>
      <p:nvGrpSpPr>
        <p:cNvPr id="1" name=""/>
        <p:cNvGrpSpPr/>
        <p:nvPr/>
      </p:nvGrpSpPr>
      <p:grpSpPr>
        <a:xfrm>
          <a:off x="0" y="0"/>
          <a:ext cx="0" cy="0"/>
          <a:chOff x="0" y="0"/>
          <a:chExt cx="0" cy="0"/>
        </a:xfrm>
      </p:grpSpPr>
      <p:sp>
        <p:nvSpPr>
          <p:cNvPr id="2" name="Titel 1"/>
          <p:cNvSpPr>
            <a:spLocks noGrp="1"/>
          </p:cNvSpPr>
          <p:nvPr>
            <p:ph type="title"/>
          </p:nvPr>
        </p:nvSpPr>
        <p:spPr>
          <a:xfrm>
            <a:off x="685800" y="609600"/>
            <a:ext cx="7772400" cy="1143000"/>
          </a:xfrm>
        </p:spPr>
        <p:txBody>
          <a:bodyPr/>
          <a:lstStyle/>
          <a:p>
            <a:r>
              <a:rPr lang="de-AT"/>
              <a:t>Mastertitelformat bearbeiten</a:t>
            </a:r>
            <a:endParaRPr lang="de-DE"/>
          </a:p>
        </p:txBody>
      </p:sp>
      <p:sp>
        <p:nvSpPr>
          <p:cNvPr id="3" name="Textplatzhalter 2"/>
          <p:cNvSpPr>
            <a:spLocks noGrp="1"/>
          </p:cNvSpPr>
          <p:nvPr>
            <p:ph type="body" sz="half" idx="1"/>
          </p:nvPr>
        </p:nvSpPr>
        <p:spPr>
          <a:xfrm>
            <a:off x="685800" y="1981200"/>
            <a:ext cx="3810000" cy="990600"/>
          </a:xfrm>
        </p:spPr>
        <p:txBody>
          <a:bodyPr/>
          <a:lstStyle/>
          <a:p>
            <a:pPr lvl="0"/>
            <a:r>
              <a:rPr lang="de-AT"/>
              <a:t>Mastertextformat bearbeiten</a:t>
            </a:r>
          </a:p>
          <a:p>
            <a:pPr lvl="1"/>
            <a:r>
              <a:rPr lang="de-AT"/>
              <a:t>Zweite Ebene</a:t>
            </a:r>
          </a:p>
          <a:p>
            <a:pPr lvl="2"/>
            <a:r>
              <a:rPr lang="de-AT"/>
              <a:t>Dritte Ebene</a:t>
            </a:r>
          </a:p>
          <a:p>
            <a:pPr lvl="3"/>
            <a:r>
              <a:rPr lang="de-AT"/>
              <a:t>Vierte Ebene</a:t>
            </a:r>
          </a:p>
          <a:p>
            <a:pPr lvl="4"/>
            <a:r>
              <a:rPr lang="de-AT"/>
              <a:t>Fünfte Ebene</a:t>
            </a:r>
            <a:endParaRPr lang="de-DE"/>
          </a:p>
        </p:txBody>
      </p:sp>
      <p:sp>
        <p:nvSpPr>
          <p:cNvPr id="4" name="Inhaltsplatzhalter 3"/>
          <p:cNvSpPr>
            <a:spLocks noGrp="1"/>
          </p:cNvSpPr>
          <p:nvPr>
            <p:ph sz="half" idx="2"/>
          </p:nvPr>
        </p:nvSpPr>
        <p:spPr>
          <a:xfrm>
            <a:off x="4648200" y="1981200"/>
            <a:ext cx="3811588" cy="990600"/>
          </a:xfrm>
        </p:spPr>
        <p:txBody>
          <a:bodyPr/>
          <a:lstStyle/>
          <a:p>
            <a:pPr lvl="0"/>
            <a:r>
              <a:rPr lang="de-AT"/>
              <a:t>Mastertextformat bearbeiten</a:t>
            </a:r>
          </a:p>
          <a:p>
            <a:pPr lvl="1"/>
            <a:r>
              <a:rPr lang="de-AT"/>
              <a:t>Zweite Ebene</a:t>
            </a:r>
          </a:p>
          <a:p>
            <a:pPr lvl="2"/>
            <a:r>
              <a:rPr lang="de-AT"/>
              <a:t>Dritte Ebene</a:t>
            </a:r>
          </a:p>
          <a:p>
            <a:pPr lvl="3"/>
            <a:r>
              <a:rPr lang="de-AT"/>
              <a:t>Vierte Ebene</a:t>
            </a:r>
          </a:p>
          <a:p>
            <a:pPr lvl="4"/>
            <a:r>
              <a:rPr lang="de-AT"/>
              <a:t>Fünfte Ebene</a:t>
            </a:r>
            <a:endParaRPr lang="de-DE"/>
          </a:p>
        </p:txBody>
      </p:sp>
      <p:sp>
        <p:nvSpPr>
          <p:cNvPr id="5" name="Rectangle 5"/>
          <p:cNvSpPr>
            <a:spLocks noGrp="1" noChangeArrowheads="1"/>
          </p:cNvSpPr>
          <p:nvPr>
            <p:ph type="ftr" sz="quarter" idx="10"/>
          </p:nvPr>
        </p:nvSpPr>
        <p:spPr>
          <a:ln/>
        </p:spPr>
        <p:txBody>
          <a:bodyPr/>
          <a:lstStyle>
            <a:lvl1pPr>
              <a:defRPr/>
            </a:lvl1pPr>
          </a:lstStyle>
          <a:p>
            <a:r>
              <a:rPr lang="en"/>
              <a:t>© Build &amp; Invest. All rights reserved </a:t>
            </a:r>
            <a:endParaRPr lang="de-DE" dirty="0"/>
          </a:p>
        </p:txBody>
      </p:sp>
      <p:sp>
        <p:nvSpPr>
          <p:cNvPr id="6" name="Rectangle 6"/>
          <p:cNvSpPr>
            <a:spLocks noGrp="1" noChangeArrowheads="1"/>
          </p:cNvSpPr>
          <p:nvPr>
            <p:ph type="sldNum" sz="quarter" idx="11"/>
          </p:nvPr>
        </p:nvSpPr>
        <p:spPr>
          <a:ln/>
        </p:spPr>
        <p:txBody>
          <a:bodyPr/>
          <a:lstStyle>
            <a:lvl1pPr>
              <a:defRPr/>
            </a:lvl1pPr>
          </a:lstStyle>
          <a:p>
            <a:fld id="{7590D174-662F-443F-8F72-6631DC5311FF}" type="slidenum">
              <a:rPr lang="de-DE"/>
              <a:pPr/>
              <a:t>‹Nr.›</a:t>
            </a:fld>
            <a:endParaRPr lang="de-D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SLIDE 3">
    <p:spTree>
      <p:nvGrpSpPr>
        <p:cNvPr id="1" name=""/>
        <p:cNvGrpSpPr/>
        <p:nvPr/>
      </p:nvGrpSpPr>
      <p:grpSpPr>
        <a:xfrm>
          <a:off x="0" y="0"/>
          <a:ext cx="0" cy="0"/>
          <a:chOff x="0" y="0"/>
          <a:chExt cx="0" cy="0"/>
        </a:xfrm>
      </p:grpSpPr>
      <p:sp>
        <p:nvSpPr>
          <p:cNvPr id="10" name="Titel 1"/>
          <p:cNvSpPr>
            <a:spLocks noGrp="1"/>
          </p:cNvSpPr>
          <p:nvPr>
            <p:ph type="title"/>
          </p:nvPr>
        </p:nvSpPr>
        <p:spPr>
          <a:xfrm>
            <a:off x="387240" y="410830"/>
            <a:ext cx="8351099" cy="531648"/>
          </a:xfrm>
        </p:spPr>
        <p:txBody>
          <a:bodyPr/>
          <a:lstStyle/>
          <a:p>
            <a:r>
              <a:rPr lang="de-DE" dirty="0"/>
              <a:t>Titelmasterformat durch Klicken bearbeiten</a:t>
            </a:r>
            <a:endParaRPr lang="en-US" dirty="0"/>
          </a:p>
        </p:txBody>
      </p:sp>
      <p:sp>
        <p:nvSpPr>
          <p:cNvPr id="3" name="Inhaltsplatzhalter 2"/>
          <p:cNvSpPr>
            <a:spLocks noGrp="1"/>
          </p:cNvSpPr>
          <p:nvPr>
            <p:ph idx="1"/>
          </p:nvPr>
        </p:nvSpPr>
        <p:spPr>
          <a:xfrm>
            <a:off x="6581658" y="1483952"/>
            <a:ext cx="2148000" cy="4320000"/>
          </a:xfrm>
          <a:noFill/>
        </p:spPr>
        <p:txBody>
          <a:bodyPr/>
          <a:lstStyle>
            <a:lvl1pPr>
              <a:defRPr sz="1500"/>
            </a:lvl1pPr>
            <a:lvl2pPr>
              <a:defRPr sz="1350"/>
            </a:lvl2pPr>
            <a:lvl3pPr>
              <a:defRPr sz="1200"/>
            </a:lvl3pPr>
            <a:lvl4pPr>
              <a:defRPr sz="1050"/>
            </a:lvl4pPr>
            <a:lvl5pPr>
              <a:defRPr sz="1050"/>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5" name="Fußzeilenplatzhalter 4"/>
          <p:cNvSpPr>
            <a:spLocks noGrp="1"/>
          </p:cNvSpPr>
          <p:nvPr>
            <p:ph type="ftr" sz="quarter" idx="11"/>
          </p:nvPr>
        </p:nvSpPr>
        <p:spPr/>
        <p:txBody>
          <a:bodyPr/>
          <a:lstStyle/>
          <a:p>
            <a:endParaRPr lang="en-US" dirty="0"/>
          </a:p>
        </p:txBody>
      </p:sp>
      <p:sp>
        <p:nvSpPr>
          <p:cNvPr id="6" name="Foliennummernplatzhalter 5"/>
          <p:cNvSpPr>
            <a:spLocks noGrp="1"/>
          </p:cNvSpPr>
          <p:nvPr>
            <p:ph type="sldNum" sz="quarter" idx="12"/>
          </p:nvPr>
        </p:nvSpPr>
        <p:spPr/>
        <p:txBody>
          <a:bodyPr/>
          <a:lstStyle/>
          <a:p>
            <a:fld id="{75A4F164-3A46-4CEE-A25C-CA523D5E42F3}" type="slidenum">
              <a:rPr lang="en-US" smtClean="0"/>
              <a:t>‹Nr.›</a:t>
            </a:fld>
            <a:endParaRPr lang="en-US" dirty="0"/>
          </a:p>
        </p:txBody>
      </p:sp>
      <p:sp>
        <p:nvSpPr>
          <p:cNvPr id="13" name="Textplatzhalter 12"/>
          <p:cNvSpPr>
            <a:spLocks noGrp="1"/>
          </p:cNvSpPr>
          <p:nvPr>
            <p:ph type="body" sz="quarter" idx="13" hasCustomPrompt="1"/>
          </p:nvPr>
        </p:nvSpPr>
        <p:spPr>
          <a:xfrm>
            <a:off x="387240" y="942478"/>
            <a:ext cx="8350940" cy="541474"/>
          </a:xfrm>
        </p:spPr>
        <p:txBody>
          <a:bodyPr lIns="10800" anchor="t" anchorCtr="0"/>
          <a:lstStyle>
            <a:lvl1pPr marL="0" indent="0">
              <a:buNone/>
              <a:defRPr>
                <a:solidFill>
                  <a:schemeClr val="bg1">
                    <a:lumMod val="50000"/>
                  </a:schemeClr>
                </a:solidFill>
              </a:defRPr>
            </a:lvl1pPr>
          </a:lstStyle>
          <a:p>
            <a:r>
              <a:rPr lang="en-US" noProof="1">
                <a:latin typeface="Calibri Light" panose="020F0302020204030204" pitchFamily="34" charset="0"/>
              </a:rPr>
              <a:t>Enter your subheadline here</a:t>
            </a:r>
          </a:p>
        </p:txBody>
      </p:sp>
    </p:spTree>
    <p:extLst>
      <p:ext uri="{BB962C8B-B14F-4D97-AF65-F5344CB8AC3E}">
        <p14:creationId xmlns:p14="http://schemas.microsoft.com/office/powerpoint/2010/main" val="567130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a:t>Mastertitelformat bearbeiten</a:t>
            </a:r>
            <a:endParaRPr lang="de-DE"/>
          </a:p>
        </p:txBody>
      </p:sp>
      <p:sp>
        <p:nvSpPr>
          <p:cNvPr id="3" name="Inhaltsplatzhalter 2"/>
          <p:cNvSpPr>
            <a:spLocks noGrp="1"/>
          </p:cNvSpPr>
          <p:nvPr>
            <p:ph idx="1"/>
          </p:nvPr>
        </p:nvSpPr>
        <p:spPr/>
        <p:txBody>
          <a:bodyPr/>
          <a:lstStyle/>
          <a:p>
            <a:pPr lvl="0"/>
            <a:r>
              <a:rPr lang="de-AT"/>
              <a:t>Mastertextformat bearbeiten</a:t>
            </a:r>
          </a:p>
          <a:p>
            <a:pPr lvl="1"/>
            <a:r>
              <a:rPr lang="de-AT"/>
              <a:t>Zweite Ebene</a:t>
            </a:r>
          </a:p>
          <a:p>
            <a:pPr lvl="2"/>
            <a:r>
              <a:rPr lang="de-AT"/>
              <a:t>Dritte Ebene</a:t>
            </a:r>
          </a:p>
          <a:p>
            <a:pPr lvl="3"/>
            <a:r>
              <a:rPr lang="de-AT"/>
              <a:t>Vierte Ebene</a:t>
            </a:r>
          </a:p>
          <a:p>
            <a:pPr lvl="4"/>
            <a:r>
              <a:rPr lang="de-AT"/>
              <a:t>Fünfte Ebene</a:t>
            </a:r>
            <a:endParaRPr lang="de-DE"/>
          </a:p>
        </p:txBody>
      </p:sp>
      <p:sp>
        <p:nvSpPr>
          <p:cNvPr id="4" name="Rectangle 5"/>
          <p:cNvSpPr>
            <a:spLocks noGrp="1" noChangeArrowheads="1"/>
          </p:cNvSpPr>
          <p:nvPr>
            <p:ph type="ftr" sz="quarter" idx="10"/>
          </p:nvPr>
        </p:nvSpPr>
        <p:spPr>
          <a:ln/>
        </p:spPr>
        <p:txBody>
          <a:bodyPr/>
          <a:lstStyle>
            <a:lvl1pPr>
              <a:defRPr/>
            </a:lvl1pPr>
          </a:lstStyle>
          <a:p>
            <a:r>
              <a:rPr lang="en"/>
              <a:t>© Build &amp; Invest. All rights reserved </a:t>
            </a:r>
            <a:endParaRPr lang="de-DE" dirty="0"/>
          </a:p>
        </p:txBody>
      </p:sp>
      <p:sp>
        <p:nvSpPr>
          <p:cNvPr id="5" name="Rectangle 6"/>
          <p:cNvSpPr>
            <a:spLocks noGrp="1" noChangeArrowheads="1"/>
          </p:cNvSpPr>
          <p:nvPr>
            <p:ph type="sldNum" sz="quarter" idx="11"/>
          </p:nvPr>
        </p:nvSpPr>
        <p:spPr>
          <a:ln/>
        </p:spPr>
        <p:txBody>
          <a:bodyPr/>
          <a:lstStyle>
            <a:lvl1pPr>
              <a:defRPr/>
            </a:lvl1pPr>
          </a:lstStyle>
          <a:p>
            <a:fld id="{A2BBA7E8-647F-41E8-9202-E071415AA6E7}" type="slidenum">
              <a:rPr lang="de-DE"/>
              <a:pPr/>
              <a:t>‹Nr.›</a:t>
            </a:fld>
            <a:endParaRPr lang="de-D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lstStyle>
            <a:lvl1pPr algn="l">
              <a:defRPr sz="4000" b="1" cap="all"/>
            </a:lvl1pPr>
          </a:lstStyle>
          <a:p>
            <a:r>
              <a:rPr lang="de-AT"/>
              <a:t>Mastertitelformat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AT"/>
              <a:t>Mastertextformat bearbeiten</a:t>
            </a:r>
          </a:p>
        </p:txBody>
      </p:sp>
      <p:sp>
        <p:nvSpPr>
          <p:cNvPr id="4" name="Rectangle 5"/>
          <p:cNvSpPr>
            <a:spLocks noGrp="1" noChangeArrowheads="1"/>
          </p:cNvSpPr>
          <p:nvPr>
            <p:ph type="ftr" sz="quarter" idx="10"/>
          </p:nvPr>
        </p:nvSpPr>
        <p:spPr>
          <a:ln/>
        </p:spPr>
        <p:txBody>
          <a:bodyPr/>
          <a:lstStyle>
            <a:lvl1pPr>
              <a:defRPr/>
            </a:lvl1pPr>
          </a:lstStyle>
          <a:p>
            <a:r>
              <a:rPr lang="en"/>
              <a:t>© Build &amp; Invest. All rights reserved </a:t>
            </a:r>
            <a:endParaRPr lang="de-DE" dirty="0"/>
          </a:p>
        </p:txBody>
      </p:sp>
      <p:sp>
        <p:nvSpPr>
          <p:cNvPr id="5" name="Rectangle 6"/>
          <p:cNvSpPr>
            <a:spLocks noGrp="1" noChangeArrowheads="1"/>
          </p:cNvSpPr>
          <p:nvPr>
            <p:ph type="sldNum" sz="quarter" idx="11"/>
          </p:nvPr>
        </p:nvSpPr>
        <p:spPr>
          <a:ln/>
        </p:spPr>
        <p:txBody>
          <a:bodyPr/>
          <a:lstStyle>
            <a:lvl1pPr>
              <a:defRPr/>
            </a:lvl1pPr>
          </a:lstStyle>
          <a:p>
            <a:fld id="{860434D5-749E-4EE2-A88C-A4337B5C1409}" type="slidenum">
              <a:rPr lang="de-DE"/>
              <a:pPr/>
              <a:t>‹Nr.›</a:t>
            </a:fld>
            <a:endParaRPr lang="de-D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a:t>Mastertitelformat bearbeiten</a:t>
            </a:r>
            <a:endParaRPr lang="de-DE"/>
          </a:p>
        </p:txBody>
      </p:sp>
      <p:sp>
        <p:nvSpPr>
          <p:cNvPr id="3" name="Inhaltsplatzhalter 2"/>
          <p:cNvSpPr>
            <a:spLocks noGrp="1"/>
          </p:cNvSpPr>
          <p:nvPr>
            <p:ph sz="half" idx="1"/>
          </p:nvPr>
        </p:nvSpPr>
        <p:spPr>
          <a:xfrm>
            <a:off x="685800" y="1981200"/>
            <a:ext cx="3810000" cy="99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AT"/>
              <a:t>Mastertextformat bearbeiten</a:t>
            </a:r>
          </a:p>
          <a:p>
            <a:pPr lvl="1"/>
            <a:r>
              <a:rPr lang="de-AT"/>
              <a:t>Zweite Ebene</a:t>
            </a:r>
          </a:p>
          <a:p>
            <a:pPr lvl="2"/>
            <a:r>
              <a:rPr lang="de-AT"/>
              <a:t>Dritte Ebene</a:t>
            </a:r>
          </a:p>
          <a:p>
            <a:pPr lvl="3"/>
            <a:r>
              <a:rPr lang="de-AT"/>
              <a:t>Vierte Ebene</a:t>
            </a:r>
          </a:p>
          <a:p>
            <a:pPr lvl="4"/>
            <a:r>
              <a:rPr lang="de-AT"/>
              <a:t>Fünfte Ebene</a:t>
            </a:r>
            <a:endParaRPr lang="de-DE"/>
          </a:p>
        </p:txBody>
      </p:sp>
      <p:sp>
        <p:nvSpPr>
          <p:cNvPr id="4" name="Inhaltsplatzhalter 3"/>
          <p:cNvSpPr>
            <a:spLocks noGrp="1"/>
          </p:cNvSpPr>
          <p:nvPr>
            <p:ph sz="half" idx="2"/>
          </p:nvPr>
        </p:nvSpPr>
        <p:spPr>
          <a:xfrm>
            <a:off x="4648200" y="1981200"/>
            <a:ext cx="3811588" cy="99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AT"/>
              <a:t>Mastertextformat bearbeiten</a:t>
            </a:r>
          </a:p>
          <a:p>
            <a:pPr lvl="1"/>
            <a:r>
              <a:rPr lang="de-AT"/>
              <a:t>Zweite Ebene</a:t>
            </a:r>
          </a:p>
          <a:p>
            <a:pPr lvl="2"/>
            <a:r>
              <a:rPr lang="de-AT"/>
              <a:t>Dritte Ebene</a:t>
            </a:r>
          </a:p>
          <a:p>
            <a:pPr lvl="3"/>
            <a:r>
              <a:rPr lang="de-AT"/>
              <a:t>Vierte Ebene</a:t>
            </a:r>
          </a:p>
          <a:p>
            <a:pPr lvl="4"/>
            <a:r>
              <a:rPr lang="de-AT"/>
              <a:t>Fünfte Ebene</a:t>
            </a:r>
            <a:endParaRPr lang="de-DE"/>
          </a:p>
        </p:txBody>
      </p:sp>
      <p:sp>
        <p:nvSpPr>
          <p:cNvPr id="5" name="Rectangle 5"/>
          <p:cNvSpPr>
            <a:spLocks noGrp="1" noChangeArrowheads="1"/>
          </p:cNvSpPr>
          <p:nvPr>
            <p:ph type="ftr" sz="quarter" idx="10"/>
          </p:nvPr>
        </p:nvSpPr>
        <p:spPr>
          <a:ln/>
        </p:spPr>
        <p:txBody>
          <a:bodyPr/>
          <a:lstStyle>
            <a:lvl1pPr>
              <a:defRPr/>
            </a:lvl1pPr>
          </a:lstStyle>
          <a:p>
            <a:r>
              <a:rPr lang="en"/>
              <a:t>© Build &amp; Invest. All rights reserved </a:t>
            </a:r>
            <a:endParaRPr lang="de-DE" dirty="0"/>
          </a:p>
        </p:txBody>
      </p:sp>
      <p:sp>
        <p:nvSpPr>
          <p:cNvPr id="6" name="Rectangle 6"/>
          <p:cNvSpPr>
            <a:spLocks noGrp="1" noChangeArrowheads="1"/>
          </p:cNvSpPr>
          <p:nvPr>
            <p:ph type="sldNum" sz="quarter" idx="11"/>
          </p:nvPr>
        </p:nvSpPr>
        <p:spPr>
          <a:ln/>
        </p:spPr>
        <p:txBody>
          <a:bodyPr/>
          <a:lstStyle>
            <a:lvl1pPr>
              <a:defRPr/>
            </a:lvl1pPr>
          </a:lstStyle>
          <a:p>
            <a:fld id="{F71EF24A-F8AE-4CD1-A2BB-104FF6A54CE3}" type="slidenum">
              <a:rPr lang="de-DE"/>
              <a:pPr/>
              <a:t>‹Nr.›</a:t>
            </a:fld>
            <a:endParaRPr lang="de-D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AT"/>
              <a:t>Mastertitelformat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AT"/>
              <a:t>Mastertextformat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AT"/>
              <a:t>Mastertextformat bearbeiten</a:t>
            </a:r>
          </a:p>
          <a:p>
            <a:pPr lvl="1"/>
            <a:r>
              <a:rPr lang="de-AT"/>
              <a:t>Zweite Ebene</a:t>
            </a:r>
          </a:p>
          <a:p>
            <a:pPr lvl="2"/>
            <a:r>
              <a:rPr lang="de-AT"/>
              <a:t>Dritte Ebene</a:t>
            </a:r>
          </a:p>
          <a:p>
            <a:pPr lvl="3"/>
            <a:r>
              <a:rPr lang="de-AT"/>
              <a:t>Vierte Ebene</a:t>
            </a:r>
          </a:p>
          <a:p>
            <a:pPr lvl="4"/>
            <a:r>
              <a:rPr lang="de-AT"/>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AT"/>
              <a:t>Mastertextformat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AT"/>
              <a:t>Mastertextformat bearbeiten</a:t>
            </a:r>
          </a:p>
          <a:p>
            <a:pPr lvl="1"/>
            <a:r>
              <a:rPr lang="de-AT"/>
              <a:t>Zweite Ebene</a:t>
            </a:r>
          </a:p>
          <a:p>
            <a:pPr lvl="2"/>
            <a:r>
              <a:rPr lang="de-AT"/>
              <a:t>Dritte Ebene</a:t>
            </a:r>
          </a:p>
          <a:p>
            <a:pPr lvl="3"/>
            <a:r>
              <a:rPr lang="de-AT"/>
              <a:t>Vierte Ebene</a:t>
            </a:r>
          </a:p>
          <a:p>
            <a:pPr lvl="4"/>
            <a:r>
              <a:rPr lang="de-AT"/>
              <a:t>Fünfte Ebene</a:t>
            </a:r>
            <a:endParaRPr lang="de-DE"/>
          </a:p>
        </p:txBody>
      </p:sp>
      <p:sp>
        <p:nvSpPr>
          <p:cNvPr id="7" name="Rectangle 5"/>
          <p:cNvSpPr>
            <a:spLocks noGrp="1" noChangeArrowheads="1"/>
          </p:cNvSpPr>
          <p:nvPr>
            <p:ph type="ftr" sz="quarter" idx="10"/>
          </p:nvPr>
        </p:nvSpPr>
        <p:spPr>
          <a:ln/>
        </p:spPr>
        <p:txBody>
          <a:bodyPr/>
          <a:lstStyle>
            <a:lvl1pPr>
              <a:defRPr/>
            </a:lvl1pPr>
          </a:lstStyle>
          <a:p>
            <a:r>
              <a:rPr lang="en"/>
              <a:t>© Build &amp; Invest. All rights reserved </a:t>
            </a:r>
            <a:endParaRPr lang="de-DE" dirty="0"/>
          </a:p>
        </p:txBody>
      </p:sp>
      <p:sp>
        <p:nvSpPr>
          <p:cNvPr id="8" name="Rectangle 6"/>
          <p:cNvSpPr>
            <a:spLocks noGrp="1" noChangeArrowheads="1"/>
          </p:cNvSpPr>
          <p:nvPr>
            <p:ph type="sldNum" sz="quarter" idx="11"/>
          </p:nvPr>
        </p:nvSpPr>
        <p:spPr>
          <a:ln/>
        </p:spPr>
        <p:txBody>
          <a:bodyPr/>
          <a:lstStyle>
            <a:lvl1pPr>
              <a:defRPr/>
            </a:lvl1pPr>
          </a:lstStyle>
          <a:p>
            <a:fld id="{C62BB5E4-F527-43AC-992A-789E1A4BAEC3}" type="slidenum">
              <a:rPr lang="de-DE"/>
              <a:pPr/>
              <a:t>‹Nr.›</a:t>
            </a:fld>
            <a:endParaRPr lang="de-D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a:t>Mastertitelformat bearbeiten</a:t>
            </a:r>
            <a:endParaRPr lang="de-DE"/>
          </a:p>
        </p:txBody>
      </p:sp>
      <p:sp>
        <p:nvSpPr>
          <p:cNvPr id="3" name="Rectangle 5"/>
          <p:cNvSpPr>
            <a:spLocks noGrp="1" noChangeArrowheads="1"/>
          </p:cNvSpPr>
          <p:nvPr>
            <p:ph type="ftr" sz="quarter" idx="10"/>
          </p:nvPr>
        </p:nvSpPr>
        <p:spPr>
          <a:ln/>
        </p:spPr>
        <p:txBody>
          <a:bodyPr/>
          <a:lstStyle>
            <a:lvl1pPr>
              <a:defRPr/>
            </a:lvl1pPr>
          </a:lstStyle>
          <a:p>
            <a:r>
              <a:rPr lang="en"/>
              <a:t>© Build &amp; Invest. All rights reserved </a:t>
            </a:r>
            <a:endParaRPr lang="de-DE" dirty="0"/>
          </a:p>
        </p:txBody>
      </p:sp>
      <p:sp>
        <p:nvSpPr>
          <p:cNvPr id="4" name="Rectangle 6"/>
          <p:cNvSpPr>
            <a:spLocks noGrp="1" noChangeArrowheads="1"/>
          </p:cNvSpPr>
          <p:nvPr>
            <p:ph type="sldNum" sz="quarter" idx="11"/>
          </p:nvPr>
        </p:nvSpPr>
        <p:spPr>
          <a:ln/>
        </p:spPr>
        <p:txBody>
          <a:bodyPr/>
          <a:lstStyle>
            <a:lvl1pPr>
              <a:defRPr/>
            </a:lvl1pPr>
          </a:lstStyle>
          <a:p>
            <a:fld id="{BC4BBBAE-F9F0-4B56-9EB0-C6542004312B}" type="slidenum">
              <a:rPr lang="de-DE"/>
              <a:pPr/>
              <a:t>‹Nr.›</a:t>
            </a:fld>
            <a:endParaRPr lang="de-D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r>
              <a:rPr lang="en"/>
              <a:t>© Build &amp; Invest. All rights reserved </a:t>
            </a:r>
            <a:endParaRPr lang="de-DE" dirty="0"/>
          </a:p>
        </p:txBody>
      </p:sp>
      <p:sp>
        <p:nvSpPr>
          <p:cNvPr id="3" name="Rectangle 6"/>
          <p:cNvSpPr>
            <a:spLocks noGrp="1" noChangeArrowheads="1"/>
          </p:cNvSpPr>
          <p:nvPr>
            <p:ph type="sldNum" sz="quarter" idx="11"/>
          </p:nvPr>
        </p:nvSpPr>
        <p:spPr>
          <a:ln/>
        </p:spPr>
        <p:txBody>
          <a:bodyPr/>
          <a:lstStyle>
            <a:lvl1pPr>
              <a:defRPr/>
            </a:lvl1pPr>
          </a:lstStyle>
          <a:p>
            <a:fld id="{D2DDCA1D-8478-47EF-811E-4FAD9EEC1108}" type="slidenum">
              <a:rPr lang="de-DE"/>
              <a:pPr/>
              <a:t>‹Nr.›</a:t>
            </a:fld>
            <a:endParaRPr lang="de-D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AT"/>
              <a:t>Mastertitelformat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AT"/>
              <a:t>Mastertextformat bearbeiten</a:t>
            </a:r>
          </a:p>
          <a:p>
            <a:pPr lvl="1"/>
            <a:r>
              <a:rPr lang="de-AT"/>
              <a:t>Zweite Ebene</a:t>
            </a:r>
          </a:p>
          <a:p>
            <a:pPr lvl="2"/>
            <a:r>
              <a:rPr lang="de-AT"/>
              <a:t>Dritte Ebene</a:t>
            </a:r>
          </a:p>
          <a:p>
            <a:pPr lvl="3"/>
            <a:r>
              <a:rPr lang="de-AT"/>
              <a:t>Vierte Ebene</a:t>
            </a:r>
          </a:p>
          <a:p>
            <a:pPr lvl="4"/>
            <a:r>
              <a:rPr lang="de-AT"/>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AT"/>
              <a:t>Mastertextformat bearbeiten</a:t>
            </a:r>
          </a:p>
        </p:txBody>
      </p:sp>
      <p:sp>
        <p:nvSpPr>
          <p:cNvPr id="5" name="Rectangle 5"/>
          <p:cNvSpPr>
            <a:spLocks noGrp="1" noChangeArrowheads="1"/>
          </p:cNvSpPr>
          <p:nvPr>
            <p:ph type="ftr" sz="quarter" idx="10"/>
          </p:nvPr>
        </p:nvSpPr>
        <p:spPr>
          <a:ln/>
        </p:spPr>
        <p:txBody>
          <a:bodyPr/>
          <a:lstStyle>
            <a:lvl1pPr>
              <a:defRPr/>
            </a:lvl1pPr>
          </a:lstStyle>
          <a:p>
            <a:r>
              <a:rPr lang="en"/>
              <a:t>© Build &amp; Invest. All rights reserved </a:t>
            </a:r>
            <a:endParaRPr lang="de-DE" dirty="0"/>
          </a:p>
        </p:txBody>
      </p:sp>
      <p:sp>
        <p:nvSpPr>
          <p:cNvPr id="6" name="Rectangle 6"/>
          <p:cNvSpPr>
            <a:spLocks noGrp="1" noChangeArrowheads="1"/>
          </p:cNvSpPr>
          <p:nvPr>
            <p:ph type="sldNum" sz="quarter" idx="11"/>
          </p:nvPr>
        </p:nvSpPr>
        <p:spPr>
          <a:ln/>
        </p:spPr>
        <p:txBody>
          <a:bodyPr/>
          <a:lstStyle>
            <a:lvl1pPr>
              <a:defRPr/>
            </a:lvl1pPr>
          </a:lstStyle>
          <a:p>
            <a:fld id="{56CAAF83-1AF8-4809-911D-4E6936691AE8}" type="slidenum">
              <a:rPr lang="de-DE"/>
              <a:pPr/>
              <a:t>‹Nr.›</a:t>
            </a:fld>
            <a:endParaRPr lang="de-D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AT"/>
              <a:t>Mastertitelformat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AT"/>
              <a:t>Mastertextformat bearbeiten</a:t>
            </a:r>
          </a:p>
        </p:txBody>
      </p:sp>
      <p:sp>
        <p:nvSpPr>
          <p:cNvPr id="5" name="Rectangle 5"/>
          <p:cNvSpPr>
            <a:spLocks noGrp="1" noChangeArrowheads="1"/>
          </p:cNvSpPr>
          <p:nvPr>
            <p:ph type="ftr" sz="quarter" idx="10"/>
          </p:nvPr>
        </p:nvSpPr>
        <p:spPr>
          <a:ln/>
        </p:spPr>
        <p:txBody>
          <a:bodyPr/>
          <a:lstStyle>
            <a:lvl1pPr>
              <a:defRPr/>
            </a:lvl1pPr>
          </a:lstStyle>
          <a:p>
            <a:r>
              <a:rPr lang="en"/>
              <a:t>© Build &amp; Invest. All rights reserved </a:t>
            </a:r>
            <a:endParaRPr lang="de-DE" dirty="0"/>
          </a:p>
        </p:txBody>
      </p:sp>
      <p:sp>
        <p:nvSpPr>
          <p:cNvPr id="6" name="Rectangle 6"/>
          <p:cNvSpPr>
            <a:spLocks noGrp="1" noChangeArrowheads="1"/>
          </p:cNvSpPr>
          <p:nvPr>
            <p:ph type="sldNum" sz="quarter" idx="11"/>
          </p:nvPr>
        </p:nvSpPr>
        <p:spPr>
          <a:ln/>
        </p:spPr>
        <p:txBody>
          <a:bodyPr/>
          <a:lstStyle>
            <a:lvl1pPr>
              <a:defRPr/>
            </a:lvl1pPr>
          </a:lstStyle>
          <a:p>
            <a:fld id="{1B018933-8A05-4F61-940F-4760AD6F2D4A}" type="slidenum">
              <a:rPr lang="de-DE"/>
              <a:pPr/>
              <a:t>‹Nr.›</a:t>
            </a:fld>
            <a:endParaRPr lang="de-D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Picture 9" descr="A close up of a logo&#10;&#10;Description automatically generated">
            <a:extLst>
              <a:ext uri="{FF2B5EF4-FFF2-40B4-BE49-F238E27FC236}">
                <a16:creationId xmlns:a16="http://schemas.microsoft.com/office/drawing/2014/main" id="{DBAD83AF-31D2-4C90-994A-BB27C830685C}"/>
              </a:ext>
            </a:extLst>
          </p:cNvPr>
          <p:cNvPicPr>
            <a:picLocks noChangeAspect="1"/>
          </p:cNvPicPr>
          <p:nvPr userDrawn="1"/>
        </p:nvPicPr>
        <p:blipFill>
          <a:blip r:embed="rId15"/>
          <a:stretch>
            <a:fillRect/>
          </a:stretch>
        </p:blipFill>
        <p:spPr>
          <a:xfrm>
            <a:off x="204936" y="5989742"/>
            <a:ext cx="961725" cy="679618"/>
          </a:xfrm>
          <a:prstGeom prst="rect">
            <a:avLst/>
          </a:prstGeom>
        </p:spPr>
      </p:pic>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de-DE"/>
              <a:t>Mastertitelformat bearbeiten</a:t>
            </a:r>
          </a:p>
        </p:txBody>
      </p:sp>
      <p:sp>
        <p:nvSpPr>
          <p:cNvPr id="1027" name="Rectangle 3"/>
          <p:cNvSpPr>
            <a:spLocks noGrp="1" noChangeArrowheads="1"/>
          </p:cNvSpPr>
          <p:nvPr>
            <p:ph type="body" idx="1"/>
          </p:nvPr>
        </p:nvSpPr>
        <p:spPr bwMode="auto">
          <a:xfrm>
            <a:off x="685800" y="1981200"/>
            <a:ext cx="7773988" cy="990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2" name="Line 7"/>
          <p:cNvSpPr>
            <a:spLocks noChangeShapeType="1"/>
          </p:cNvSpPr>
          <p:nvPr userDrawn="1"/>
        </p:nvSpPr>
        <p:spPr bwMode="auto">
          <a:xfrm>
            <a:off x="1258888" y="6248400"/>
            <a:ext cx="7199312" cy="0"/>
          </a:xfrm>
          <a:prstGeom prst="line">
            <a:avLst/>
          </a:prstGeom>
          <a:noFill/>
          <a:ln w="3175">
            <a:solidFill>
              <a:schemeClr val="tx1"/>
            </a:solidFill>
            <a:round/>
            <a:headEnd/>
            <a:tailEnd/>
          </a:ln>
        </p:spPr>
        <p:txBody>
          <a:bodyPr wrap="none" anchor="ctr"/>
          <a:lstStyle/>
          <a:p>
            <a:endParaRPr lang="de-AT"/>
          </a:p>
        </p:txBody>
      </p:sp>
      <p:sp>
        <p:nvSpPr>
          <p:cNvPr id="1031" name="Line 12"/>
          <p:cNvSpPr>
            <a:spLocks noChangeShapeType="1"/>
          </p:cNvSpPr>
          <p:nvPr userDrawn="1"/>
        </p:nvSpPr>
        <p:spPr bwMode="auto">
          <a:xfrm>
            <a:off x="685800" y="1528763"/>
            <a:ext cx="7772400" cy="0"/>
          </a:xfrm>
          <a:prstGeom prst="line">
            <a:avLst/>
          </a:prstGeom>
          <a:noFill/>
          <a:ln w="25400">
            <a:solidFill>
              <a:schemeClr val="tx1"/>
            </a:solidFill>
            <a:round/>
            <a:headEnd/>
            <a:tailEnd/>
          </a:ln>
        </p:spPr>
        <p:txBody>
          <a:bodyPr wrap="none" anchor="ctr"/>
          <a:lstStyle/>
          <a:p>
            <a:endParaRPr lang="de-AT"/>
          </a:p>
        </p:txBody>
      </p:sp>
      <p:sp>
        <p:nvSpPr>
          <p:cNvPr id="1029" name="Rectangle 5"/>
          <p:cNvSpPr>
            <a:spLocks noGrp="1" noChangeArrowheads="1"/>
          </p:cNvSpPr>
          <p:nvPr>
            <p:ph type="ftr" sz="quarter" idx="3"/>
          </p:nvPr>
        </p:nvSpPr>
        <p:spPr bwMode="auto">
          <a:xfrm>
            <a:off x="1258888" y="6359791"/>
            <a:ext cx="4800600" cy="3048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a:defRPr sz="1000"/>
            </a:lvl1pPr>
          </a:lstStyle>
          <a:p>
            <a:r>
              <a:rPr lang="en"/>
              <a:t>© Build &amp; Invest. All rights reserved </a:t>
            </a:r>
            <a:endParaRPr lang="de-DE" dirty="0"/>
          </a:p>
        </p:txBody>
      </p:sp>
      <p:sp>
        <p:nvSpPr>
          <p:cNvPr id="1030" name="Rectangle 6"/>
          <p:cNvSpPr>
            <a:spLocks noGrp="1" noChangeArrowheads="1"/>
          </p:cNvSpPr>
          <p:nvPr>
            <p:ph type="sldNum" sz="quarter" idx="4"/>
          </p:nvPr>
        </p:nvSpPr>
        <p:spPr bwMode="auto">
          <a:xfrm>
            <a:off x="6553200" y="6343023"/>
            <a:ext cx="1905000" cy="3048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r">
              <a:defRPr sz="1000"/>
            </a:lvl1pPr>
          </a:lstStyle>
          <a:p>
            <a:fld id="{CE23E931-58F2-4AA3-8E4E-86DA99501249}" type="slidenum">
              <a:rPr lang="de-DE"/>
              <a:pPr/>
              <a:t>‹Nr.›</a:t>
            </a:fld>
            <a:endParaRPr lang="de-D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dt="0"/>
  <p:txStyles>
    <p:titleStyle>
      <a:lvl1pPr algn="l" rtl="0" eaLnBrk="0" fontAlgn="base" hangingPunct="0">
        <a:lnSpc>
          <a:spcPts val="3600"/>
        </a:lnSpc>
        <a:spcBef>
          <a:spcPct val="0"/>
        </a:spcBef>
        <a:spcAft>
          <a:spcPct val="0"/>
        </a:spcAft>
        <a:defRPr sz="3000" b="1">
          <a:solidFill>
            <a:schemeClr val="tx1"/>
          </a:solidFill>
          <a:latin typeface="Arial" charset="0"/>
          <a:ea typeface="+mj-ea"/>
          <a:cs typeface="+mj-cs"/>
        </a:defRPr>
      </a:lvl1pPr>
      <a:lvl2pPr algn="l" rtl="0" eaLnBrk="0" fontAlgn="base" hangingPunct="0">
        <a:lnSpc>
          <a:spcPts val="3600"/>
        </a:lnSpc>
        <a:spcBef>
          <a:spcPct val="0"/>
        </a:spcBef>
        <a:spcAft>
          <a:spcPct val="0"/>
        </a:spcAft>
        <a:defRPr sz="3000" b="1">
          <a:solidFill>
            <a:schemeClr val="tx1"/>
          </a:solidFill>
          <a:latin typeface="Arial" charset="0"/>
          <a:ea typeface="ヒラギノ角ゴ Pro W3" pitchFamily="-65" charset="-128"/>
          <a:cs typeface="ヒラギノ角ゴ Pro W3" pitchFamily="-65" charset="-128"/>
        </a:defRPr>
      </a:lvl2pPr>
      <a:lvl3pPr algn="l" rtl="0" eaLnBrk="0" fontAlgn="base" hangingPunct="0">
        <a:lnSpc>
          <a:spcPts val="3600"/>
        </a:lnSpc>
        <a:spcBef>
          <a:spcPct val="0"/>
        </a:spcBef>
        <a:spcAft>
          <a:spcPct val="0"/>
        </a:spcAft>
        <a:defRPr sz="3000" b="1">
          <a:solidFill>
            <a:schemeClr val="tx1"/>
          </a:solidFill>
          <a:latin typeface="Arial" charset="0"/>
          <a:ea typeface="ヒラギノ角ゴ Pro W3" pitchFamily="-65" charset="-128"/>
          <a:cs typeface="ヒラギノ角ゴ Pro W3" pitchFamily="-65" charset="-128"/>
        </a:defRPr>
      </a:lvl3pPr>
      <a:lvl4pPr algn="l" rtl="0" eaLnBrk="0" fontAlgn="base" hangingPunct="0">
        <a:lnSpc>
          <a:spcPts val="3600"/>
        </a:lnSpc>
        <a:spcBef>
          <a:spcPct val="0"/>
        </a:spcBef>
        <a:spcAft>
          <a:spcPct val="0"/>
        </a:spcAft>
        <a:defRPr sz="3000" b="1">
          <a:solidFill>
            <a:schemeClr val="tx1"/>
          </a:solidFill>
          <a:latin typeface="Arial" charset="0"/>
          <a:ea typeface="ヒラギノ角ゴ Pro W3" pitchFamily="-65" charset="-128"/>
          <a:cs typeface="ヒラギノ角ゴ Pro W3" pitchFamily="-65" charset="-128"/>
        </a:defRPr>
      </a:lvl4pPr>
      <a:lvl5pPr algn="l" rtl="0" eaLnBrk="0" fontAlgn="base" hangingPunct="0">
        <a:lnSpc>
          <a:spcPts val="3600"/>
        </a:lnSpc>
        <a:spcBef>
          <a:spcPct val="0"/>
        </a:spcBef>
        <a:spcAft>
          <a:spcPct val="0"/>
        </a:spcAft>
        <a:defRPr sz="3000" b="1">
          <a:solidFill>
            <a:schemeClr val="tx1"/>
          </a:solidFill>
          <a:latin typeface="Arial" charset="0"/>
          <a:ea typeface="ヒラギノ角ゴ Pro W3" pitchFamily="-65" charset="-128"/>
          <a:cs typeface="ヒラギノ角ゴ Pro W3" pitchFamily="-65" charset="-128"/>
        </a:defRPr>
      </a:lvl5pPr>
      <a:lvl6pPr marL="457200" algn="l" rtl="0" fontAlgn="base">
        <a:spcBef>
          <a:spcPct val="0"/>
        </a:spcBef>
        <a:spcAft>
          <a:spcPct val="0"/>
        </a:spcAft>
        <a:defRPr sz="4000">
          <a:solidFill>
            <a:schemeClr val="tx1"/>
          </a:solidFill>
          <a:latin typeface="Arial Bold" pitchFamily="-65" charset="0"/>
          <a:ea typeface="ヒラギノ角ゴ Pro W3" pitchFamily="-65" charset="-128"/>
          <a:cs typeface="ヒラギノ角ゴ Pro W3" pitchFamily="-65" charset="-128"/>
        </a:defRPr>
      </a:lvl6pPr>
      <a:lvl7pPr marL="914400" algn="l" rtl="0" fontAlgn="base">
        <a:spcBef>
          <a:spcPct val="0"/>
        </a:spcBef>
        <a:spcAft>
          <a:spcPct val="0"/>
        </a:spcAft>
        <a:defRPr sz="4000">
          <a:solidFill>
            <a:schemeClr val="tx1"/>
          </a:solidFill>
          <a:latin typeface="Arial Bold" pitchFamily="-65" charset="0"/>
          <a:ea typeface="ヒラギノ角ゴ Pro W3" pitchFamily="-65" charset="-128"/>
          <a:cs typeface="ヒラギノ角ゴ Pro W3" pitchFamily="-65" charset="-128"/>
        </a:defRPr>
      </a:lvl7pPr>
      <a:lvl8pPr marL="1371600" algn="l" rtl="0" fontAlgn="base">
        <a:spcBef>
          <a:spcPct val="0"/>
        </a:spcBef>
        <a:spcAft>
          <a:spcPct val="0"/>
        </a:spcAft>
        <a:defRPr sz="4000">
          <a:solidFill>
            <a:schemeClr val="tx1"/>
          </a:solidFill>
          <a:latin typeface="Arial Bold" pitchFamily="-65" charset="0"/>
          <a:ea typeface="ヒラギノ角ゴ Pro W3" pitchFamily="-65" charset="-128"/>
          <a:cs typeface="ヒラギノ角ゴ Pro W3" pitchFamily="-65" charset="-128"/>
        </a:defRPr>
      </a:lvl8pPr>
      <a:lvl9pPr marL="1828800" algn="l" rtl="0" fontAlgn="base">
        <a:spcBef>
          <a:spcPct val="0"/>
        </a:spcBef>
        <a:spcAft>
          <a:spcPct val="0"/>
        </a:spcAft>
        <a:defRPr sz="4000">
          <a:solidFill>
            <a:schemeClr val="tx1"/>
          </a:solidFill>
          <a:latin typeface="Arial Bold" pitchFamily="-65" charset="0"/>
          <a:ea typeface="ヒラギノ角ゴ Pro W3" pitchFamily="-65" charset="-128"/>
          <a:cs typeface="ヒラギノ角ゴ Pro W3" pitchFamily="-65" charset="-128"/>
        </a:defRPr>
      </a:lvl9pPr>
    </p:titleStyle>
    <p:bodyStyle>
      <a:lvl1pPr marL="284163" indent="-284163" algn="l" rtl="0" eaLnBrk="0" fontAlgn="base" hangingPunct="0">
        <a:lnSpc>
          <a:spcPts val="2400"/>
        </a:lnSpc>
        <a:spcBef>
          <a:spcPct val="0"/>
        </a:spcBef>
        <a:spcAft>
          <a:spcPct val="0"/>
        </a:spcAft>
        <a:buChar char="•"/>
        <a:defRPr sz="2000">
          <a:solidFill>
            <a:schemeClr val="tx1"/>
          </a:solidFill>
          <a:latin typeface="+mn-lt"/>
          <a:ea typeface="+mn-ea"/>
          <a:cs typeface="+mn-cs"/>
        </a:defRPr>
      </a:lvl1pPr>
      <a:lvl2pPr marL="669925" indent="-195263" algn="l" rtl="0" eaLnBrk="0" fontAlgn="base" hangingPunct="0">
        <a:lnSpc>
          <a:spcPts val="2200"/>
        </a:lnSpc>
        <a:spcBef>
          <a:spcPct val="0"/>
        </a:spcBef>
        <a:spcAft>
          <a:spcPct val="0"/>
        </a:spcAft>
        <a:buSzPct val="75000"/>
        <a:buFont typeface="Times" charset="0"/>
        <a:buChar char="•"/>
        <a:defRPr>
          <a:solidFill>
            <a:schemeClr val="tx1"/>
          </a:solidFill>
          <a:latin typeface="+mn-lt"/>
          <a:ea typeface="+mn-ea"/>
          <a:cs typeface="+mn-cs"/>
        </a:defRPr>
      </a:lvl2pPr>
      <a:lvl3pPr marL="1046163" indent="-185738" algn="l" rtl="0" eaLnBrk="0" fontAlgn="base" hangingPunct="0">
        <a:lnSpc>
          <a:spcPts val="2000"/>
        </a:lnSpc>
        <a:spcBef>
          <a:spcPct val="0"/>
        </a:spcBef>
        <a:spcAft>
          <a:spcPct val="0"/>
        </a:spcAft>
        <a:buSzPct val="75000"/>
        <a:buFont typeface="Times" charset="0"/>
        <a:buChar char="•"/>
        <a:defRPr sz="1600">
          <a:solidFill>
            <a:schemeClr val="tx1"/>
          </a:solidFill>
          <a:latin typeface="+mn-lt"/>
          <a:ea typeface="+mn-ea"/>
          <a:cs typeface="+mn-cs"/>
        </a:defRPr>
      </a:lvl3pPr>
      <a:lvl4pPr marL="1889125" indent="-228600" algn="l" rtl="0" eaLnBrk="0" fontAlgn="base" hangingPunct="0">
        <a:spcBef>
          <a:spcPct val="20000"/>
        </a:spcBef>
        <a:spcAft>
          <a:spcPct val="0"/>
        </a:spcAft>
        <a:defRPr sz="2000">
          <a:solidFill>
            <a:schemeClr val="tx1"/>
          </a:solidFill>
          <a:latin typeface="+mn-lt"/>
          <a:ea typeface="+mn-ea"/>
          <a:cs typeface="+mn-cs"/>
        </a:defRPr>
      </a:lvl4pPr>
      <a:lvl5pPr marL="2308225" indent="-228600" algn="l" rtl="0" eaLnBrk="0" fontAlgn="base" hangingPunct="0">
        <a:spcBef>
          <a:spcPct val="20000"/>
        </a:spcBef>
        <a:spcAft>
          <a:spcPct val="0"/>
        </a:spcAft>
        <a:buChar char="»"/>
        <a:defRPr sz="2000">
          <a:solidFill>
            <a:schemeClr val="tx1"/>
          </a:solidFill>
          <a:latin typeface="+mn-lt"/>
          <a:ea typeface="+mn-ea"/>
          <a:cs typeface="+mn-cs"/>
        </a:defRPr>
      </a:lvl5pPr>
      <a:lvl6pPr marL="2765425" indent="-228600" algn="l" rtl="0" fontAlgn="base">
        <a:spcBef>
          <a:spcPct val="20000"/>
        </a:spcBef>
        <a:spcAft>
          <a:spcPct val="0"/>
        </a:spcAft>
        <a:buChar char="»"/>
        <a:defRPr sz="2000">
          <a:solidFill>
            <a:schemeClr val="tx1"/>
          </a:solidFill>
          <a:latin typeface="+mn-lt"/>
          <a:ea typeface="+mn-ea"/>
          <a:cs typeface="+mn-cs"/>
        </a:defRPr>
      </a:lvl6pPr>
      <a:lvl7pPr marL="3222625" indent="-228600" algn="l" rtl="0" fontAlgn="base">
        <a:spcBef>
          <a:spcPct val="20000"/>
        </a:spcBef>
        <a:spcAft>
          <a:spcPct val="0"/>
        </a:spcAft>
        <a:buChar char="»"/>
        <a:defRPr sz="2000">
          <a:solidFill>
            <a:schemeClr val="tx1"/>
          </a:solidFill>
          <a:latin typeface="+mn-lt"/>
          <a:ea typeface="+mn-ea"/>
          <a:cs typeface="+mn-cs"/>
        </a:defRPr>
      </a:lvl7pPr>
      <a:lvl8pPr marL="3679825" indent="-228600" algn="l" rtl="0" fontAlgn="base">
        <a:spcBef>
          <a:spcPct val="20000"/>
        </a:spcBef>
        <a:spcAft>
          <a:spcPct val="0"/>
        </a:spcAft>
        <a:buChar char="»"/>
        <a:defRPr sz="2000">
          <a:solidFill>
            <a:schemeClr val="tx1"/>
          </a:solidFill>
          <a:latin typeface="+mn-lt"/>
          <a:ea typeface="+mn-ea"/>
          <a:cs typeface="+mn-cs"/>
        </a:defRPr>
      </a:lvl8pPr>
      <a:lvl9pPr marL="4137025"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chart" Target="../charts/chart3.xml"/><Relationship Id="rId3" Type="http://schemas.openxmlformats.org/officeDocument/2006/relationships/image" Target="../media/image63.jpeg"/><Relationship Id="rId7" Type="http://schemas.openxmlformats.org/officeDocument/2006/relationships/chart" Target="../charts/chart2.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chart" Target="../charts/chart1.xml"/><Relationship Id="rId5" Type="http://schemas.openxmlformats.org/officeDocument/2006/relationships/image" Target="../media/image65.jpeg"/><Relationship Id="rId10" Type="http://schemas.openxmlformats.org/officeDocument/2006/relationships/image" Target="../media/image67.jpeg"/><Relationship Id="rId4" Type="http://schemas.openxmlformats.org/officeDocument/2006/relationships/image" Target="../media/image64.jpeg"/><Relationship Id="rId9" Type="http://schemas.openxmlformats.org/officeDocument/2006/relationships/image" Target="../media/image66.jpeg"/></Relationships>
</file>

<file path=ppt/slides/_rels/slide11.xml.rels><?xml version="1.0" encoding="UTF-8" standalone="yes"?>
<Relationships xmlns="http://schemas.openxmlformats.org/package/2006/relationships"><Relationship Id="rId8" Type="http://schemas.openxmlformats.org/officeDocument/2006/relationships/image" Target="../media/image73.svg"/><Relationship Id="rId3" Type="http://schemas.openxmlformats.org/officeDocument/2006/relationships/image" Target="../media/image68.png"/><Relationship Id="rId7" Type="http://schemas.openxmlformats.org/officeDocument/2006/relationships/image" Target="../media/image72.png"/><Relationship Id="rId2" Type="http://schemas.openxmlformats.org/officeDocument/2006/relationships/image" Target="../media/image1.jpg"/><Relationship Id="rId1" Type="http://schemas.openxmlformats.org/officeDocument/2006/relationships/slideLayout" Target="../slideLayouts/slideLayout13.xml"/><Relationship Id="rId6" Type="http://schemas.openxmlformats.org/officeDocument/2006/relationships/image" Target="../media/image71.svg"/><Relationship Id="rId5" Type="http://schemas.openxmlformats.org/officeDocument/2006/relationships/image" Target="../media/image70.png"/><Relationship Id="rId4" Type="http://schemas.openxmlformats.org/officeDocument/2006/relationships/image" Target="../media/image69.svg"/></Relationships>
</file>

<file path=ppt/slides/_rels/slide12.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79.png"/><Relationship Id="rId13" Type="http://schemas.openxmlformats.org/officeDocument/2006/relationships/image" Target="../media/image84.png"/><Relationship Id="rId18" Type="http://schemas.openxmlformats.org/officeDocument/2006/relationships/image" Target="../media/image89.png"/><Relationship Id="rId3" Type="http://schemas.openxmlformats.org/officeDocument/2006/relationships/image" Target="../media/image75.jpeg"/><Relationship Id="rId21" Type="http://schemas.openxmlformats.org/officeDocument/2006/relationships/image" Target="../media/image92.png"/><Relationship Id="rId7" Type="http://schemas.microsoft.com/office/2007/relationships/hdphoto" Target="../media/hdphoto12.wdp"/><Relationship Id="rId12" Type="http://schemas.openxmlformats.org/officeDocument/2006/relationships/image" Target="../media/image83.png"/><Relationship Id="rId17" Type="http://schemas.openxmlformats.org/officeDocument/2006/relationships/image" Target="../media/image88.png"/><Relationship Id="rId2" Type="http://schemas.openxmlformats.org/officeDocument/2006/relationships/notesSlide" Target="../notesSlides/notesSlide10.xml"/><Relationship Id="rId16" Type="http://schemas.openxmlformats.org/officeDocument/2006/relationships/image" Target="../media/image87.png"/><Relationship Id="rId20" Type="http://schemas.openxmlformats.org/officeDocument/2006/relationships/image" Target="../media/image91.svg"/><Relationship Id="rId1" Type="http://schemas.openxmlformats.org/officeDocument/2006/relationships/slideLayout" Target="../slideLayouts/slideLayout2.xml"/><Relationship Id="rId6" Type="http://schemas.openxmlformats.org/officeDocument/2006/relationships/image" Target="../media/image78.png"/><Relationship Id="rId11" Type="http://schemas.openxmlformats.org/officeDocument/2006/relationships/image" Target="../media/image82.png"/><Relationship Id="rId5" Type="http://schemas.openxmlformats.org/officeDocument/2006/relationships/image" Target="../media/image77.jpeg"/><Relationship Id="rId15" Type="http://schemas.openxmlformats.org/officeDocument/2006/relationships/image" Target="../media/image86.jpg"/><Relationship Id="rId10" Type="http://schemas.openxmlformats.org/officeDocument/2006/relationships/image" Target="../media/image81.jpg"/><Relationship Id="rId19" Type="http://schemas.openxmlformats.org/officeDocument/2006/relationships/image" Target="../media/image90.png"/><Relationship Id="rId4" Type="http://schemas.openxmlformats.org/officeDocument/2006/relationships/image" Target="../media/image76.png"/><Relationship Id="rId9" Type="http://schemas.openxmlformats.org/officeDocument/2006/relationships/image" Target="../media/image80.jpg"/><Relationship Id="rId14" Type="http://schemas.openxmlformats.org/officeDocument/2006/relationships/image" Target="../media/image85.svg"/><Relationship Id="rId22" Type="http://schemas.openxmlformats.org/officeDocument/2006/relationships/image" Target="../media/image93.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99.jpeg"/><Relationship Id="rId3" Type="http://schemas.openxmlformats.org/officeDocument/2006/relationships/image" Target="../media/image94.png"/><Relationship Id="rId7" Type="http://schemas.openxmlformats.org/officeDocument/2006/relationships/image" Target="../media/image98.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97.jpg"/><Relationship Id="rId5" Type="http://schemas.openxmlformats.org/officeDocument/2006/relationships/image" Target="../media/image96.png"/><Relationship Id="rId10" Type="http://schemas.openxmlformats.org/officeDocument/2006/relationships/image" Target="../media/image100.png"/><Relationship Id="rId4" Type="http://schemas.openxmlformats.org/officeDocument/2006/relationships/image" Target="../media/image95.jpeg"/><Relationship Id="rId9" Type="http://schemas.openxmlformats.org/officeDocument/2006/relationships/image" Target="../media/image76.png"/></Relationships>
</file>

<file path=ppt/slides/_rels/slide16.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microsoft.com/office/2007/relationships/hdphoto" Target="../media/hdphoto13.wdp"/><Relationship Id="rId13" Type="http://schemas.openxmlformats.org/officeDocument/2006/relationships/image" Target="../media/image110.jpeg"/><Relationship Id="rId18" Type="http://schemas.microsoft.com/office/2007/relationships/hdphoto" Target="../media/hdphoto15.wdp"/><Relationship Id="rId3" Type="http://schemas.openxmlformats.org/officeDocument/2006/relationships/image" Target="../media/image102.jpeg"/><Relationship Id="rId7" Type="http://schemas.openxmlformats.org/officeDocument/2006/relationships/image" Target="../media/image106.png"/><Relationship Id="rId12" Type="http://schemas.openxmlformats.org/officeDocument/2006/relationships/image" Target="../media/image109.jpeg"/><Relationship Id="rId17" Type="http://schemas.openxmlformats.org/officeDocument/2006/relationships/image" Target="../media/image114.png"/><Relationship Id="rId2" Type="http://schemas.openxmlformats.org/officeDocument/2006/relationships/notesSlide" Target="../notesSlides/notesSlide13.xml"/><Relationship Id="rId16" Type="http://schemas.openxmlformats.org/officeDocument/2006/relationships/image" Target="../media/image113.png"/><Relationship Id="rId1" Type="http://schemas.openxmlformats.org/officeDocument/2006/relationships/slideLayout" Target="../slideLayouts/slideLayout2.xml"/><Relationship Id="rId6" Type="http://schemas.openxmlformats.org/officeDocument/2006/relationships/image" Target="../media/image105.jpeg"/><Relationship Id="rId11" Type="http://schemas.microsoft.com/office/2007/relationships/hdphoto" Target="../media/hdphoto14.wdp"/><Relationship Id="rId5" Type="http://schemas.openxmlformats.org/officeDocument/2006/relationships/image" Target="../media/image104.jpeg"/><Relationship Id="rId15" Type="http://schemas.openxmlformats.org/officeDocument/2006/relationships/image" Target="../media/image112.jpg"/><Relationship Id="rId10" Type="http://schemas.openxmlformats.org/officeDocument/2006/relationships/image" Target="../media/image108.png"/><Relationship Id="rId19" Type="http://schemas.openxmlformats.org/officeDocument/2006/relationships/image" Target="../media/image6.jpeg"/><Relationship Id="rId4" Type="http://schemas.openxmlformats.org/officeDocument/2006/relationships/image" Target="../media/image103.jpg"/><Relationship Id="rId9" Type="http://schemas.openxmlformats.org/officeDocument/2006/relationships/image" Target="../media/image107.png"/><Relationship Id="rId14" Type="http://schemas.openxmlformats.org/officeDocument/2006/relationships/image" Target="../media/image111.jpeg"/></Relationships>
</file>

<file path=ppt/slides/_rels/slide18.xml.rels><?xml version="1.0" encoding="UTF-8" standalone="yes"?>
<Relationships xmlns="http://schemas.openxmlformats.org/package/2006/relationships"><Relationship Id="rId3" Type="http://schemas.openxmlformats.org/officeDocument/2006/relationships/image" Target="../media/image115.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17.sv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123.svg"/><Relationship Id="rId3" Type="http://schemas.openxmlformats.org/officeDocument/2006/relationships/image" Target="../media/image118.png"/><Relationship Id="rId7" Type="http://schemas.openxmlformats.org/officeDocument/2006/relationships/image" Target="../media/image122.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21.svg"/><Relationship Id="rId5" Type="http://schemas.openxmlformats.org/officeDocument/2006/relationships/image" Target="../media/image120.png"/><Relationship Id="rId10" Type="http://schemas.openxmlformats.org/officeDocument/2006/relationships/image" Target="../media/image125.svg"/><Relationship Id="rId4" Type="http://schemas.openxmlformats.org/officeDocument/2006/relationships/image" Target="../media/image119.svg"/><Relationship Id="rId9" Type="http://schemas.openxmlformats.org/officeDocument/2006/relationships/image" Target="../media/image124.png"/></Relationships>
</file>

<file path=ppt/slides/_rels/slide21.xml.rels><?xml version="1.0" encoding="UTF-8" standalone="yes"?>
<Relationships xmlns="http://schemas.openxmlformats.org/package/2006/relationships"><Relationship Id="rId3" Type="http://schemas.openxmlformats.org/officeDocument/2006/relationships/image" Target="../media/image99.jpeg"/><Relationship Id="rId7" Type="http://schemas.openxmlformats.org/officeDocument/2006/relationships/image" Target="../media/image128.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27.png"/><Relationship Id="rId5" Type="http://schemas.openxmlformats.org/officeDocument/2006/relationships/image" Target="../media/image126.png"/><Relationship Id="rId4" Type="http://schemas.openxmlformats.org/officeDocument/2006/relationships/image" Target="../media/image76.png"/></Relationships>
</file>

<file path=ppt/slides/_rels/slide2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2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26" Type="http://schemas.openxmlformats.org/officeDocument/2006/relationships/image" Target="../media/image22.png"/><Relationship Id="rId21" Type="http://schemas.openxmlformats.org/officeDocument/2006/relationships/image" Target="../media/image19.png"/><Relationship Id="rId42" Type="http://schemas.openxmlformats.org/officeDocument/2006/relationships/image" Target="../media/image35.png"/><Relationship Id="rId47" Type="http://schemas.openxmlformats.org/officeDocument/2006/relationships/image" Target="../media/image39.jpeg"/><Relationship Id="rId63" Type="http://schemas.openxmlformats.org/officeDocument/2006/relationships/image" Target="../media/image55.jpeg"/><Relationship Id="rId68" Type="http://schemas.openxmlformats.org/officeDocument/2006/relationships/image" Target="../media/image60.jpeg"/><Relationship Id="rId7" Type="http://schemas.openxmlformats.org/officeDocument/2006/relationships/image" Target="../media/image11.jpeg"/><Relationship Id="rId2" Type="http://schemas.openxmlformats.org/officeDocument/2006/relationships/notesSlide" Target="../notesSlides/notesSlide6.xml"/><Relationship Id="rId16" Type="http://schemas.openxmlformats.org/officeDocument/2006/relationships/image" Target="../media/image16.jpeg"/><Relationship Id="rId29" Type="http://schemas.microsoft.com/office/2007/relationships/hdphoto" Target="../media/hdphoto9.wdp"/><Relationship Id="rId11" Type="http://schemas.microsoft.com/office/2007/relationships/hdphoto" Target="../media/hdphoto2.wdp"/><Relationship Id="rId24" Type="http://schemas.microsoft.com/office/2007/relationships/hdphoto" Target="../media/hdphoto8.wdp"/><Relationship Id="rId32" Type="http://schemas.openxmlformats.org/officeDocument/2006/relationships/image" Target="../media/image26.jpeg"/><Relationship Id="rId37" Type="http://schemas.openxmlformats.org/officeDocument/2006/relationships/image" Target="../media/image31.jpeg"/><Relationship Id="rId40" Type="http://schemas.openxmlformats.org/officeDocument/2006/relationships/image" Target="../media/image33.jpeg"/><Relationship Id="rId45" Type="http://schemas.openxmlformats.org/officeDocument/2006/relationships/image" Target="../media/image37.jpg"/><Relationship Id="rId53" Type="http://schemas.openxmlformats.org/officeDocument/2006/relationships/image" Target="../media/image45.jpg"/><Relationship Id="rId58" Type="http://schemas.openxmlformats.org/officeDocument/2006/relationships/image" Target="../media/image50.png"/><Relationship Id="rId66" Type="http://schemas.openxmlformats.org/officeDocument/2006/relationships/image" Target="../media/image58.png"/><Relationship Id="rId5" Type="http://schemas.openxmlformats.org/officeDocument/2006/relationships/image" Target="../media/image9.jpg"/><Relationship Id="rId61" Type="http://schemas.openxmlformats.org/officeDocument/2006/relationships/image" Target="../media/image53.png"/><Relationship Id="rId19" Type="http://schemas.openxmlformats.org/officeDocument/2006/relationships/image" Target="../media/image18.png"/><Relationship Id="rId14" Type="http://schemas.openxmlformats.org/officeDocument/2006/relationships/image" Target="../media/image15.png"/><Relationship Id="rId22" Type="http://schemas.microsoft.com/office/2007/relationships/hdphoto" Target="../media/hdphoto7.wdp"/><Relationship Id="rId27" Type="http://schemas.openxmlformats.org/officeDocument/2006/relationships/image" Target="../media/image23.jpg"/><Relationship Id="rId30" Type="http://schemas.openxmlformats.org/officeDocument/2006/relationships/image" Target="../media/image25.png"/><Relationship Id="rId35" Type="http://schemas.openxmlformats.org/officeDocument/2006/relationships/image" Target="../media/image29.jpg"/><Relationship Id="rId43" Type="http://schemas.microsoft.com/office/2007/relationships/hdphoto" Target="../media/hdphoto11.wdp"/><Relationship Id="rId48" Type="http://schemas.openxmlformats.org/officeDocument/2006/relationships/image" Target="../media/image40.jpeg"/><Relationship Id="rId56" Type="http://schemas.openxmlformats.org/officeDocument/2006/relationships/image" Target="../media/image48.jpeg"/><Relationship Id="rId64" Type="http://schemas.openxmlformats.org/officeDocument/2006/relationships/image" Target="../media/image56.jpeg"/><Relationship Id="rId69" Type="http://schemas.openxmlformats.org/officeDocument/2006/relationships/image" Target="../media/image61.png"/><Relationship Id="rId8" Type="http://schemas.openxmlformats.org/officeDocument/2006/relationships/image" Target="../media/image12.png"/><Relationship Id="rId51" Type="http://schemas.openxmlformats.org/officeDocument/2006/relationships/image" Target="../media/image43.jfif"/><Relationship Id="rId3" Type="http://schemas.openxmlformats.org/officeDocument/2006/relationships/image" Target="../media/image7.jpeg"/><Relationship Id="rId12" Type="http://schemas.openxmlformats.org/officeDocument/2006/relationships/image" Target="../media/image14.png"/><Relationship Id="rId17" Type="http://schemas.openxmlformats.org/officeDocument/2006/relationships/image" Target="../media/image17.png"/><Relationship Id="rId25" Type="http://schemas.openxmlformats.org/officeDocument/2006/relationships/image" Target="../media/image21.jpg"/><Relationship Id="rId33" Type="http://schemas.openxmlformats.org/officeDocument/2006/relationships/image" Target="../media/image27.jpeg"/><Relationship Id="rId38" Type="http://schemas.openxmlformats.org/officeDocument/2006/relationships/image" Target="../media/image32.jpg"/><Relationship Id="rId46" Type="http://schemas.openxmlformats.org/officeDocument/2006/relationships/image" Target="../media/image38.jpg"/><Relationship Id="rId59" Type="http://schemas.openxmlformats.org/officeDocument/2006/relationships/image" Target="../media/image51.png"/><Relationship Id="rId67" Type="http://schemas.openxmlformats.org/officeDocument/2006/relationships/image" Target="../media/image59.jpeg"/><Relationship Id="rId20" Type="http://schemas.microsoft.com/office/2007/relationships/hdphoto" Target="../media/hdphoto6.wdp"/><Relationship Id="rId41" Type="http://schemas.openxmlformats.org/officeDocument/2006/relationships/image" Target="../media/image34.jpeg"/><Relationship Id="rId54" Type="http://schemas.openxmlformats.org/officeDocument/2006/relationships/image" Target="../media/image46.jpg"/><Relationship Id="rId62" Type="http://schemas.openxmlformats.org/officeDocument/2006/relationships/image" Target="../media/image54.png"/><Relationship Id="rId70" Type="http://schemas.openxmlformats.org/officeDocument/2006/relationships/image" Target="../media/image62.png"/><Relationship Id="rId1" Type="http://schemas.openxmlformats.org/officeDocument/2006/relationships/slideLayout" Target="../slideLayouts/slideLayout2.xml"/><Relationship Id="rId6" Type="http://schemas.openxmlformats.org/officeDocument/2006/relationships/image" Target="../media/image10.jpg"/><Relationship Id="rId15" Type="http://schemas.microsoft.com/office/2007/relationships/hdphoto" Target="../media/hdphoto4.wdp"/><Relationship Id="rId23" Type="http://schemas.openxmlformats.org/officeDocument/2006/relationships/image" Target="../media/image20.png"/><Relationship Id="rId28" Type="http://schemas.openxmlformats.org/officeDocument/2006/relationships/image" Target="../media/image24.png"/><Relationship Id="rId36" Type="http://schemas.openxmlformats.org/officeDocument/2006/relationships/image" Target="../media/image30.jpg"/><Relationship Id="rId49" Type="http://schemas.openxmlformats.org/officeDocument/2006/relationships/image" Target="../media/image41.png"/><Relationship Id="rId57" Type="http://schemas.openxmlformats.org/officeDocument/2006/relationships/image" Target="../media/image49.jpeg"/><Relationship Id="rId10" Type="http://schemas.openxmlformats.org/officeDocument/2006/relationships/image" Target="../media/image13.png"/><Relationship Id="rId31" Type="http://schemas.microsoft.com/office/2007/relationships/hdphoto" Target="../media/hdphoto10.wdp"/><Relationship Id="rId44" Type="http://schemas.openxmlformats.org/officeDocument/2006/relationships/image" Target="../media/image36.png"/><Relationship Id="rId52" Type="http://schemas.openxmlformats.org/officeDocument/2006/relationships/image" Target="../media/image44.jpeg"/><Relationship Id="rId60" Type="http://schemas.openxmlformats.org/officeDocument/2006/relationships/image" Target="../media/image52.png"/><Relationship Id="rId65" Type="http://schemas.openxmlformats.org/officeDocument/2006/relationships/image" Target="../media/image57.png"/><Relationship Id="rId4" Type="http://schemas.openxmlformats.org/officeDocument/2006/relationships/image" Target="../media/image8.jpg"/><Relationship Id="rId9" Type="http://schemas.microsoft.com/office/2007/relationships/hdphoto" Target="../media/hdphoto1.wdp"/><Relationship Id="rId13" Type="http://schemas.microsoft.com/office/2007/relationships/hdphoto" Target="../media/hdphoto3.wdp"/><Relationship Id="rId18" Type="http://schemas.microsoft.com/office/2007/relationships/hdphoto" Target="../media/hdphoto5.wdp"/><Relationship Id="rId39" Type="http://schemas.openxmlformats.org/officeDocument/2006/relationships/hyperlink" Target="https://www.google.de/url?sa=i&amp;rct=j&amp;q=&amp;esrc=s&amp;source=images&amp;cd=&amp;cad=rja&amp;uact=8&amp;ved=2ahUKEwj2w4rWx-XeAhVL66QKHQb4AP4QjRx6BAgBEAU&amp;url=https://www2.deloitte.com/it/it/pages/strategy/events/monitor-talks---deloitte-italy---monitor-deloitte.html&amp;psig=AOvVaw30YMI6RDBZqSEt6tEqIlMN&amp;ust=1542892248966708" TargetMode="External"/><Relationship Id="rId34" Type="http://schemas.openxmlformats.org/officeDocument/2006/relationships/image" Target="../media/image28.jpg"/><Relationship Id="rId50" Type="http://schemas.openxmlformats.org/officeDocument/2006/relationships/image" Target="../media/image42.jpeg"/><Relationship Id="rId55" Type="http://schemas.openxmlformats.org/officeDocument/2006/relationships/image" Target="../media/image47.jpg"/></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a:extLst>
              <a:ext uri="{FF2B5EF4-FFF2-40B4-BE49-F238E27FC236}">
                <a16:creationId xmlns:a16="http://schemas.microsoft.com/office/drawing/2014/main" id="{B1615721-AB2D-D344-AF0A-F17774CFF407}"/>
              </a:ext>
            </a:extLst>
          </p:cNvPr>
          <p:cNvSpPr txBox="1"/>
          <p:nvPr/>
        </p:nvSpPr>
        <p:spPr>
          <a:xfrm>
            <a:off x="323528" y="1124744"/>
            <a:ext cx="8280920" cy="648072"/>
          </a:xfrm>
          <a:prstGeom prst="rect">
            <a:avLst/>
          </a:prstGeom>
          <a:solidFill>
            <a:schemeClr val="bg1"/>
          </a:solidFill>
        </p:spPr>
        <p:txBody>
          <a:bodyPr wrap="square" rtlCol="0">
            <a:spAutoFit/>
          </a:bodyPr>
          <a:lstStyle/>
          <a:p>
            <a:endParaRPr lang="en-US" dirty="0"/>
          </a:p>
        </p:txBody>
      </p:sp>
      <p:pic>
        <p:nvPicPr>
          <p:cNvPr id="4" name="Picture 3" descr="A close up of a logo&#10;&#10;Description automatically generated">
            <a:extLst>
              <a:ext uri="{FF2B5EF4-FFF2-40B4-BE49-F238E27FC236}">
                <a16:creationId xmlns:a16="http://schemas.microsoft.com/office/drawing/2014/main" id="{503BF8CB-AC69-4ADB-A926-6C270041B4A1}"/>
              </a:ext>
            </a:extLst>
          </p:cNvPr>
          <p:cNvPicPr>
            <a:picLocks noChangeAspect="1"/>
          </p:cNvPicPr>
          <p:nvPr/>
        </p:nvPicPr>
        <p:blipFill>
          <a:blip r:embed="rId3"/>
          <a:stretch>
            <a:fillRect/>
          </a:stretch>
        </p:blipFill>
        <p:spPr>
          <a:xfrm>
            <a:off x="2981252" y="1772816"/>
            <a:ext cx="3756815" cy="2654816"/>
          </a:xfrm>
          <a:prstGeom prst="rect">
            <a:avLst/>
          </a:prstGeom>
        </p:spPr>
      </p:pic>
      <p:sp>
        <p:nvSpPr>
          <p:cNvPr id="12" name="Fußzeilenplatzhalter 3">
            <a:extLst>
              <a:ext uri="{FF2B5EF4-FFF2-40B4-BE49-F238E27FC236}">
                <a16:creationId xmlns:a16="http://schemas.microsoft.com/office/drawing/2014/main" id="{B97BB7CD-B94B-456F-8F92-9BF424244C21}"/>
              </a:ext>
            </a:extLst>
          </p:cNvPr>
          <p:cNvSpPr>
            <a:spLocks noGrp="1"/>
          </p:cNvSpPr>
          <p:nvPr>
            <p:ph type="ftr" sz="quarter" idx="10"/>
          </p:nvPr>
        </p:nvSpPr>
        <p:spPr>
          <a:xfrm>
            <a:off x="1258888" y="6359791"/>
            <a:ext cx="7201544" cy="304800"/>
          </a:xfrm>
        </p:spPr>
        <p:txBody>
          <a:bodyPr/>
          <a:lstStyle/>
          <a:p>
            <a:pPr algn="r"/>
            <a:r>
              <a:rPr lang="de-AT" dirty="0"/>
              <a:t>August 2019 - </a:t>
            </a:r>
            <a:r>
              <a:rPr lang="de-AT" dirty="0" err="1"/>
              <a:t>Confidential</a:t>
            </a:r>
            <a:endParaRPr lang="de-DE"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9D6B185-FCC7-7D40-BD1E-CF613376C241}"/>
              </a:ext>
            </a:extLst>
          </p:cNvPr>
          <p:cNvSpPr>
            <a:spLocks noGrp="1"/>
          </p:cNvSpPr>
          <p:nvPr>
            <p:ph type="title"/>
          </p:nvPr>
        </p:nvSpPr>
        <p:spPr>
          <a:xfrm>
            <a:off x="685800" y="609600"/>
            <a:ext cx="7772400" cy="1143000"/>
          </a:xfrm>
        </p:spPr>
        <p:txBody>
          <a:bodyPr/>
          <a:lstStyle/>
          <a:p>
            <a:r>
              <a:rPr lang="en-US" sz="3600" dirty="0" err="1"/>
              <a:t>Build&amp;Invest</a:t>
            </a:r>
            <a:r>
              <a:rPr lang="en-US" sz="3600" dirty="0"/>
              <a:t> is our answer to the tremendous market changes</a:t>
            </a:r>
          </a:p>
        </p:txBody>
      </p:sp>
      <p:sp>
        <p:nvSpPr>
          <p:cNvPr id="4" name="Fußzeilenplatzhalter 3">
            <a:extLst>
              <a:ext uri="{FF2B5EF4-FFF2-40B4-BE49-F238E27FC236}">
                <a16:creationId xmlns:a16="http://schemas.microsoft.com/office/drawing/2014/main" id="{8FB12E0C-7A49-A747-BD31-37B8A5DA6AFB}"/>
              </a:ext>
            </a:extLst>
          </p:cNvPr>
          <p:cNvSpPr>
            <a:spLocks noGrp="1"/>
          </p:cNvSpPr>
          <p:nvPr>
            <p:ph type="ftr" sz="quarter" idx="10"/>
          </p:nvPr>
        </p:nvSpPr>
        <p:spPr>
          <a:xfrm>
            <a:off x="1258887" y="6359791"/>
            <a:ext cx="7199303" cy="304800"/>
          </a:xfrm>
        </p:spPr>
        <p:txBody>
          <a:bodyPr/>
          <a:lstStyle/>
          <a:p>
            <a:r>
              <a:rPr lang="en" dirty="0"/>
              <a:t>© Build &amp; Invest. All rights reserved</a:t>
            </a:r>
          </a:p>
        </p:txBody>
      </p:sp>
      <p:sp>
        <p:nvSpPr>
          <p:cNvPr id="5" name="Foliennummernplatzhalter 4">
            <a:extLst>
              <a:ext uri="{FF2B5EF4-FFF2-40B4-BE49-F238E27FC236}">
                <a16:creationId xmlns:a16="http://schemas.microsoft.com/office/drawing/2014/main" id="{0A0EDD80-BB76-3245-BCED-AD149651A9B4}"/>
              </a:ext>
            </a:extLst>
          </p:cNvPr>
          <p:cNvSpPr>
            <a:spLocks noGrp="1"/>
          </p:cNvSpPr>
          <p:nvPr>
            <p:ph type="sldNum" sz="quarter" idx="11"/>
          </p:nvPr>
        </p:nvSpPr>
        <p:spPr/>
        <p:txBody>
          <a:bodyPr/>
          <a:lstStyle/>
          <a:p>
            <a:fld id="{A2BBA7E8-647F-41E8-9202-E071415AA6E7}" type="slidenum">
              <a:rPr lang="de-DE" smtClean="0"/>
              <a:pPr/>
              <a:t>10</a:t>
            </a:fld>
            <a:endParaRPr lang="de-DE"/>
          </a:p>
        </p:txBody>
      </p:sp>
      <p:grpSp>
        <p:nvGrpSpPr>
          <p:cNvPr id="7" name="Group 6">
            <a:extLst>
              <a:ext uri="{FF2B5EF4-FFF2-40B4-BE49-F238E27FC236}">
                <a16:creationId xmlns:a16="http://schemas.microsoft.com/office/drawing/2014/main" id="{F506D585-F744-4707-AD6C-F81866CF19C8}"/>
              </a:ext>
            </a:extLst>
          </p:cNvPr>
          <p:cNvGrpSpPr/>
          <p:nvPr/>
        </p:nvGrpSpPr>
        <p:grpSpPr>
          <a:xfrm>
            <a:off x="3312000" y="2183179"/>
            <a:ext cx="2520000" cy="1800000"/>
            <a:chOff x="3226822" y="2460142"/>
            <a:chExt cx="2520000" cy="1800000"/>
          </a:xfrm>
        </p:grpSpPr>
        <p:sp>
          <p:nvSpPr>
            <p:cNvPr id="24" name="Google Shape;92;p18">
              <a:extLst>
                <a:ext uri="{FF2B5EF4-FFF2-40B4-BE49-F238E27FC236}">
                  <a16:creationId xmlns:a16="http://schemas.microsoft.com/office/drawing/2014/main" id="{846F1116-1137-49DC-8FF7-230C605CE7B7}"/>
                </a:ext>
              </a:extLst>
            </p:cNvPr>
            <p:cNvSpPr txBox="1"/>
            <p:nvPr/>
          </p:nvSpPr>
          <p:spPr>
            <a:xfrm>
              <a:off x="3226822" y="2460142"/>
              <a:ext cx="2520000" cy="1800000"/>
            </a:xfrm>
            <a:prstGeom prst="rect">
              <a:avLst/>
            </a:prstGeom>
            <a:solidFill>
              <a:srgbClr val="FFFFFF"/>
            </a:solidFill>
            <a:ln w="9525" cap="flat" cmpd="sng">
              <a:solidFill>
                <a:schemeClr val="tx1"/>
              </a:solidFill>
              <a:prstDash val="solid"/>
              <a:round/>
              <a:headEnd type="none" w="sm" len="sm"/>
              <a:tailEnd type="none" w="sm" len="sm"/>
            </a:ln>
          </p:spPr>
          <p:txBody>
            <a:bodyPr spcFirstLastPara="1" wrap="square" lIns="91425" tIns="91425" rIns="91425" bIns="91425" anchor="t" anchorCtr="0">
              <a:noAutofit/>
            </a:bodyPr>
            <a:lstStyle/>
            <a:p>
              <a:pPr marL="0" lvl="0" indent="0" algn="l" rtl="0">
                <a:lnSpc>
                  <a:spcPct val="108000"/>
                </a:lnSpc>
                <a:spcBef>
                  <a:spcPts val="100"/>
                </a:spcBef>
                <a:spcAft>
                  <a:spcPts val="0"/>
                </a:spcAft>
                <a:buNone/>
              </a:pPr>
              <a:r>
                <a:rPr lang="en-US" sz="800" dirty="0">
                  <a:latin typeface="Roboto"/>
                  <a:ea typeface="Roboto"/>
                  <a:cs typeface="Roboto"/>
                  <a:sym typeface="Roboto"/>
                </a:rPr>
                <a:t>Real estate as single largest asset-class, but one of the most under-digitized industries in the world</a:t>
              </a:r>
            </a:p>
          </p:txBody>
        </p:sp>
        <p:sp>
          <p:nvSpPr>
            <p:cNvPr id="26" name="Google Shape;94;p18">
              <a:extLst>
                <a:ext uri="{FF2B5EF4-FFF2-40B4-BE49-F238E27FC236}">
                  <a16:creationId xmlns:a16="http://schemas.microsoft.com/office/drawing/2014/main" id="{2CC9E331-3907-438D-9FA3-071423CD2E23}"/>
                </a:ext>
              </a:extLst>
            </p:cNvPr>
            <p:cNvSpPr txBox="1"/>
            <p:nvPr/>
          </p:nvSpPr>
          <p:spPr>
            <a:xfrm>
              <a:off x="3226822" y="4013817"/>
              <a:ext cx="2520000" cy="242951"/>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500" dirty="0">
                  <a:solidFill>
                    <a:srgbClr val="999999"/>
                  </a:solidFill>
                  <a:latin typeface="Roboto"/>
                  <a:ea typeface="Roboto"/>
                  <a:cs typeface="Roboto"/>
                  <a:sym typeface="Roboto"/>
                </a:rPr>
                <a:t>Graph – </a:t>
              </a:r>
              <a:r>
                <a:rPr lang="de-AT" sz="500" dirty="0" err="1">
                  <a:solidFill>
                    <a:srgbClr val="999999"/>
                  </a:solidFill>
                  <a:latin typeface="Roboto"/>
                  <a:ea typeface="Roboto"/>
                  <a:cs typeface="Roboto"/>
                  <a:sym typeface="Roboto"/>
                </a:rPr>
                <a:t>Digitzation</a:t>
              </a:r>
              <a:r>
                <a:rPr lang="de-AT" sz="500" dirty="0">
                  <a:solidFill>
                    <a:srgbClr val="999999"/>
                  </a:solidFill>
                  <a:latin typeface="Roboto"/>
                  <a:ea typeface="Roboto"/>
                  <a:cs typeface="Roboto"/>
                  <a:sym typeface="Roboto"/>
                </a:rPr>
                <a:t> </a:t>
              </a:r>
              <a:r>
                <a:rPr lang="de-AT" sz="500" dirty="0" err="1">
                  <a:solidFill>
                    <a:srgbClr val="999999"/>
                  </a:solidFill>
                  <a:latin typeface="Roboto"/>
                  <a:ea typeface="Roboto"/>
                  <a:cs typeface="Roboto"/>
                  <a:sym typeface="Roboto"/>
                </a:rPr>
                <a:t>ratio</a:t>
              </a:r>
              <a:endParaRPr sz="500" dirty="0">
                <a:solidFill>
                  <a:srgbClr val="999999"/>
                </a:solidFill>
                <a:latin typeface="Roboto"/>
                <a:ea typeface="Roboto"/>
                <a:cs typeface="Roboto"/>
                <a:sym typeface="Roboto"/>
              </a:endParaRPr>
            </a:p>
            <a:p>
              <a:pPr marL="0" lvl="0" indent="0" algn="l" rtl="0">
                <a:spcBef>
                  <a:spcPts val="0"/>
                </a:spcBef>
                <a:spcAft>
                  <a:spcPts val="0"/>
                </a:spcAft>
                <a:buNone/>
              </a:pPr>
              <a:r>
                <a:rPr lang="en" sz="500" dirty="0">
                  <a:solidFill>
                    <a:srgbClr val="999999"/>
                  </a:solidFill>
                  <a:latin typeface="Roboto"/>
                  <a:ea typeface="Roboto"/>
                  <a:cs typeface="Roboto"/>
                  <a:sym typeface="Roboto"/>
                </a:rPr>
                <a:t>Source – </a:t>
              </a:r>
              <a:r>
                <a:rPr lang="de-AT" sz="500" dirty="0">
                  <a:solidFill>
                    <a:srgbClr val="999999"/>
                  </a:solidFill>
                  <a:latin typeface="Roboto"/>
                  <a:ea typeface="Roboto"/>
                  <a:cs typeface="Roboto"/>
                  <a:sym typeface="Roboto"/>
                </a:rPr>
                <a:t>ZIA, </a:t>
              </a:r>
              <a:r>
                <a:rPr lang="de-AT" sz="500" dirty="0" err="1">
                  <a:solidFill>
                    <a:srgbClr val="999999"/>
                  </a:solidFill>
                  <a:latin typeface="Roboto"/>
                  <a:ea typeface="Roboto"/>
                  <a:cs typeface="Roboto"/>
                  <a:sym typeface="Roboto"/>
                </a:rPr>
                <a:t>Statisa</a:t>
              </a:r>
              <a:endParaRPr sz="500" dirty="0">
                <a:solidFill>
                  <a:srgbClr val="999999"/>
                </a:solidFill>
                <a:latin typeface="Roboto"/>
                <a:ea typeface="Roboto"/>
                <a:cs typeface="Roboto"/>
                <a:sym typeface="Roboto"/>
              </a:endParaRPr>
            </a:p>
          </p:txBody>
        </p:sp>
      </p:grpSp>
      <p:sp>
        <p:nvSpPr>
          <p:cNvPr id="28" name="Google Shape;100;p18">
            <a:extLst>
              <a:ext uri="{FF2B5EF4-FFF2-40B4-BE49-F238E27FC236}">
                <a16:creationId xmlns:a16="http://schemas.microsoft.com/office/drawing/2014/main" id="{363DDC5F-6266-4BC5-AEEB-5EABBFF56D18}"/>
              </a:ext>
            </a:extLst>
          </p:cNvPr>
          <p:cNvSpPr txBox="1"/>
          <p:nvPr/>
        </p:nvSpPr>
        <p:spPr>
          <a:xfrm>
            <a:off x="5938200" y="2183179"/>
            <a:ext cx="2520000" cy="1800000"/>
          </a:xfrm>
          <a:prstGeom prst="rect">
            <a:avLst/>
          </a:prstGeom>
          <a:solidFill>
            <a:srgbClr val="FFFFFF"/>
          </a:solidFill>
          <a:ln w="9525" cap="flat" cmpd="sng">
            <a:solidFill>
              <a:schemeClr val="tx1"/>
            </a:solidFill>
            <a:prstDash val="solid"/>
            <a:round/>
            <a:headEnd type="none" w="sm" len="sm"/>
            <a:tailEnd type="none" w="sm" len="sm"/>
          </a:ln>
        </p:spPr>
        <p:txBody>
          <a:bodyPr spcFirstLastPara="1" wrap="square" lIns="91425" tIns="91425" rIns="91425" bIns="91425" anchor="t" anchorCtr="0">
            <a:noAutofit/>
          </a:bodyPr>
          <a:lstStyle/>
          <a:p>
            <a:pPr marL="0" lvl="0" indent="0" algn="l" rtl="0">
              <a:lnSpc>
                <a:spcPct val="108000"/>
              </a:lnSpc>
              <a:spcBef>
                <a:spcPts val="100"/>
              </a:spcBef>
              <a:spcAft>
                <a:spcPts val="0"/>
              </a:spcAft>
              <a:buNone/>
            </a:pPr>
            <a:r>
              <a:rPr lang="en-US" sz="800">
                <a:latin typeface="Roboto"/>
                <a:ea typeface="Roboto"/>
                <a:cs typeface="Roboto"/>
                <a:sym typeface="Roboto"/>
              </a:rPr>
              <a:t>Electric vehicle adoption is accelerating</a:t>
            </a:r>
          </a:p>
        </p:txBody>
      </p:sp>
      <p:pic>
        <p:nvPicPr>
          <p:cNvPr id="29" name="Google Shape;101;p18">
            <a:extLst>
              <a:ext uri="{FF2B5EF4-FFF2-40B4-BE49-F238E27FC236}">
                <a16:creationId xmlns:a16="http://schemas.microsoft.com/office/drawing/2014/main" id="{6F109C3F-103D-4EE3-8682-A4BF6E695FFA}"/>
              </a:ext>
            </a:extLst>
          </p:cNvPr>
          <p:cNvPicPr preferRelativeResize="0"/>
          <p:nvPr/>
        </p:nvPicPr>
        <p:blipFill rotWithShape="1">
          <a:blip r:embed="rId3">
            <a:alphaModFix/>
          </a:blip>
          <a:srcRect t="3182" b="3750"/>
          <a:stretch/>
        </p:blipFill>
        <p:spPr>
          <a:xfrm>
            <a:off x="6216325" y="2559443"/>
            <a:ext cx="1963750" cy="1114995"/>
          </a:xfrm>
          <a:prstGeom prst="rect">
            <a:avLst/>
          </a:prstGeom>
          <a:noFill/>
          <a:ln>
            <a:noFill/>
          </a:ln>
        </p:spPr>
      </p:pic>
      <p:sp>
        <p:nvSpPr>
          <p:cNvPr id="30" name="Google Shape;102;p18">
            <a:extLst>
              <a:ext uri="{FF2B5EF4-FFF2-40B4-BE49-F238E27FC236}">
                <a16:creationId xmlns:a16="http://schemas.microsoft.com/office/drawing/2014/main" id="{41D0C4EE-42D0-4D10-93C9-96C40DA19C7E}"/>
              </a:ext>
            </a:extLst>
          </p:cNvPr>
          <p:cNvSpPr txBox="1"/>
          <p:nvPr/>
        </p:nvSpPr>
        <p:spPr>
          <a:xfrm>
            <a:off x="5938200" y="3662977"/>
            <a:ext cx="2500603" cy="316828"/>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500" b="1" dirty="0">
                <a:solidFill>
                  <a:srgbClr val="999999"/>
                </a:solidFill>
                <a:latin typeface="Roboto"/>
                <a:ea typeface="Roboto"/>
                <a:cs typeface="Roboto"/>
                <a:sym typeface="Roboto"/>
              </a:rPr>
              <a:t>Graph</a:t>
            </a:r>
            <a:r>
              <a:rPr lang="en" sz="500" dirty="0">
                <a:solidFill>
                  <a:srgbClr val="999999"/>
                </a:solidFill>
                <a:latin typeface="Roboto"/>
                <a:ea typeface="Roboto"/>
                <a:cs typeface="Roboto"/>
                <a:sym typeface="Roboto"/>
              </a:rPr>
              <a:t> - Annual global light duty vehicle sales</a:t>
            </a:r>
            <a:endParaRPr sz="500" dirty="0">
              <a:solidFill>
                <a:srgbClr val="999999"/>
              </a:solidFill>
              <a:latin typeface="Roboto"/>
              <a:ea typeface="Roboto"/>
              <a:cs typeface="Roboto"/>
              <a:sym typeface="Roboto"/>
            </a:endParaRPr>
          </a:p>
          <a:p>
            <a:pPr marL="0" lvl="0" indent="0" algn="l" rtl="0">
              <a:spcBef>
                <a:spcPts val="0"/>
              </a:spcBef>
              <a:spcAft>
                <a:spcPts val="0"/>
              </a:spcAft>
              <a:buNone/>
            </a:pPr>
            <a:r>
              <a:rPr lang="en" sz="500" b="1" dirty="0">
                <a:solidFill>
                  <a:srgbClr val="999999"/>
                </a:solidFill>
                <a:latin typeface="Roboto"/>
                <a:ea typeface="Roboto"/>
                <a:cs typeface="Roboto"/>
                <a:sym typeface="Roboto"/>
              </a:rPr>
              <a:t>Source</a:t>
            </a:r>
            <a:r>
              <a:rPr lang="en" sz="500" dirty="0">
                <a:solidFill>
                  <a:srgbClr val="999999"/>
                </a:solidFill>
                <a:latin typeface="Roboto"/>
                <a:ea typeface="Roboto"/>
                <a:cs typeface="Roboto"/>
                <a:sym typeface="Roboto"/>
              </a:rPr>
              <a:t> - Bloomberg New Energy Finance 2017</a:t>
            </a:r>
            <a:endParaRPr sz="500" dirty="0">
              <a:solidFill>
                <a:srgbClr val="999999"/>
              </a:solidFill>
              <a:latin typeface="Roboto"/>
              <a:ea typeface="Roboto"/>
              <a:cs typeface="Roboto"/>
              <a:sym typeface="Roboto"/>
            </a:endParaRPr>
          </a:p>
        </p:txBody>
      </p:sp>
      <p:sp>
        <p:nvSpPr>
          <p:cNvPr id="32" name="Google Shape;88;p18">
            <a:extLst>
              <a:ext uri="{FF2B5EF4-FFF2-40B4-BE49-F238E27FC236}">
                <a16:creationId xmlns:a16="http://schemas.microsoft.com/office/drawing/2014/main" id="{E9BC141B-28BF-458F-9021-61BA91F70025}"/>
              </a:ext>
            </a:extLst>
          </p:cNvPr>
          <p:cNvSpPr txBox="1"/>
          <p:nvPr/>
        </p:nvSpPr>
        <p:spPr>
          <a:xfrm>
            <a:off x="3312000" y="4055187"/>
            <a:ext cx="2520000" cy="1800000"/>
          </a:xfrm>
          <a:prstGeom prst="rect">
            <a:avLst/>
          </a:prstGeom>
          <a:solidFill>
            <a:srgbClr val="FFFFFF"/>
          </a:solidFill>
          <a:ln w="9525" cap="flat" cmpd="sng">
            <a:solidFill>
              <a:schemeClr val="tx1"/>
            </a:solidFill>
            <a:prstDash val="solid"/>
            <a:round/>
            <a:headEnd type="none" w="sm" len="sm"/>
            <a:tailEnd type="none" w="sm" len="sm"/>
          </a:ln>
        </p:spPr>
        <p:txBody>
          <a:bodyPr spcFirstLastPara="1" wrap="square" lIns="91425" tIns="91425" rIns="91425" bIns="91425" anchor="t" anchorCtr="0">
            <a:noAutofit/>
          </a:bodyPr>
          <a:lstStyle/>
          <a:p>
            <a:pPr lvl="0" algn="l">
              <a:lnSpc>
                <a:spcPct val="108000"/>
              </a:lnSpc>
              <a:spcBef>
                <a:spcPts val="100"/>
              </a:spcBef>
              <a:spcAft>
                <a:spcPts val="0"/>
              </a:spcAft>
            </a:pPr>
            <a:r>
              <a:rPr lang="en-US" sz="800" dirty="0">
                <a:latin typeface="Roboto"/>
                <a:ea typeface="Roboto"/>
                <a:cs typeface="Roboto"/>
                <a:sym typeface="Roboto"/>
              </a:rPr>
              <a:t>43 cities are now 100% renewable powered</a:t>
            </a:r>
          </a:p>
        </p:txBody>
      </p:sp>
      <p:grpSp>
        <p:nvGrpSpPr>
          <p:cNvPr id="8" name="Group 7">
            <a:extLst>
              <a:ext uri="{FF2B5EF4-FFF2-40B4-BE49-F238E27FC236}">
                <a16:creationId xmlns:a16="http://schemas.microsoft.com/office/drawing/2014/main" id="{40E714C0-C94D-4331-9A59-7843E6D3C55A}"/>
              </a:ext>
            </a:extLst>
          </p:cNvPr>
          <p:cNvGrpSpPr/>
          <p:nvPr/>
        </p:nvGrpSpPr>
        <p:grpSpPr>
          <a:xfrm>
            <a:off x="685800" y="4055187"/>
            <a:ext cx="2520000" cy="1822085"/>
            <a:chOff x="685800" y="4149080"/>
            <a:chExt cx="2520000" cy="1822085"/>
          </a:xfrm>
        </p:grpSpPr>
        <p:sp>
          <p:nvSpPr>
            <p:cNvPr id="49" name="Google Shape;88;p18">
              <a:extLst>
                <a:ext uri="{FF2B5EF4-FFF2-40B4-BE49-F238E27FC236}">
                  <a16:creationId xmlns:a16="http://schemas.microsoft.com/office/drawing/2014/main" id="{494A2D44-98E0-4A89-B70D-D28BE340D5CC}"/>
                </a:ext>
              </a:extLst>
            </p:cNvPr>
            <p:cNvSpPr txBox="1"/>
            <p:nvPr/>
          </p:nvSpPr>
          <p:spPr>
            <a:xfrm>
              <a:off x="685800" y="4149080"/>
              <a:ext cx="2520000" cy="1800000"/>
            </a:xfrm>
            <a:prstGeom prst="rect">
              <a:avLst/>
            </a:prstGeom>
            <a:solidFill>
              <a:srgbClr val="FFFFFF"/>
            </a:solidFill>
            <a:ln w="9525" cap="flat" cmpd="sng">
              <a:solidFill>
                <a:schemeClr val="tx1"/>
              </a:solidFill>
              <a:prstDash val="solid"/>
              <a:round/>
              <a:headEnd type="none" w="sm" len="sm"/>
              <a:tailEnd type="none" w="sm" len="sm"/>
            </a:ln>
          </p:spPr>
          <p:txBody>
            <a:bodyPr spcFirstLastPara="1" wrap="square" lIns="91425" tIns="91425" rIns="91425" bIns="91425" anchor="t" anchorCtr="0">
              <a:noAutofit/>
            </a:bodyPr>
            <a:lstStyle/>
            <a:p>
              <a:pPr marL="0" lvl="0" indent="0" algn="l" rtl="0">
                <a:lnSpc>
                  <a:spcPct val="108000"/>
                </a:lnSpc>
                <a:spcBef>
                  <a:spcPts val="100"/>
                </a:spcBef>
                <a:spcAft>
                  <a:spcPts val="0"/>
                </a:spcAft>
                <a:buNone/>
              </a:pPr>
              <a:r>
                <a:rPr lang="en-US" sz="800">
                  <a:latin typeface="Roboto"/>
                  <a:ea typeface="Roboto"/>
                  <a:cs typeface="Roboto"/>
                  <a:sym typeface="Roboto"/>
                </a:rPr>
                <a:t>Governments are regulating in favor of sustainable energy worldwide</a:t>
              </a:r>
            </a:p>
          </p:txBody>
        </p:sp>
        <p:pic>
          <p:nvPicPr>
            <p:cNvPr id="33" name="Google Shape;89;p18">
              <a:extLst>
                <a:ext uri="{FF2B5EF4-FFF2-40B4-BE49-F238E27FC236}">
                  <a16:creationId xmlns:a16="http://schemas.microsoft.com/office/drawing/2014/main" id="{BA8B77A8-5780-480F-92E9-83B50076B690}"/>
                </a:ext>
              </a:extLst>
            </p:cNvPr>
            <p:cNvPicPr preferRelativeResize="0"/>
            <p:nvPr/>
          </p:nvPicPr>
          <p:blipFill rotWithShape="1">
            <a:blip r:embed="rId4">
              <a:alphaModFix/>
            </a:blip>
            <a:srcRect r="2133" b="14712"/>
            <a:stretch/>
          </p:blipFill>
          <p:spPr>
            <a:xfrm>
              <a:off x="1083825" y="4572800"/>
              <a:ext cx="1723951" cy="1016576"/>
            </a:xfrm>
            <a:prstGeom prst="rect">
              <a:avLst/>
            </a:prstGeom>
            <a:noFill/>
            <a:ln>
              <a:noFill/>
            </a:ln>
          </p:spPr>
        </p:pic>
        <p:sp>
          <p:nvSpPr>
            <p:cNvPr id="34" name="Google Shape;90;p18">
              <a:extLst>
                <a:ext uri="{FF2B5EF4-FFF2-40B4-BE49-F238E27FC236}">
                  <a16:creationId xmlns:a16="http://schemas.microsoft.com/office/drawing/2014/main" id="{0787D0C0-16CD-40DF-B201-E678905833B1}"/>
                </a:ext>
              </a:extLst>
            </p:cNvPr>
            <p:cNvSpPr txBox="1"/>
            <p:nvPr/>
          </p:nvSpPr>
          <p:spPr>
            <a:xfrm>
              <a:off x="685800" y="5651965"/>
              <a:ext cx="2520000" cy="319200"/>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500" b="1">
                  <a:solidFill>
                    <a:srgbClr val="999999"/>
                  </a:solidFill>
                  <a:latin typeface="Roboto"/>
                  <a:ea typeface="Roboto"/>
                  <a:cs typeface="Roboto"/>
                  <a:sym typeface="Roboto"/>
                </a:rPr>
                <a:t>Graph</a:t>
              </a:r>
              <a:r>
                <a:rPr lang="en" sz="500">
                  <a:solidFill>
                    <a:srgbClr val="999999"/>
                  </a:solidFill>
                  <a:latin typeface="Roboto"/>
                  <a:ea typeface="Roboto"/>
                  <a:cs typeface="Roboto"/>
                  <a:sym typeface="Roboto"/>
                </a:rPr>
                <a:t> -Climate oriented regulation </a:t>
              </a:r>
              <a:endParaRPr sz="500">
                <a:solidFill>
                  <a:srgbClr val="999999"/>
                </a:solidFill>
                <a:latin typeface="Roboto"/>
                <a:ea typeface="Roboto"/>
                <a:cs typeface="Roboto"/>
                <a:sym typeface="Roboto"/>
              </a:endParaRPr>
            </a:p>
            <a:p>
              <a:pPr marL="0" lvl="0" indent="0" algn="l" rtl="0">
                <a:spcBef>
                  <a:spcPts val="0"/>
                </a:spcBef>
                <a:spcAft>
                  <a:spcPts val="0"/>
                </a:spcAft>
                <a:buNone/>
              </a:pPr>
              <a:r>
                <a:rPr lang="en" sz="500" b="1">
                  <a:solidFill>
                    <a:srgbClr val="999999"/>
                  </a:solidFill>
                  <a:latin typeface="Roboto"/>
                  <a:ea typeface="Roboto"/>
                  <a:cs typeface="Roboto"/>
                  <a:sym typeface="Roboto"/>
                </a:rPr>
                <a:t>Source</a:t>
              </a:r>
              <a:r>
                <a:rPr lang="en" sz="500">
                  <a:solidFill>
                    <a:srgbClr val="999999"/>
                  </a:solidFill>
                  <a:latin typeface="Roboto"/>
                  <a:ea typeface="Roboto"/>
                  <a:cs typeface="Roboto"/>
                  <a:sym typeface="Roboto"/>
                </a:rPr>
                <a:t> - Carbon Brief - Mapped Climate change laws around the world</a:t>
              </a:r>
              <a:endParaRPr sz="500">
                <a:solidFill>
                  <a:srgbClr val="999999"/>
                </a:solidFill>
                <a:latin typeface="Roboto"/>
                <a:ea typeface="Roboto"/>
                <a:cs typeface="Roboto"/>
                <a:sym typeface="Roboto"/>
              </a:endParaRPr>
            </a:p>
          </p:txBody>
        </p:sp>
      </p:grpSp>
      <p:sp>
        <p:nvSpPr>
          <p:cNvPr id="35" name="Abgerundetes Rechteck 8">
            <a:extLst>
              <a:ext uri="{FF2B5EF4-FFF2-40B4-BE49-F238E27FC236}">
                <a16:creationId xmlns:a16="http://schemas.microsoft.com/office/drawing/2014/main" id="{C7A07B92-E10F-401E-8051-21428961CEBD}"/>
              </a:ext>
            </a:extLst>
          </p:cNvPr>
          <p:cNvSpPr/>
          <p:nvPr/>
        </p:nvSpPr>
        <p:spPr bwMode="auto">
          <a:xfrm>
            <a:off x="1045700" y="1735207"/>
            <a:ext cx="1800200" cy="319200"/>
          </a:xfrm>
          <a:prstGeom prst="roundRect">
            <a:avLst/>
          </a:prstGeom>
          <a:noFill/>
          <a:ln>
            <a:no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defTabSz="914400" rtl="0" eaLnBrk="0" fontAlgn="base" latinLnBrk="0" hangingPunct="0">
              <a:lnSpc>
                <a:spcPct val="100000"/>
              </a:lnSpc>
              <a:spcBef>
                <a:spcPct val="0"/>
              </a:spcBef>
              <a:spcAft>
                <a:spcPct val="0"/>
              </a:spcAft>
              <a:buClrTx/>
              <a:buSzTx/>
              <a:buFontTx/>
              <a:buNone/>
              <a:tabLst/>
            </a:pPr>
            <a:r>
              <a:rPr lang="en-US" sz="1400" b="1" cap="small" dirty="0">
                <a:solidFill>
                  <a:schemeClr val="tx1"/>
                </a:solidFill>
                <a:latin typeface="Arial" pitchFamily="-65" charset="0"/>
                <a:ea typeface="ヒラギノ角ゴ Pro W3" pitchFamily="-65" charset="-128"/>
                <a:cs typeface="ヒラギノ角ゴ Pro W3" pitchFamily="-65" charset="-128"/>
              </a:rPr>
              <a:t>Energy</a:t>
            </a:r>
          </a:p>
          <a:p>
            <a:pPr marL="0" marR="0" indent="0" defTabSz="914400" rtl="0" eaLnBrk="0" fontAlgn="base" latinLnBrk="0" hangingPunct="0">
              <a:lnSpc>
                <a:spcPct val="100000"/>
              </a:lnSpc>
              <a:spcBef>
                <a:spcPct val="0"/>
              </a:spcBef>
              <a:spcAft>
                <a:spcPct val="0"/>
              </a:spcAft>
              <a:buClrTx/>
              <a:buSzTx/>
              <a:buFontTx/>
              <a:buNone/>
              <a:tabLst/>
            </a:pPr>
            <a:endParaRPr lang="en-US" sz="1400" b="1" cap="small" dirty="0">
              <a:solidFill>
                <a:schemeClr val="tx1"/>
              </a:solidFill>
              <a:latin typeface="Arial" pitchFamily="-65" charset="0"/>
              <a:ea typeface="ヒラギノ角ゴ Pro W3" pitchFamily="-65" charset="-128"/>
              <a:cs typeface="ヒラギノ角ゴ Pro W3" pitchFamily="-65" charset="-128"/>
            </a:endParaRPr>
          </a:p>
        </p:txBody>
      </p:sp>
      <p:sp>
        <p:nvSpPr>
          <p:cNvPr id="36" name="Abgerundetes Rechteck 9">
            <a:extLst>
              <a:ext uri="{FF2B5EF4-FFF2-40B4-BE49-F238E27FC236}">
                <a16:creationId xmlns:a16="http://schemas.microsoft.com/office/drawing/2014/main" id="{D5061A74-0196-452D-8702-5CAF7FA60598}"/>
              </a:ext>
            </a:extLst>
          </p:cNvPr>
          <p:cNvSpPr/>
          <p:nvPr/>
        </p:nvSpPr>
        <p:spPr bwMode="auto">
          <a:xfrm>
            <a:off x="3671900" y="1735207"/>
            <a:ext cx="1800200" cy="319200"/>
          </a:xfrm>
          <a:prstGeom prst="roundRect">
            <a:avLst/>
          </a:prstGeom>
          <a:noFill/>
          <a:ln>
            <a:no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defTabSz="914400" rtl="0" eaLnBrk="0" fontAlgn="base" latinLnBrk="0" hangingPunct="0">
              <a:lnSpc>
                <a:spcPct val="100000"/>
              </a:lnSpc>
              <a:spcBef>
                <a:spcPct val="0"/>
              </a:spcBef>
              <a:spcAft>
                <a:spcPct val="0"/>
              </a:spcAft>
              <a:buClrTx/>
              <a:buSzTx/>
              <a:buFontTx/>
              <a:buNone/>
              <a:tabLst/>
            </a:pPr>
            <a:r>
              <a:rPr lang="en-US" sz="1400" b="1" cap="small" dirty="0">
                <a:solidFill>
                  <a:schemeClr val="tx1"/>
                </a:solidFill>
                <a:latin typeface="Arial" pitchFamily="-65" charset="0"/>
                <a:ea typeface="ヒラギノ角ゴ Pro W3" pitchFamily="-65" charset="-128"/>
                <a:cs typeface="ヒラギノ角ゴ Pro W3" pitchFamily="-65" charset="-128"/>
              </a:rPr>
              <a:t>Property</a:t>
            </a:r>
          </a:p>
        </p:txBody>
      </p:sp>
      <p:sp>
        <p:nvSpPr>
          <p:cNvPr id="37" name="Abgerundetes Rechteck 10">
            <a:extLst>
              <a:ext uri="{FF2B5EF4-FFF2-40B4-BE49-F238E27FC236}">
                <a16:creationId xmlns:a16="http://schemas.microsoft.com/office/drawing/2014/main" id="{8CE99D1F-F0ED-4987-A7AF-4AB96C11ECA1}"/>
              </a:ext>
            </a:extLst>
          </p:cNvPr>
          <p:cNvSpPr/>
          <p:nvPr/>
        </p:nvSpPr>
        <p:spPr bwMode="auto">
          <a:xfrm>
            <a:off x="6298100" y="1696724"/>
            <a:ext cx="1800200" cy="357683"/>
          </a:xfrm>
          <a:prstGeom prst="roundRect">
            <a:avLst/>
          </a:prstGeom>
          <a:noFill/>
          <a:ln>
            <a:no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defTabSz="914400" rtl="0" eaLnBrk="0" fontAlgn="base" latinLnBrk="0" hangingPunct="0">
              <a:lnSpc>
                <a:spcPct val="100000"/>
              </a:lnSpc>
              <a:spcBef>
                <a:spcPct val="0"/>
              </a:spcBef>
              <a:spcAft>
                <a:spcPct val="0"/>
              </a:spcAft>
              <a:buClrTx/>
              <a:buSzTx/>
              <a:buFontTx/>
              <a:buNone/>
              <a:tabLst/>
            </a:pPr>
            <a:r>
              <a:rPr lang="en-US" sz="1400" b="1" cap="small" dirty="0">
                <a:solidFill>
                  <a:schemeClr val="tx1"/>
                </a:solidFill>
                <a:latin typeface="Arial" pitchFamily="-65" charset="0"/>
                <a:ea typeface="ヒラギノ角ゴ Pro W3" pitchFamily="-65" charset="-128"/>
                <a:cs typeface="ヒラギノ角ゴ Pro W3" pitchFamily="-65" charset="-128"/>
              </a:rPr>
              <a:t>Mobility</a:t>
            </a:r>
          </a:p>
        </p:txBody>
      </p:sp>
      <p:grpSp>
        <p:nvGrpSpPr>
          <p:cNvPr id="44" name="Group 43">
            <a:extLst>
              <a:ext uri="{FF2B5EF4-FFF2-40B4-BE49-F238E27FC236}">
                <a16:creationId xmlns:a16="http://schemas.microsoft.com/office/drawing/2014/main" id="{4F7C7A6E-DFEA-4355-8A16-1D627067A025}"/>
              </a:ext>
            </a:extLst>
          </p:cNvPr>
          <p:cNvGrpSpPr/>
          <p:nvPr/>
        </p:nvGrpSpPr>
        <p:grpSpPr>
          <a:xfrm>
            <a:off x="685800" y="2183179"/>
            <a:ext cx="2520000" cy="1800000"/>
            <a:chOff x="3226822" y="2460142"/>
            <a:chExt cx="2520000" cy="1800000"/>
          </a:xfrm>
        </p:grpSpPr>
        <p:sp>
          <p:nvSpPr>
            <p:cNvPr id="45" name="Google Shape;92;p18">
              <a:extLst>
                <a:ext uri="{FF2B5EF4-FFF2-40B4-BE49-F238E27FC236}">
                  <a16:creationId xmlns:a16="http://schemas.microsoft.com/office/drawing/2014/main" id="{5B3748C7-2E5F-4B82-82D3-3B63AF774F16}"/>
                </a:ext>
              </a:extLst>
            </p:cNvPr>
            <p:cNvSpPr txBox="1"/>
            <p:nvPr/>
          </p:nvSpPr>
          <p:spPr>
            <a:xfrm>
              <a:off x="3226822" y="2460142"/>
              <a:ext cx="2520000" cy="1800000"/>
            </a:xfrm>
            <a:prstGeom prst="rect">
              <a:avLst/>
            </a:prstGeom>
            <a:solidFill>
              <a:srgbClr val="FFFFFF"/>
            </a:solidFill>
            <a:ln w="9525" cap="flat" cmpd="sng">
              <a:solidFill>
                <a:schemeClr val="tx1"/>
              </a:solidFill>
              <a:prstDash val="solid"/>
              <a:round/>
              <a:headEnd type="none" w="sm" len="sm"/>
              <a:tailEnd type="none" w="sm" len="sm"/>
            </a:ln>
          </p:spPr>
          <p:txBody>
            <a:bodyPr spcFirstLastPara="1" wrap="square" lIns="91425" tIns="91425" rIns="91425" bIns="91425" anchor="t" anchorCtr="0">
              <a:noAutofit/>
            </a:bodyPr>
            <a:lstStyle/>
            <a:p>
              <a:pPr marL="0" lvl="0" indent="0" algn="l" rtl="0">
                <a:lnSpc>
                  <a:spcPct val="108000"/>
                </a:lnSpc>
                <a:spcBef>
                  <a:spcPts val="100"/>
                </a:spcBef>
                <a:spcAft>
                  <a:spcPts val="0"/>
                </a:spcAft>
                <a:buNone/>
              </a:pPr>
              <a:r>
                <a:rPr lang="en-US" sz="800" dirty="0">
                  <a:latin typeface="Roboto"/>
                  <a:ea typeface="Roboto"/>
                  <a:cs typeface="Roboto"/>
                  <a:sym typeface="Roboto"/>
                </a:rPr>
                <a:t>Grids are moving towards Decentralization</a:t>
              </a:r>
            </a:p>
          </p:txBody>
        </p:sp>
        <p:pic>
          <p:nvPicPr>
            <p:cNvPr id="46" name="Google Shape;93;p18">
              <a:extLst>
                <a:ext uri="{FF2B5EF4-FFF2-40B4-BE49-F238E27FC236}">
                  <a16:creationId xmlns:a16="http://schemas.microsoft.com/office/drawing/2014/main" id="{F7BBF0B2-76A1-414C-97BB-9A9188A851A5}"/>
                </a:ext>
              </a:extLst>
            </p:cNvPr>
            <p:cNvPicPr preferRelativeResize="0"/>
            <p:nvPr/>
          </p:nvPicPr>
          <p:blipFill rotWithShape="1">
            <a:blip r:embed="rId5">
              <a:alphaModFix/>
            </a:blip>
            <a:srcRect t="13703"/>
            <a:stretch/>
          </p:blipFill>
          <p:spPr>
            <a:xfrm>
              <a:off x="3607610" y="2836406"/>
              <a:ext cx="1758424" cy="1113062"/>
            </a:xfrm>
            <a:prstGeom prst="rect">
              <a:avLst/>
            </a:prstGeom>
            <a:noFill/>
            <a:ln>
              <a:noFill/>
            </a:ln>
          </p:spPr>
        </p:pic>
        <p:sp>
          <p:nvSpPr>
            <p:cNvPr id="48" name="Google Shape;94;p18">
              <a:extLst>
                <a:ext uri="{FF2B5EF4-FFF2-40B4-BE49-F238E27FC236}">
                  <a16:creationId xmlns:a16="http://schemas.microsoft.com/office/drawing/2014/main" id="{F981668F-6220-4DE1-9801-D83580D40423}"/>
                </a:ext>
              </a:extLst>
            </p:cNvPr>
            <p:cNvSpPr txBox="1"/>
            <p:nvPr/>
          </p:nvSpPr>
          <p:spPr>
            <a:xfrm>
              <a:off x="3226822" y="4013817"/>
              <a:ext cx="2520000" cy="242951"/>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500" dirty="0">
                  <a:solidFill>
                    <a:srgbClr val="999999"/>
                  </a:solidFill>
                  <a:latin typeface="Roboto"/>
                  <a:ea typeface="Roboto"/>
                  <a:cs typeface="Roboto"/>
                  <a:sym typeface="Roboto"/>
                </a:rPr>
                <a:t>Graph - Decentralization ratio </a:t>
              </a:r>
              <a:endParaRPr sz="500" dirty="0">
                <a:solidFill>
                  <a:srgbClr val="999999"/>
                </a:solidFill>
                <a:latin typeface="Roboto"/>
                <a:ea typeface="Roboto"/>
                <a:cs typeface="Roboto"/>
                <a:sym typeface="Roboto"/>
              </a:endParaRPr>
            </a:p>
            <a:p>
              <a:pPr marL="0" lvl="0" indent="0" algn="l" rtl="0">
                <a:spcBef>
                  <a:spcPts val="0"/>
                </a:spcBef>
                <a:spcAft>
                  <a:spcPts val="0"/>
                </a:spcAft>
                <a:buNone/>
              </a:pPr>
              <a:r>
                <a:rPr lang="en" sz="500" dirty="0">
                  <a:solidFill>
                    <a:srgbClr val="999999"/>
                  </a:solidFill>
                  <a:latin typeface="Roboto"/>
                  <a:ea typeface="Roboto"/>
                  <a:cs typeface="Roboto"/>
                  <a:sym typeface="Roboto"/>
                </a:rPr>
                <a:t>Source - Bloomberg New Energy Finance 2017</a:t>
              </a:r>
              <a:endParaRPr sz="500" dirty="0">
                <a:solidFill>
                  <a:srgbClr val="999999"/>
                </a:solidFill>
                <a:latin typeface="Roboto"/>
                <a:ea typeface="Roboto"/>
                <a:cs typeface="Roboto"/>
                <a:sym typeface="Roboto"/>
              </a:endParaRPr>
            </a:p>
          </p:txBody>
        </p:sp>
      </p:grpSp>
      <p:grpSp>
        <p:nvGrpSpPr>
          <p:cNvPr id="13" name="Gruppieren 40">
            <a:extLst>
              <a:ext uri="{FF2B5EF4-FFF2-40B4-BE49-F238E27FC236}">
                <a16:creationId xmlns:a16="http://schemas.microsoft.com/office/drawing/2014/main" id="{83B6B967-FB2B-4E43-BC73-C5D8A56ED0C9}"/>
              </a:ext>
            </a:extLst>
          </p:cNvPr>
          <p:cNvGrpSpPr>
            <a:grpSpLocks noChangeAspect="1"/>
          </p:cNvGrpSpPr>
          <p:nvPr/>
        </p:nvGrpSpPr>
        <p:grpSpPr>
          <a:xfrm>
            <a:off x="3363075" y="2520980"/>
            <a:ext cx="2417851" cy="1286668"/>
            <a:chOff x="872067" y="1600200"/>
            <a:chExt cx="10933842" cy="4451986"/>
          </a:xfrm>
        </p:grpSpPr>
        <p:graphicFrame>
          <p:nvGraphicFramePr>
            <p:cNvPr id="14" name="Content Placeholder 3">
              <a:extLst>
                <a:ext uri="{FF2B5EF4-FFF2-40B4-BE49-F238E27FC236}">
                  <a16:creationId xmlns:a16="http://schemas.microsoft.com/office/drawing/2014/main" id="{D41E247C-7D72-44EB-B29C-A79E2D949C51}"/>
                </a:ext>
              </a:extLst>
            </p:cNvPr>
            <p:cNvGraphicFramePr>
              <a:graphicFrameLocks/>
            </p:cNvGraphicFramePr>
            <p:nvPr/>
          </p:nvGraphicFramePr>
          <p:xfrm>
            <a:off x="872067" y="1600200"/>
            <a:ext cx="3251200" cy="2641600"/>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5" name="Content Placeholder 3">
              <a:extLst>
                <a:ext uri="{FF2B5EF4-FFF2-40B4-BE49-F238E27FC236}">
                  <a16:creationId xmlns:a16="http://schemas.microsoft.com/office/drawing/2014/main" id="{F693DBDC-CC49-472B-BCBF-B3A18904AED2}"/>
                </a:ext>
              </a:extLst>
            </p:cNvPr>
            <p:cNvGraphicFramePr>
              <a:graphicFrameLocks/>
            </p:cNvGraphicFramePr>
            <p:nvPr/>
          </p:nvGraphicFramePr>
          <p:xfrm>
            <a:off x="4439099" y="1600202"/>
            <a:ext cx="3251200" cy="2641599"/>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16" name="Content Placeholder 3">
              <a:extLst>
                <a:ext uri="{FF2B5EF4-FFF2-40B4-BE49-F238E27FC236}">
                  <a16:creationId xmlns:a16="http://schemas.microsoft.com/office/drawing/2014/main" id="{7AAEF1AA-FE0B-410F-AE02-B2CC1E1DE64F}"/>
                </a:ext>
              </a:extLst>
            </p:cNvPr>
            <p:cNvGraphicFramePr>
              <a:graphicFrameLocks/>
            </p:cNvGraphicFramePr>
            <p:nvPr/>
          </p:nvGraphicFramePr>
          <p:xfrm>
            <a:off x="8054453" y="1600202"/>
            <a:ext cx="3251200" cy="2641599"/>
          </p:xfrm>
          <a:graphic>
            <a:graphicData uri="http://schemas.openxmlformats.org/drawingml/2006/chart">
              <c:chart xmlns:c="http://schemas.openxmlformats.org/drawingml/2006/chart" xmlns:r="http://schemas.openxmlformats.org/officeDocument/2006/relationships" r:id="rId8"/>
            </a:graphicData>
          </a:graphic>
        </p:graphicFrame>
        <p:sp>
          <p:nvSpPr>
            <p:cNvPr id="17" name="TextBox 6">
              <a:extLst>
                <a:ext uri="{FF2B5EF4-FFF2-40B4-BE49-F238E27FC236}">
                  <a16:creationId xmlns:a16="http://schemas.microsoft.com/office/drawing/2014/main" id="{D860D780-909F-4318-ACEA-EC04D39AD262}"/>
                </a:ext>
              </a:extLst>
            </p:cNvPr>
            <p:cNvSpPr txBox="1"/>
            <p:nvPr/>
          </p:nvSpPr>
          <p:spPr>
            <a:xfrm>
              <a:off x="1052726" y="4241798"/>
              <a:ext cx="2947608" cy="692208"/>
            </a:xfrm>
            <a:prstGeom prst="rect">
              <a:avLst/>
            </a:prstGeom>
            <a:noFill/>
          </p:spPr>
          <p:txBody>
            <a:bodyPr wrap="none" rtlCol="0">
              <a:spAutoFit/>
            </a:bodyPr>
            <a:lstStyle/>
            <a:p>
              <a:pPr marL="0" marR="0" lvl="0" indent="0" algn="ctr" defTabSz="1219170" eaLnBrk="1" fontAlgn="auto" latinLnBrk="0" hangingPunct="1">
                <a:lnSpc>
                  <a:spcPct val="100000"/>
                </a:lnSpc>
                <a:spcBef>
                  <a:spcPts val="0"/>
                </a:spcBef>
                <a:spcAft>
                  <a:spcPts val="0"/>
                </a:spcAft>
                <a:buClrTx/>
                <a:buSzTx/>
                <a:buFontTx/>
                <a:buNone/>
                <a:tabLst/>
                <a:defRPr/>
              </a:pPr>
              <a:r>
                <a:rPr lang="en-US" sz="700" b="1" kern="900" spc="-67" dirty="0"/>
                <a:t>Real estate</a:t>
              </a:r>
              <a:endParaRPr kumimoji="0" lang="en-US" sz="800" b="1" i="0" u="none" strike="noStrike" kern="900" cap="none" spc="-67" normalizeH="0" baseline="0" noProof="0" dirty="0">
                <a:ln>
                  <a:noFill/>
                </a:ln>
                <a:effectLst/>
                <a:uLnTx/>
                <a:uFillTx/>
              </a:endParaRPr>
            </a:p>
          </p:txBody>
        </p:sp>
        <p:sp>
          <p:nvSpPr>
            <p:cNvPr id="18" name="TextBox 7">
              <a:extLst>
                <a:ext uri="{FF2B5EF4-FFF2-40B4-BE49-F238E27FC236}">
                  <a16:creationId xmlns:a16="http://schemas.microsoft.com/office/drawing/2014/main" id="{BA98B455-0B01-4D0F-B29A-276A1BEC0B35}"/>
                </a:ext>
              </a:extLst>
            </p:cNvPr>
            <p:cNvSpPr txBox="1"/>
            <p:nvPr/>
          </p:nvSpPr>
          <p:spPr>
            <a:xfrm>
              <a:off x="4677263" y="4241798"/>
              <a:ext cx="2774889" cy="1810388"/>
            </a:xfrm>
            <a:prstGeom prst="rect">
              <a:avLst/>
            </a:prstGeom>
            <a:noFill/>
          </p:spPr>
          <p:txBody>
            <a:bodyPr wrap="none" rtlCol="0">
              <a:spAutoFit/>
            </a:bodyPr>
            <a:lstStyle/>
            <a:p>
              <a:pPr marL="0" marR="0" lvl="0" indent="0" algn="ctr" defTabSz="1219170" eaLnBrk="1" fontAlgn="auto" latinLnBrk="0" hangingPunct="1">
                <a:lnSpc>
                  <a:spcPct val="100000"/>
                </a:lnSpc>
                <a:spcBef>
                  <a:spcPts val="0"/>
                </a:spcBef>
                <a:spcAft>
                  <a:spcPts val="0"/>
                </a:spcAft>
                <a:buClrTx/>
                <a:buSzTx/>
                <a:buFontTx/>
                <a:buNone/>
                <a:tabLst/>
                <a:defRPr/>
              </a:pPr>
              <a:r>
                <a:rPr kumimoji="0" lang="en-US" sz="700" b="0" i="0" u="none" strike="noStrike" kern="900" cap="none" spc="-67" normalizeH="0" baseline="0" noProof="0" dirty="0">
                  <a:ln>
                    <a:noFill/>
                  </a:ln>
                  <a:effectLst/>
                  <a:uLnTx/>
                  <a:uFillTx/>
                </a:rPr>
                <a:t>Healthcare</a:t>
              </a:r>
            </a:p>
            <a:p>
              <a:pPr marL="0" marR="0" lvl="0" indent="0" algn="ctr" defTabSz="1219170" eaLnBrk="1" fontAlgn="auto" latinLnBrk="0" hangingPunct="1">
                <a:lnSpc>
                  <a:spcPct val="100000"/>
                </a:lnSpc>
                <a:spcBef>
                  <a:spcPts val="0"/>
                </a:spcBef>
                <a:spcAft>
                  <a:spcPts val="0"/>
                </a:spcAft>
                <a:buClrTx/>
                <a:buSzTx/>
                <a:buFontTx/>
                <a:buNone/>
                <a:tabLst/>
                <a:defRPr/>
              </a:pPr>
              <a:r>
                <a:rPr lang="en-US" sz="700" kern="900" spc="-67" dirty="0"/>
                <a:t>Logistics</a:t>
              </a:r>
            </a:p>
            <a:p>
              <a:pPr marL="0" marR="0" lvl="0" indent="0" algn="ctr" defTabSz="1219170" eaLnBrk="1" fontAlgn="auto" latinLnBrk="0" hangingPunct="1">
                <a:lnSpc>
                  <a:spcPct val="100000"/>
                </a:lnSpc>
                <a:spcBef>
                  <a:spcPts val="0"/>
                </a:spcBef>
                <a:spcAft>
                  <a:spcPts val="0"/>
                </a:spcAft>
                <a:buClrTx/>
                <a:buSzTx/>
                <a:buFontTx/>
                <a:buNone/>
                <a:tabLst/>
                <a:defRPr/>
              </a:pPr>
              <a:r>
                <a:rPr lang="en-US" sz="700" kern="900" spc="-67" dirty="0"/>
                <a:t>Trade</a:t>
              </a:r>
            </a:p>
            <a:p>
              <a:pPr marL="0" marR="0" lvl="0" indent="0" algn="ctr" defTabSz="1219170" eaLnBrk="1" fontAlgn="auto" latinLnBrk="0" hangingPunct="1">
                <a:lnSpc>
                  <a:spcPct val="100000"/>
                </a:lnSpc>
                <a:spcBef>
                  <a:spcPts val="0"/>
                </a:spcBef>
                <a:spcAft>
                  <a:spcPts val="0"/>
                </a:spcAft>
                <a:buClrTx/>
                <a:buSzTx/>
                <a:buFontTx/>
                <a:buNone/>
                <a:tabLst/>
                <a:defRPr/>
              </a:pPr>
              <a:r>
                <a:rPr lang="en-US" sz="700" kern="900" spc="-67" dirty="0"/>
                <a:t>Machinery</a:t>
              </a:r>
            </a:p>
          </p:txBody>
        </p:sp>
        <p:sp>
          <p:nvSpPr>
            <p:cNvPr id="19" name="TextBox 8">
              <a:extLst>
                <a:ext uri="{FF2B5EF4-FFF2-40B4-BE49-F238E27FC236}">
                  <a16:creationId xmlns:a16="http://schemas.microsoft.com/office/drawing/2014/main" id="{48652C70-6F8C-4F06-B212-D5FDB251E0DE}"/>
                </a:ext>
              </a:extLst>
            </p:cNvPr>
            <p:cNvSpPr txBox="1"/>
            <p:nvPr/>
          </p:nvSpPr>
          <p:spPr>
            <a:xfrm>
              <a:off x="7554204" y="4241802"/>
              <a:ext cx="4251705" cy="1437660"/>
            </a:xfrm>
            <a:prstGeom prst="rect">
              <a:avLst/>
            </a:prstGeom>
            <a:noFill/>
          </p:spPr>
          <p:txBody>
            <a:bodyPr wrap="none" rtlCol="0">
              <a:spAutoFit/>
            </a:bodyPr>
            <a:lstStyle/>
            <a:p>
              <a:pPr lvl="0" algn="ctr" defTabSz="1219170">
                <a:defRPr/>
              </a:pPr>
              <a:r>
                <a:rPr lang="en-US" sz="700" kern="900" spc="-67" dirty="0"/>
                <a:t>Telecommunication</a:t>
              </a:r>
            </a:p>
            <a:p>
              <a:pPr lvl="0" algn="ctr" defTabSz="1219170">
                <a:defRPr/>
              </a:pPr>
              <a:r>
                <a:rPr lang="en-US" sz="700" kern="900" spc="-67" dirty="0"/>
                <a:t>Media</a:t>
              </a:r>
            </a:p>
            <a:p>
              <a:pPr lvl="0" algn="ctr" defTabSz="1219170">
                <a:defRPr/>
              </a:pPr>
              <a:r>
                <a:rPr lang="en-US" sz="700" kern="900" spc="-67" dirty="0"/>
                <a:t>Services</a:t>
              </a:r>
            </a:p>
          </p:txBody>
        </p:sp>
        <p:sp>
          <p:nvSpPr>
            <p:cNvPr id="20" name="TextBox 11">
              <a:extLst>
                <a:ext uri="{FF2B5EF4-FFF2-40B4-BE49-F238E27FC236}">
                  <a16:creationId xmlns:a16="http://schemas.microsoft.com/office/drawing/2014/main" id="{8BEEE845-828D-47E6-BD40-C8730A43A2EC}"/>
                </a:ext>
              </a:extLst>
            </p:cNvPr>
            <p:cNvSpPr txBox="1"/>
            <p:nvPr/>
          </p:nvSpPr>
          <p:spPr>
            <a:xfrm>
              <a:off x="1330870" y="2522622"/>
              <a:ext cx="2391295" cy="878572"/>
            </a:xfrm>
            <a:prstGeom prst="rect">
              <a:avLst/>
            </a:prstGeom>
            <a:noFill/>
          </p:spPr>
          <p:txBody>
            <a:bodyPr wrap="none" rtlCol="0">
              <a:spAutoFit/>
            </a:bodyPr>
            <a:lstStyle/>
            <a:p>
              <a:pPr marL="0" marR="0" lvl="0" indent="0" algn="ctr" defTabSz="1219170" eaLnBrk="1" fontAlgn="auto" latinLnBrk="0" hangingPunct="1">
                <a:lnSpc>
                  <a:spcPct val="100000"/>
                </a:lnSpc>
                <a:spcBef>
                  <a:spcPts val="0"/>
                </a:spcBef>
                <a:spcAft>
                  <a:spcPts val="0"/>
                </a:spcAft>
                <a:buClrTx/>
                <a:buSzTx/>
                <a:buFontTx/>
                <a:buNone/>
                <a:tabLst/>
                <a:defRPr/>
              </a:pPr>
              <a:r>
                <a:rPr lang="en-US" sz="1050" kern="900" spc="-67" dirty="0"/>
                <a:t>5,5</a:t>
              </a:r>
              <a:r>
                <a:rPr kumimoji="0" lang="en-US" sz="1050" b="0" i="0" u="none" strike="noStrike" kern="900" cap="none" spc="-67" normalizeH="0" baseline="0" noProof="0" dirty="0">
                  <a:ln>
                    <a:noFill/>
                  </a:ln>
                  <a:effectLst/>
                  <a:uLnTx/>
                  <a:uFillTx/>
                </a:rPr>
                <a:t>%</a:t>
              </a:r>
              <a:endParaRPr kumimoji="0" lang="en-US" sz="700" b="0" i="0" u="none" strike="noStrike" kern="0" cap="none" spc="0" normalizeH="0" baseline="0" noProof="0" dirty="0">
                <a:ln>
                  <a:noFill/>
                </a:ln>
                <a:effectLst/>
                <a:uLnTx/>
                <a:uFillTx/>
              </a:endParaRPr>
            </a:p>
          </p:txBody>
        </p:sp>
        <p:sp>
          <p:nvSpPr>
            <p:cNvPr id="21" name="TextBox 12">
              <a:extLst>
                <a:ext uri="{FF2B5EF4-FFF2-40B4-BE49-F238E27FC236}">
                  <a16:creationId xmlns:a16="http://schemas.microsoft.com/office/drawing/2014/main" id="{7CFA9523-2450-4950-BA33-6DA9BB57812A}"/>
                </a:ext>
              </a:extLst>
            </p:cNvPr>
            <p:cNvSpPr txBox="1"/>
            <p:nvPr/>
          </p:nvSpPr>
          <p:spPr>
            <a:xfrm>
              <a:off x="4760266" y="2522622"/>
              <a:ext cx="2608862" cy="878572"/>
            </a:xfrm>
            <a:prstGeom prst="rect">
              <a:avLst/>
            </a:prstGeom>
            <a:noFill/>
          </p:spPr>
          <p:txBody>
            <a:bodyPr wrap="none" rtlCol="0">
              <a:spAutoFit/>
            </a:bodyPr>
            <a:lstStyle/>
            <a:p>
              <a:pPr marL="0" marR="0" lvl="0" indent="0" algn="ctr" defTabSz="1219170" eaLnBrk="1" fontAlgn="auto" latinLnBrk="0" hangingPunct="1">
                <a:lnSpc>
                  <a:spcPct val="100000"/>
                </a:lnSpc>
                <a:spcBef>
                  <a:spcPts val="0"/>
                </a:spcBef>
                <a:spcAft>
                  <a:spcPts val="0"/>
                </a:spcAft>
                <a:buClrTx/>
                <a:buSzTx/>
                <a:buFontTx/>
                <a:buNone/>
                <a:tabLst/>
                <a:defRPr/>
              </a:pPr>
              <a:r>
                <a:rPr kumimoji="0" lang="en-US" sz="1050" b="0" i="0" u="none" strike="noStrike" kern="900" cap="none" spc="-67" normalizeH="0" baseline="0" noProof="0" dirty="0">
                  <a:ln>
                    <a:noFill/>
                  </a:ln>
                  <a:effectLst/>
                  <a:uLnTx/>
                  <a:uFillTx/>
                </a:rPr>
                <a:t>&gt;10%</a:t>
              </a:r>
              <a:endParaRPr kumimoji="0" lang="en-US" sz="700" b="0" i="0" u="none" strike="noStrike" kern="0" cap="none" spc="0" normalizeH="0" baseline="0" noProof="0" dirty="0">
                <a:ln>
                  <a:noFill/>
                </a:ln>
                <a:effectLst/>
                <a:uLnTx/>
                <a:uFillTx/>
              </a:endParaRPr>
            </a:p>
          </p:txBody>
        </p:sp>
        <p:sp>
          <p:nvSpPr>
            <p:cNvPr id="22" name="TextBox 13">
              <a:extLst>
                <a:ext uri="{FF2B5EF4-FFF2-40B4-BE49-F238E27FC236}">
                  <a16:creationId xmlns:a16="http://schemas.microsoft.com/office/drawing/2014/main" id="{5DD46766-D58B-4E0F-AA41-CE2CF9673DD2}"/>
                </a:ext>
              </a:extLst>
            </p:cNvPr>
            <p:cNvSpPr txBox="1"/>
            <p:nvPr/>
          </p:nvSpPr>
          <p:spPr>
            <a:xfrm>
              <a:off x="8375625" y="2522622"/>
              <a:ext cx="2608862" cy="878572"/>
            </a:xfrm>
            <a:prstGeom prst="rect">
              <a:avLst/>
            </a:prstGeom>
            <a:noFill/>
          </p:spPr>
          <p:txBody>
            <a:bodyPr wrap="none" rtlCol="0">
              <a:spAutoFit/>
            </a:bodyPr>
            <a:lstStyle/>
            <a:p>
              <a:pPr marL="0" marR="0" lvl="0" indent="0" algn="ctr" defTabSz="1219170" eaLnBrk="1" fontAlgn="auto" latinLnBrk="0" hangingPunct="1">
                <a:lnSpc>
                  <a:spcPct val="100000"/>
                </a:lnSpc>
                <a:spcBef>
                  <a:spcPts val="0"/>
                </a:spcBef>
                <a:spcAft>
                  <a:spcPts val="0"/>
                </a:spcAft>
                <a:buClrTx/>
                <a:buSzTx/>
                <a:buFontTx/>
                <a:buNone/>
                <a:tabLst/>
                <a:defRPr/>
              </a:pPr>
              <a:r>
                <a:rPr lang="en-US" sz="1050" kern="900" spc="-67" dirty="0"/>
                <a:t>&gt;20</a:t>
              </a:r>
              <a:r>
                <a:rPr kumimoji="0" lang="en-US" sz="1050" b="0" i="0" u="none" strike="noStrike" kern="900" cap="none" spc="-67" normalizeH="0" baseline="0" noProof="0" dirty="0">
                  <a:ln>
                    <a:noFill/>
                  </a:ln>
                  <a:effectLst/>
                  <a:uLnTx/>
                  <a:uFillTx/>
                </a:rPr>
                <a:t>%</a:t>
              </a:r>
              <a:endParaRPr kumimoji="0" lang="en-US" sz="700" b="0" i="0" u="none" strike="noStrike" kern="0" cap="none" spc="0" normalizeH="0" baseline="0" noProof="0" dirty="0">
                <a:ln>
                  <a:noFill/>
                </a:ln>
                <a:effectLst/>
                <a:uLnTx/>
                <a:uFillTx/>
              </a:endParaRPr>
            </a:p>
          </p:txBody>
        </p:sp>
      </p:grpSp>
      <p:sp>
        <p:nvSpPr>
          <p:cNvPr id="50" name="Google Shape;88;p18">
            <a:extLst>
              <a:ext uri="{FF2B5EF4-FFF2-40B4-BE49-F238E27FC236}">
                <a16:creationId xmlns:a16="http://schemas.microsoft.com/office/drawing/2014/main" id="{9C1686FC-A648-4CCD-9DC5-73057078373B}"/>
              </a:ext>
            </a:extLst>
          </p:cNvPr>
          <p:cNvSpPr txBox="1"/>
          <p:nvPr/>
        </p:nvSpPr>
        <p:spPr>
          <a:xfrm>
            <a:off x="5938200" y="4055187"/>
            <a:ext cx="2520000" cy="1800000"/>
          </a:xfrm>
          <a:prstGeom prst="rect">
            <a:avLst/>
          </a:prstGeom>
          <a:solidFill>
            <a:srgbClr val="FFFFFF"/>
          </a:solidFill>
          <a:ln w="9525" cap="flat" cmpd="sng">
            <a:solidFill>
              <a:schemeClr val="tx1"/>
            </a:solidFill>
            <a:prstDash val="solid"/>
            <a:round/>
            <a:headEnd type="none" w="sm" len="sm"/>
            <a:tailEnd type="none" w="sm" len="sm"/>
          </a:ln>
        </p:spPr>
        <p:txBody>
          <a:bodyPr spcFirstLastPara="1" wrap="square" lIns="91425" tIns="91425" rIns="91425" bIns="91425" anchor="t" anchorCtr="0">
            <a:noAutofit/>
          </a:bodyPr>
          <a:lstStyle/>
          <a:p>
            <a:pPr marL="0" lvl="0" indent="0" algn="l" rtl="0">
              <a:lnSpc>
                <a:spcPct val="108000"/>
              </a:lnSpc>
              <a:spcBef>
                <a:spcPts val="100"/>
              </a:spcBef>
              <a:spcAft>
                <a:spcPts val="0"/>
              </a:spcAft>
              <a:buNone/>
            </a:pPr>
            <a:r>
              <a:rPr lang="en-US" sz="800" dirty="0">
                <a:latin typeface="Roboto"/>
                <a:ea typeface="Roboto"/>
                <a:cs typeface="Roboto"/>
                <a:sym typeface="Roboto"/>
              </a:rPr>
              <a:t>Self-driving will free up 1.9 trillion minutes of idle time in 2030</a:t>
            </a:r>
          </a:p>
        </p:txBody>
      </p:sp>
      <p:pic>
        <p:nvPicPr>
          <p:cNvPr id="10" name="Picture 9">
            <a:extLst>
              <a:ext uri="{FF2B5EF4-FFF2-40B4-BE49-F238E27FC236}">
                <a16:creationId xmlns:a16="http://schemas.microsoft.com/office/drawing/2014/main" id="{8C44EA1B-CD94-4882-9E1E-9ED45CC65C0C}"/>
              </a:ext>
            </a:extLst>
          </p:cNvPr>
          <p:cNvPicPr>
            <a:picLocks noChangeAspect="1"/>
          </p:cNvPicPr>
          <p:nvPr/>
        </p:nvPicPr>
        <p:blipFill rotWithShape="1">
          <a:blip r:embed="rId9"/>
          <a:srcRect t="13995" b="4929"/>
          <a:stretch/>
        </p:blipFill>
        <p:spPr>
          <a:xfrm>
            <a:off x="6344919" y="4478907"/>
            <a:ext cx="1706563" cy="1021364"/>
          </a:xfrm>
          <a:prstGeom prst="rect">
            <a:avLst/>
          </a:prstGeom>
        </p:spPr>
      </p:pic>
      <p:sp>
        <p:nvSpPr>
          <p:cNvPr id="51" name="Google Shape;102;p18">
            <a:extLst>
              <a:ext uri="{FF2B5EF4-FFF2-40B4-BE49-F238E27FC236}">
                <a16:creationId xmlns:a16="http://schemas.microsoft.com/office/drawing/2014/main" id="{60274E45-3E7F-441B-A642-848500F13276}"/>
              </a:ext>
            </a:extLst>
          </p:cNvPr>
          <p:cNvSpPr txBox="1"/>
          <p:nvPr/>
        </p:nvSpPr>
        <p:spPr>
          <a:xfrm>
            <a:off x="5938200" y="5538359"/>
            <a:ext cx="2500603" cy="316828"/>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500" b="1" dirty="0">
                <a:solidFill>
                  <a:srgbClr val="999999"/>
                </a:solidFill>
                <a:latin typeface="Roboto"/>
                <a:ea typeface="Roboto"/>
                <a:cs typeface="Roboto"/>
                <a:sym typeface="Roboto"/>
              </a:rPr>
              <a:t>Graph</a:t>
            </a:r>
            <a:r>
              <a:rPr lang="en" sz="500" dirty="0">
                <a:solidFill>
                  <a:srgbClr val="999999"/>
                </a:solidFill>
                <a:latin typeface="Roboto"/>
                <a:ea typeface="Roboto"/>
                <a:cs typeface="Roboto"/>
                <a:sym typeface="Roboto"/>
              </a:rPr>
              <a:t> – </a:t>
            </a:r>
            <a:r>
              <a:rPr lang="de-AT" sz="500" dirty="0">
                <a:solidFill>
                  <a:srgbClr val="999999"/>
                </a:solidFill>
                <a:latin typeface="Roboto"/>
                <a:ea typeface="Roboto"/>
                <a:cs typeface="Roboto"/>
                <a:sym typeface="Roboto"/>
              </a:rPr>
              <a:t>Global </a:t>
            </a:r>
            <a:r>
              <a:rPr lang="de-AT" sz="500" dirty="0" err="1">
                <a:solidFill>
                  <a:srgbClr val="999999"/>
                </a:solidFill>
                <a:latin typeface="Roboto"/>
                <a:ea typeface="Roboto"/>
                <a:cs typeface="Roboto"/>
                <a:sym typeface="Roboto"/>
              </a:rPr>
              <a:t>self</a:t>
            </a:r>
            <a:r>
              <a:rPr lang="de-AT" sz="500" dirty="0">
                <a:solidFill>
                  <a:srgbClr val="999999"/>
                </a:solidFill>
                <a:latin typeface="Roboto"/>
                <a:ea typeface="Roboto"/>
                <a:cs typeface="Roboto"/>
                <a:sym typeface="Roboto"/>
              </a:rPr>
              <a:t> </a:t>
            </a:r>
            <a:r>
              <a:rPr lang="de-AT" sz="500" dirty="0" err="1">
                <a:solidFill>
                  <a:srgbClr val="999999"/>
                </a:solidFill>
                <a:latin typeface="Roboto"/>
                <a:ea typeface="Roboto"/>
                <a:cs typeface="Roboto"/>
                <a:sym typeface="Roboto"/>
              </a:rPr>
              <a:t>driving</a:t>
            </a:r>
            <a:r>
              <a:rPr lang="de-AT" sz="500" dirty="0">
                <a:solidFill>
                  <a:srgbClr val="999999"/>
                </a:solidFill>
                <a:latin typeface="Roboto"/>
                <a:ea typeface="Roboto"/>
                <a:cs typeface="Roboto"/>
                <a:sym typeface="Roboto"/>
              </a:rPr>
              <a:t> </a:t>
            </a:r>
            <a:r>
              <a:rPr lang="de-AT" sz="500" dirty="0" err="1">
                <a:solidFill>
                  <a:srgbClr val="999999"/>
                </a:solidFill>
                <a:latin typeface="Roboto"/>
                <a:ea typeface="Roboto"/>
                <a:cs typeface="Roboto"/>
                <a:sym typeface="Roboto"/>
              </a:rPr>
              <a:t>minutes</a:t>
            </a:r>
            <a:endParaRPr sz="500" dirty="0">
              <a:solidFill>
                <a:srgbClr val="999999"/>
              </a:solidFill>
              <a:latin typeface="Roboto"/>
              <a:ea typeface="Roboto"/>
              <a:cs typeface="Roboto"/>
              <a:sym typeface="Roboto"/>
            </a:endParaRPr>
          </a:p>
          <a:p>
            <a:pPr marL="0" lvl="0" indent="0" algn="l" rtl="0">
              <a:spcBef>
                <a:spcPts val="0"/>
              </a:spcBef>
              <a:spcAft>
                <a:spcPts val="0"/>
              </a:spcAft>
              <a:buNone/>
            </a:pPr>
            <a:r>
              <a:rPr lang="en" sz="500" b="1" dirty="0">
                <a:solidFill>
                  <a:srgbClr val="999999"/>
                </a:solidFill>
                <a:latin typeface="Roboto"/>
                <a:ea typeface="Roboto"/>
                <a:cs typeface="Roboto"/>
                <a:sym typeface="Roboto"/>
              </a:rPr>
              <a:t>Source</a:t>
            </a:r>
            <a:r>
              <a:rPr lang="en" sz="500" dirty="0">
                <a:solidFill>
                  <a:srgbClr val="999999"/>
                </a:solidFill>
                <a:latin typeface="Roboto"/>
                <a:ea typeface="Roboto"/>
                <a:cs typeface="Roboto"/>
                <a:sym typeface="Roboto"/>
              </a:rPr>
              <a:t> –</a:t>
            </a:r>
            <a:r>
              <a:rPr lang="de-AT" sz="500" dirty="0">
                <a:solidFill>
                  <a:srgbClr val="999999"/>
                </a:solidFill>
                <a:latin typeface="Roboto"/>
                <a:ea typeface="Roboto"/>
                <a:cs typeface="Roboto"/>
                <a:sym typeface="Roboto"/>
              </a:rPr>
              <a:t>AT Kearney </a:t>
            </a:r>
            <a:r>
              <a:rPr lang="de-AT" sz="500" dirty="0" err="1">
                <a:solidFill>
                  <a:srgbClr val="999999"/>
                </a:solidFill>
                <a:latin typeface="Roboto"/>
                <a:ea typeface="Roboto"/>
                <a:cs typeface="Roboto"/>
                <a:sym typeface="Roboto"/>
              </a:rPr>
              <a:t>analysis</a:t>
            </a:r>
            <a:endParaRPr sz="500" dirty="0">
              <a:solidFill>
                <a:srgbClr val="999999"/>
              </a:solidFill>
              <a:latin typeface="Roboto"/>
              <a:ea typeface="Roboto"/>
              <a:cs typeface="Roboto"/>
              <a:sym typeface="Roboto"/>
            </a:endParaRPr>
          </a:p>
        </p:txBody>
      </p:sp>
      <p:pic>
        <p:nvPicPr>
          <p:cNvPr id="38" name="Grafik 5">
            <a:extLst>
              <a:ext uri="{FF2B5EF4-FFF2-40B4-BE49-F238E27FC236}">
                <a16:creationId xmlns:a16="http://schemas.microsoft.com/office/drawing/2014/main" id="{684E8148-715B-4298-9277-7EF714F44BD5}"/>
              </a:ext>
            </a:extLst>
          </p:cNvPr>
          <p:cNvPicPr>
            <a:picLocks noChangeAspect="1"/>
          </p:cNvPicPr>
          <p:nvPr/>
        </p:nvPicPr>
        <p:blipFill>
          <a:blip r:embed="rId10"/>
          <a:stretch>
            <a:fillRect/>
          </a:stretch>
        </p:blipFill>
        <p:spPr>
          <a:xfrm>
            <a:off x="3529990" y="4446094"/>
            <a:ext cx="2084020" cy="1239062"/>
          </a:xfrm>
          <a:prstGeom prst="rect">
            <a:avLst/>
          </a:prstGeom>
        </p:spPr>
      </p:pic>
    </p:spTree>
    <p:extLst>
      <p:ext uri="{BB962C8B-B14F-4D97-AF65-F5344CB8AC3E}">
        <p14:creationId xmlns:p14="http://schemas.microsoft.com/office/powerpoint/2010/main" val="15025353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1">
            <a:extLst>
              <a:ext uri="{FF2B5EF4-FFF2-40B4-BE49-F238E27FC236}">
                <a16:creationId xmlns:a16="http://schemas.microsoft.com/office/drawing/2014/main" id="{7B16A1B0-888E-475F-A569-1DADCF615E5C}"/>
              </a:ext>
            </a:extLst>
          </p:cNvPr>
          <p:cNvSpPr>
            <a:spLocks noGrp="1"/>
          </p:cNvSpPr>
          <p:nvPr>
            <p:ph type="title"/>
          </p:nvPr>
        </p:nvSpPr>
        <p:spPr>
          <a:xfrm>
            <a:off x="685800" y="609600"/>
            <a:ext cx="7772400" cy="1143000"/>
          </a:xfrm>
        </p:spPr>
        <p:txBody>
          <a:bodyPr/>
          <a:lstStyle/>
          <a:p>
            <a:r>
              <a:rPr lang="en-US" sz="3600" dirty="0"/>
              <a:t>These opportunities combined let us transform the “everyday life 2.0”</a:t>
            </a:r>
          </a:p>
        </p:txBody>
      </p:sp>
      <p:sp>
        <p:nvSpPr>
          <p:cNvPr id="11" name="Oval 10">
            <a:extLst>
              <a:ext uri="{FF2B5EF4-FFF2-40B4-BE49-F238E27FC236}">
                <a16:creationId xmlns:a16="http://schemas.microsoft.com/office/drawing/2014/main" id="{AAB2431B-E15E-4AC3-8B5B-5F4C5FD75A19}"/>
              </a:ext>
            </a:extLst>
          </p:cNvPr>
          <p:cNvSpPr/>
          <p:nvPr/>
        </p:nvSpPr>
        <p:spPr>
          <a:xfrm>
            <a:off x="1477333" y="2143026"/>
            <a:ext cx="2216889" cy="2153093"/>
          </a:xfrm>
          <a:prstGeom prst="ellipse">
            <a:avLst/>
          </a:prstGeom>
          <a:solidFill>
            <a:schemeClr val="bg1">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solidFill>
                <a:schemeClr val="bg1"/>
              </a:solidFill>
            </a:endParaRPr>
          </a:p>
          <a:p>
            <a:endParaRPr lang="en-US" sz="900">
              <a:solidFill>
                <a:schemeClr val="bg1"/>
              </a:solidFill>
            </a:endParaRPr>
          </a:p>
          <a:p>
            <a:r>
              <a:rPr lang="en-US" sz="900">
                <a:solidFill>
                  <a:schemeClr val="bg1"/>
                </a:solidFill>
              </a:rPr>
              <a:t>Distributed, decentralized intelligent energy optimization and use</a:t>
            </a:r>
          </a:p>
          <a:p>
            <a:endParaRPr lang="en-US" sz="900">
              <a:solidFill>
                <a:schemeClr val="bg1"/>
              </a:solidFill>
            </a:endParaRPr>
          </a:p>
          <a:p>
            <a:endParaRPr lang="en-US" sz="900">
              <a:solidFill>
                <a:schemeClr val="bg1"/>
              </a:solidFill>
            </a:endParaRPr>
          </a:p>
        </p:txBody>
      </p:sp>
      <p:sp>
        <p:nvSpPr>
          <p:cNvPr id="12" name="Oval 11">
            <a:extLst>
              <a:ext uri="{FF2B5EF4-FFF2-40B4-BE49-F238E27FC236}">
                <a16:creationId xmlns:a16="http://schemas.microsoft.com/office/drawing/2014/main" id="{A72D10D9-D0DE-45E8-B618-DCCE7815F9EC}"/>
              </a:ext>
            </a:extLst>
          </p:cNvPr>
          <p:cNvSpPr/>
          <p:nvPr/>
        </p:nvSpPr>
        <p:spPr>
          <a:xfrm>
            <a:off x="2278025" y="3545030"/>
            <a:ext cx="2216889" cy="2153093"/>
          </a:xfrm>
          <a:prstGeom prst="ellipse">
            <a:avLst/>
          </a:prstGeom>
          <a:solidFill>
            <a:schemeClr val="bg1">
              <a:lumMod val="6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432000" rIns="0" rtlCol="0" anchor="ctr"/>
          <a:lstStyle/>
          <a:p>
            <a:endParaRPr lang="en-US" sz="900">
              <a:solidFill>
                <a:schemeClr val="bg1"/>
              </a:solidFill>
            </a:endParaRPr>
          </a:p>
          <a:p>
            <a:endParaRPr lang="en-US" sz="900">
              <a:solidFill>
                <a:schemeClr val="bg1"/>
              </a:solidFill>
            </a:endParaRPr>
          </a:p>
          <a:p>
            <a:endParaRPr lang="en-US" sz="900">
              <a:solidFill>
                <a:schemeClr val="bg1"/>
              </a:solidFill>
            </a:endParaRPr>
          </a:p>
          <a:p>
            <a:endParaRPr lang="en-US" sz="900">
              <a:solidFill>
                <a:schemeClr val="bg1"/>
              </a:solidFill>
            </a:endParaRPr>
          </a:p>
          <a:p>
            <a:endParaRPr lang="en-US" sz="900">
              <a:solidFill>
                <a:schemeClr val="bg1"/>
              </a:solidFill>
            </a:endParaRPr>
          </a:p>
          <a:p>
            <a:r>
              <a:rPr lang="en-US" sz="900">
                <a:solidFill>
                  <a:schemeClr val="bg1"/>
                </a:solidFill>
              </a:rPr>
              <a:t>Electrification and autonomy as game changers, new service level needs of traditional auto buyers</a:t>
            </a:r>
          </a:p>
        </p:txBody>
      </p:sp>
      <p:sp>
        <p:nvSpPr>
          <p:cNvPr id="13" name="Oval 12">
            <a:extLst>
              <a:ext uri="{FF2B5EF4-FFF2-40B4-BE49-F238E27FC236}">
                <a16:creationId xmlns:a16="http://schemas.microsoft.com/office/drawing/2014/main" id="{5B9F9E68-6E33-45BE-A18A-F071A812BD4E}"/>
              </a:ext>
            </a:extLst>
          </p:cNvPr>
          <p:cNvSpPr/>
          <p:nvPr/>
        </p:nvSpPr>
        <p:spPr>
          <a:xfrm>
            <a:off x="685800" y="3545030"/>
            <a:ext cx="2216889" cy="2153093"/>
          </a:xfrm>
          <a:prstGeom prst="ellipse">
            <a:avLst/>
          </a:prstGeom>
          <a:solidFill>
            <a:schemeClr val="bg1">
              <a:lumMod val="5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rIns="432000" rtlCol="0" anchor="ctr"/>
          <a:lstStyle/>
          <a:p>
            <a:endParaRPr lang="en-US" sz="900">
              <a:solidFill>
                <a:schemeClr val="bg1"/>
              </a:solidFill>
            </a:endParaRPr>
          </a:p>
          <a:p>
            <a:endParaRPr lang="en-US" sz="900">
              <a:solidFill>
                <a:schemeClr val="bg1"/>
              </a:solidFill>
            </a:endParaRPr>
          </a:p>
          <a:p>
            <a:endParaRPr lang="en-US" sz="900">
              <a:solidFill>
                <a:schemeClr val="bg1"/>
              </a:solidFill>
            </a:endParaRPr>
          </a:p>
          <a:p>
            <a:endParaRPr lang="en-US" sz="900">
              <a:solidFill>
                <a:schemeClr val="bg1"/>
              </a:solidFill>
            </a:endParaRPr>
          </a:p>
          <a:p>
            <a:endParaRPr lang="en-US" sz="900">
              <a:solidFill>
                <a:schemeClr val="bg1"/>
              </a:solidFill>
            </a:endParaRPr>
          </a:p>
          <a:p>
            <a:endParaRPr lang="en-US" sz="900">
              <a:solidFill>
                <a:schemeClr val="bg1"/>
              </a:solidFill>
            </a:endParaRPr>
          </a:p>
          <a:p>
            <a:endParaRPr lang="en-US" sz="900">
              <a:solidFill>
                <a:schemeClr val="bg1"/>
              </a:solidFill>
            </a:endParaRPr>
          </a:p>
          <a:p>
            <a:endParaRPr lang="en-US" sz="900">
              <a:solidFill>
                <a:schemeClr val="bg1"/>
              </a:solidFill>
            </a:endParaRPr>
          </a:p>
          <a:p>
            <a:r>
              <a:rPr lang="en-US" sz="900">
                <a:solidFill>
                  <a:schemeClr val="bg1"/>
                </a:solidFill>
              </a:rPr>
              <a:t>Traditional real estate sector business models are turned upside down through use of new technologies</a:t>
            </a:r>
          </a:p>
          <a:p>
            <a:endParaRPr lang="en-US" sz="900">
              <a:solidFill>
                <a:schemeClr val="bg1"/>
              </a:solidFill>
            </a:endParaRPr>
          </a:p>
          <a:p>
            <a:pPr algn="ctr"/>
            <a:endParaRPr lang="en-US" sz="900">
              <a:solidFill>
                <a:schemeClr val="bg1"/>
              </a:solidFill>
            </a:endParaRPr>
          </a:p>
        </p:txBody>
      </p:sp>
      <p:sp>
        <p:nvSpPr>
          <p:cNvPr id="14" name="Oval 13">
            <a:extLst>
              <a:ext uri="{FF2B5EF4-FFF2-40B4-BE49-F238E27FC236}">
                <a16:creationId xmlns:a16="http://schemas.microsoft.com/office/drawing/2014/main" id="{EFC7EA73-F91D-48E1-AFD0-9426DDFF3C8F}"/>
              </a:ext>
            </a:extLst>
          </p:cNvPr>
          <p:cNvSpPr/>
          <p:nvPr/>
        </p:nvSpPr>
        <p:spPr>
          <a:xfrm>
            <a:off x="2278025" y="3545030"/>
            <a:ext cx="2216889" cy="2153093"/>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Oval 10">
            <a:extLst>
              <a:ext uri="{FF2B5EF4-FFF2-40B4-BE49-F238E27FC236}">
                <a16:creationId xmlns:a16="http://schemas.microsoft.com/office/drawing/2014/main" id="{89AAE32F-7A55-4C3E-8646-576C3CDFD5A3}"/>
              </a:ext>
            </a:extLst>
          </p:cNvPr>
          <p:cNvSpPr/>
          <p:nvPr/>
        </p:nvSpPr>
        <p:spPr>
          <a:xfrm>
            <a:off x="1552630" y="3555980"/>
            <a:ext cx="1292394" cy="740140"/>
          </a:xfrm>
          <a:custGeom>
            <a:avLst/>
            <a:gdLst>
              <a:gd name="connsiteX0" fmla="*/ 0 w 2955852"/>
              <a:gd name="connsiteY0" fmla="*/ 1435396 h 2870791"/>
              <a:gd name="connsiteX1" fmla="*/ 1477926 w 2955852"/>
              <a:gd name="connsiteY1" fmla="*/ 0 h 2870791"/>
              <a:gd name="connsiteX2" fmla="*/ 2955852 w 2955852"/>
              <a:gd name="connsiteY2" fmla="*/ 1435396 h 2870791"/>
              <a:gd name="connsiteX3" fmla="*/ 1477926 w 2955852"/>
              <a:gd name="connsiteY3" fmla="*/ 2870792 h 2870791"/>
              <a:gd name="connsiteX4" fmla="*/ 0 w 2955852"/>
              <a:gd name="connsiteY4" fmla="*/ 1435396 h 2870791"/>
              <a:gd name="connsiteX0" fmla="*/ 878 w 2956730"/>
              <a:gd name="connsiteY0" fmla="*/ 267355 h 1702751"/>
              <a:gd name="connsiteX1" fmla="*/ 1652540 w 2956730"/>
              <a:gd name="connsiteY1" fmla="*/ 697335 h 1702751"/>
              <a:gd name="connsiteX2" fmla="*/ 2956730 w 2956730"/>
              <a:gd name="connsiteY2" fmla="*/ 267355 h 1702751"/>
              <a:gd name="connsiteX3" fmla="*/ 1478804 w 2956730"/>
              <a:gd name="connsiteY3" fmla="*/ 1702751 h 1702751"/>
              <a:gd name="connsiteX4" fmla="*/ 878 w 2956730"/>
              <a:gd name="connsiteY4" fmla="*/ 267355 h 1702751"/>
              <a:gd name="connsiteX0" fmla="*/ 559 w 2416915"/>
              <a:gd name="connsiteY0" fmla="*/ 33754 h 1490494"/>
              <a:gd name="connsiteX1" fmla="*/ 1652221 w 2416915"/>
              <a:gd name="connsiteY1" fmla="*/ 463734 h 1490494"/>
              <a:gd name="connsiteX2" fmla="*/ 2416915 w 2416915"/>
              <a:gd name="connsiteY2" fmla="*/ 582394 h 1490494"/>
              <a:gd name="connsiteX3" fmla="*/ 1478485 w 2416915"/>
              <a:gd name="connsiteY3" fmla="*/ 1469150 h 1490494"/>
              <a:gd name="connsiteX4" fmla="*/ 559 w 2416915"/>
              <a:gd name="connsiteY4" fmla="*/ 33754 h 1490494"/>
              <a:gd name="connsiteX0" fmla="*/ 57066 w 2473422"/>
              <a:gd name="connsiteY0" fmla="*/ 12963 h 1460014"/>
              <a:gd name="connsiteX1" fmla="*/ 1708728 w 2473422"/>
              <a:gd name="connsiteY1" fmla="*/ 442943 h 1460014"/>
              <a:gd name="connsiteX2" fmla="*/ 2473422 w 2473422"/>
              <a:gd name="connsiteY2" fmla="*/ 561603 h 1460014"/>
              <a:gd name="connsiteX3" fmla="*/ 1534992 w 2473422"/>
              <a:gd name="connsiteY3" fmla="*/ 1448359 h 1460014"/>
              <a:gd name="connsiteX4" fmla="*/ 487474 w 2473422"/>
              <a:gd name="connsiteY4" fmla="*/ 998814 h 1460014"/>
              <a:gd name="connsiteX5" fmla="*/ 57066 w 2473422"/>
              <a:gd name="connsiteY5" fmla="*/ 12963 h 1460014"/>
              <a:gd name="connsiteX0" fmla="*/ 67839 w 2392755"/>
              <a:gd name="connsiteY0" fmla="*/ 12577 h 1477916"/>
              <a:gd name="connsiteX1" fmla="*/ 1628061 w 2392755"/>
              <a:gd name="connsiteY1" fmla="*/ 460845 h 1477916"/>
              <a:gd name="connsiteX2" fmla="*/ 2392755 w 2392755"/>
              <a:gd name="connsiteY2" fmla="*/ 579505 h 1477916"/>
              <a:gd name="connsiteX3" fmla="*/ 1454325 w 2392755"/>
              <a:gd name="connsiteY3" fmla="*/ 1466261 h 1477916"/>
              <a:gd name="connsiteX4" fmla="*/ 406807 w 2392755"/>
              <a:gd name="connsiteY4" fmla="*/ 1016716 h 1477916"/>
              <a:gd name="connsiteX5" fmla="*/ 67839 w 2392755"/>
              <a:gd name="connsiteY5" fmla="*/ 12577 h 1477916"/>
              <a:gd name="connsiteX0" fmla="*/ 67839 w 1786708"/>
              <a:gd name="connsiteY0" fmla="*/ 13624 h 1470120"/>
              <a:gd name="connsiteX1" fmla="*/ 1628061 w 1786708"/>
              <a:gd name="connsiteY1" fmla="*/ 461892 h 1470120"/>
              <a:gd name="connsiteX2" fmla="*/ 1734387 w 1786708"/>
              <a:gd name="connsiteY2" fmla="*/ 827440 h 1470120"/>
              <a:gd name="connsiteX3" fmla="*/ 1454325 w 1786708"/>
              <a:gd name="connsiteY3" fmla="*/ 1467308 h 1470120"/>
              <a:gd name="connsiteX4" fmla="*/ 406807 w 1786708"/>
              <a:gd name="connsiteY4" fmla="*/ 1017763 h 1470120"/>
              <a:gd name="connsiteX5" fmla="*/ 67839 w 1786708"/>
              <a:gd name="connsiteY5" fmla="*/ 13624 h 1470120"/>
              <a:gd name="connsiteX0" fmla="*/ 26372 w 1692920"/>
              <a:gd name="connsiteY0" fmla="*/ 12406 h 1468902"/>
              <a:gd name="connsiteX1" fmla="*/ 955658 w 1692920"/>
              <a:gd name="connsiteY1" fmla="*/ 478962 h 1468902"/>
              <a:gd name="connsiteX2" fmla="*/ 1692920 w 1692920"/>
              <a:gd name="connsiteY2" fmla="*/ 826222 h 1468902"/>
              <a:gd name="connsiteX3" fmla="*/ 1412858 w 1692920"/>
              <a:gd name="connsiteY3" fmla="*/ 1466090 h 1468902"/>
              <a:gd name="connsiteX4" fmla="*/ 365340 w 1692920"/>
              <a:gd name="connsiteY4" fmla="*/ 1016545 h 1468902"/>
              <a:gd name="connsiteX5" fmla="*/ 26372 w 1692920"/>
              <a:gd name="connsiteY5" fmla="*/ 12406 h 1468902"/>
              <a:gd name="connsiteX0" fmla="*/ 26372 w 1692920"/>
              <a:gd name="connsiteY0" fmla="*/ 12406 h 1477955"/>
              <a:gd name="connsiteX1" fmla="*/ 955658 w 1692920"/>
              <a:gd name="connsiteY1" fmla="*/ 478962 h 1477955"/>
              <a:gd name="connsiteX2" fmla="*/ 1692920 w 1692920"/>
              <a:gd name="connsiteY2" fmla="*/ 826222 h 1477955"/>
              <a:gd name="connsiteX3" fmla="*/ 1458578 w 1692920"/>
              <a:gd name="connsiteY3" fmla="*/ 1475234 h 1477955"/>
              <a:gd name="connsiteX4" fmla="*/ 365340 w 1692920"/>
              <a:gd name="connsiteY4" fmla="*/ 1016545 h 1477955"/>
              <a:gd name="connsiteX5" fmla="*/ 26372 w 1692920"/>
              <a:gd name="connsiteY5" fmla="*/ 12406 h 1477955"/>
              <a:gd name="connsiteX0" fmla="*/ 30798 w 1697346"/>
              <a:gd name="connsiteY0" fmla="*/ 13852 h 1480927"/>
              <a:gd name="connsiteX1" fmla="*/ 960084 w 1697346"/>
              <a:gd name="connsiteY1" fmla="*/ 480408 h 1480927"/>
              <a:gd name="connsiteX2" fmla="*/ 1697346 w 1697346"/>
              <a:gd name="connsiteY2" fmla="*/ 827668 h 1480927"/>
              <a:gd name="connsiteX3" fmla="*/ 1463004 w 1697346"/>
              <a:gd name="connsiteY3" fmla="*/ 1476680 h 1480927"/>
              <a:gd name="connsiteX4" fmla="*/ 342334 w 1697346"/>
              <a:gd name="connsiteY4" fmla="*/ 1054567 h 1480927"/>
              <a:gd name="connsiteX5" fmla="*/ 30798 w 1697346"/>
              <a:gd name="connsiteY5" fmla="*/ 13852 h 1480927"/>
              <a:gd name="connsiteX0" fmla="*/ 30798 w 2053962"/>
              <a:gd name="connsiteY0" fmla="*/ 13536 h 1483198"/>
              <a:gd name="connsiteX1" fmla="*/ 960084 w 2053962"/>
              <a:gd name="connsiteY1" fmla="*/ 480092 h 1483198"/>
              <a:gd name="connsiteX2" fmla="*/ 2053962 w 2053962"/>
              <a:gd name="connsiteY2" fmla="*/ 754200 h 1483198"/>
              <a:gd name="connsiteX3" fmla="*/ 1463004 w 2053962"/>
              <a:gd name="connsiteY3" fmla="*/ 1476364 h 1483198"/>
              <a:gd name="connsiteX4" fmla="*/ 342334 w 2053962"/>
              <a:gd name="connsiteY4" fmla="*/ 1054251 h 1483198"/>
              <a:gd name="connsiteX5" fmla="*/ 30798 w 2053962"/>
              <a:gd name="connsiteY5" fmla="*/ 13536 h 1483198"/>
              <a:gd name="connsiteX0" fmla="*/ 30798 w 1480796"/>
              <a:gd name="connsiteY0" fmla="*/ 17426 h 1499575"/>
              <a:gd name="connsiteX1" fmla="*/ 960084 w 1480796"/>
              <a:gd name="connsiteY1" fmla="*/ 483982 h 1499575"/>
              <a:gd name="connsiteX2" fmla="*/ 1463004 w 1480796"/>
              <a:gd name="connsiteY2" fmla="*/ 1480254 h 1499575"/>
              <a:gd name="connsiteX3" fmla="*/ 342334 w 1480796"/>
              <a:gd name="connsiteY3" fmla="*/ 1058141 h 1499575"/>
              <a:gd name="connsiteX4" fmla="*/ 30798 w 1480796"/>
              <a:gd name="connsiteY4" fmla="*/ 17426 h 1499575"/>
              <a:gd name="connsiteX0" fmla="*/ 44485 w 1402494"/>
              <a:gd name="connsiteY0" fmla="*/ 120412 h 1099641"/>
              <a:gd name="connsiteX1" fmla="*/ 882331 w 1402494"/>
              <a:gd name="connsiteY1" fmla="*/ 84048 h 1099641"/>
              <a:gd name="connsiteX2" fmla="*/ 1385251 w 1402494"/>
              <a:gd name="connsiteY2" fmla="*/ 1080320 h 1099641"/>
              <a:gd name="connsiteX3" fmla="*/ 264581 w 1402494"/>
              <a:gd name="connsiteY3" fmla="*/ 658207 h 1099641"/>
              <a:gd name="connsiteX4" fmla="*/ 44485 w 1402494"/>
              <a:gd name="connsiteY4" fmla="*/ 120412 h 1099641"/>
              <a:gd name="connsiteX0" fmla="*/ 61897 w 1452829"/>
              <a:gd name="connsiteY0" fmla="*/ 9044 h 975093"/>
              <a:gd name="connsiteX1" fmla="*/ 1137487 w 1452829"/>
              <a:gd name="connsiteY1" fmla="*/ 265288 h 975093"/>
              <a:gd name="connsiteX2" fmla="*/ 1402663 w 1452829"/>
              <a:gd name="connsiteY2" fmla="*/ 968952 h 975093"/>
              <a:gd name="connsiteX3" fmla="*/ 281993 w 1452829"/>
              <a:gd name="connsiteY3" fmla="*/ 546839 h 975093"/>
              <a:gd name="connsiteX4" fmla="*/ 61897 w 1452829"/>
              <a:gd name="connsiteY4" fmla="*/ 9044 h 975093"/>
              <a:gd name="connsiteX0" fmla="*/ 61897 w 1610924"/>
              <a:gd name="connsiteY0" fmla="*/ 8909 h 957103"/>
              <a:gd name="connsiteX1" fmla="*/ 1137487 w 1610924"/>
              <a:gd name="connsiteY1" fmla="*/ 265153 h 957103"/>
              <a:gd name="connsiteX2" fmla="*/ 1576399 w 1610924"/>
              <a:gd name="connsiteY2" fmla="*/ 950529 h 957103"/>
              <a:gd name="connsiteX3" fmla="*/ 281993 w 1610924"/>
              <a:gd name="connsiteY3" fmla="*/ 546704 h 957103"/>
              <a:gd name="connsiteX4" fmla="*/ 61897 w 1610924"/>
              <a:gd name="connsiteY4" fmla="*/ 8909 h 957103"/>
              <a:gd name="connsiteX0" fmla="*/ 20072 w 1555926"/>
              <a:gd name="connsiteY0" fmla="*/ 16696 h 982141"/>
              <a:gd name="connsiteX1" fmla="*/ 1095662 w 1555926"/>
              <a:gd name="connsiteY1" fmla="*/ 272940 h 982141"/>
              <a:gd name="connsiteX2" fmla="*/ 1534574 w 1555926"/>
              <a:gd name="connsiteY2" fmla="*/ 958316 h 982141"/>
              <a:gd name="connsiteX3" fmla="*/ 477912 w 1555926"/>
              <a:gd name="connsiteY3" fmla="*/ 700795 h 982141"/>
              <a:gd name="connsiteX4" fmla="*/ 20072 w 1555926"/>
              <a:gd name="connsiteY4" fmla="*/ 16696 h 982141"/>
              <a:gd name="connsiteX0" fmla="*/ 20072 w 1616940"/>
              <a:gd name="connsiteY0" fmla="*/ 16696 h 982141"/>
              <a:gd name="connsiteX1" fmla="*/ 1095662 w 1616940"/>
              <a:gd name="connsiteY1" fmla="*/ 272940 h 982141"/>
              <a:gd name="connsiteX2" fmla="*/ 1598185 w 1616940"/>
              <a:gd name="connsiteY2" fmla="*/ 958316 h 982141"/>
              <a:gd name="connsiteX3" fmla="*/ 477912 w 1616940"/>
              <a:gd name="connsiteY3" fmla="*/ 700795 h 982141"/>
              <a:gd name="connsiteX4" fmla="*/ 20072 w 1616940"/>
              <a:gd name="connsiteY4" fmla="*/ 16696 h 982141"/>
              <a:gd name="connsiteX0" fmla="*/ 17666 w 1670579"/>
              <a:gd name="connsiteY0" fmla="*/ 18782 h 952422"/>
              <a:gd name="connsiteX1" fmla="*/ 1148915 w 1670579"/>
              <a:gd name="connsiteY1" fmla="*/ 243221 h 952422"/>
              <a:gd name="connsiteX2" fmla="*/ 1651438 w 1670579"/>
              <a:gd name="connsiteY2" fmla="*/ 928597 h 952422"/>
              <a:gd name="connsiteX3" fmla="*/ 531165 w 1670579"/>
              <a:gd name="connsiteY3" fmla="*/ 671076 h 952422"/>
              <a:gd name="connsiteX4" fmla="*/ 17666 w 1670579"/>
              <a:gd name="connsiteY4" fmla="*/ 18782 h 952422"/>
              <a:gd name="connsiteX0" fmla="*/ 22087 w 1677348"/>
              <a:gd name="connsiteY0" fmla="*/ 18782 h 952422"/>
              <a:gd name="connsiteX1" fmla="*/ 1153336 w 1677348"/>
              <a:gd name="connsiteY1" fmla="*/ 243221 h 952422"/>
              <a:gd name="connsiteX2" fmla="*/ 1655859 w 1677348"/>
              <a:gd name="connsiteY2" fmla="*/ 928597 h 952422"/>
              <a:gd name="connsiteX3" fmla="*/ 487878 w 1677348"/>
              <a:gd name="connsiteY3" fmla="*/ 671076 h 952422"/>
              <a:gd name="connsiteX4" fmla="*/ 22087 w 1677348"/>
              <a:gd name="connsiteY4" fmla="*/ 18782 h 952422"/>
              <a:gd name="connsiteX0" fmla="*/ 14035 w 1657331"/>
              <a:gd name="connsiteY0" fmla="*/ 39272 h 979409"/>
              <a:gd name="connsiteX1" fmla="*/ 978306 w 1657331"/>
              <a:gd name="connsiteY1" fmla="*/ 168295 h 979409"/>
              <a:gd name="connsiteX2" fmla="*/ 1647807 w 1657331"/>
              <a:gd name="connsiteY2" fmla="*/ 949087 h 979409"/>
              <a:gd name="connsiteX3" fmla="*/ 479826 w 1657331"/>
              <a:gd name="connsiteY3" fmla="*/ 691566 h 979409"/>
              <a:gd name="connsiteX4" fmla="*/ 14035 w 1657331"/>
              <a:gd name="connsiteY4" fmla="*/ 39272 h 979409"/>
              <a:gd name="connsiteX0" fmla="*/ 26222 w 1673446"/>
              <a:gd name="connsiteY0" fmla="*/ 30487 h 953284"/>
              <a:gd name="connsiteX1" fmla="*/ 990493 w 1673446"/>
              <a:gd name="connsiteY1" fmla="*/ 159510 h 953284"/>
              <a:gd name="connsiteX2" fmla="*/ 1659994 w 1673446"/>
              <a:gd name="connsiteY2" fmla="*/ 940302 h 953284"/>
              <a:gd name="connsiteX3" fmla="*/ 380695 w 1673446"/>
              <a:gd name="connsiteY3" fmla="*/ 563511 h 953284"/>
              <a:gd name="connsiteX4" fmla="*/ 26222 w 1673446"/>
              <a:gd name="connsiteY4" fmla="*/ 30487 h 953284"/>
              <a:gd name="connsiteX0" fmla="*/ 27605 w 1658868"/>
              <a:gd name="connsiteY0" fmla="*/ 29053 h 959802"/>
              <a:gd name="connsiteX1" fmla="*/ 975974 w 1658868"/>
              <a:gd name="connsiteY1" fmla="*/ 166028 h 959802"/>
              <a:gd name="connsiteX2" fmla="*/ 1645475 w 1658868"/>
              <a:gd name="connsiteY2" fmla="*/ 946820 h 959802"/>
              <a:gd name="connsiteX3" fmla="*/ 366176 w 1658868"/>
              <a:gd name="connsiteY3" fmla="*/ 570029 h 959802"/>
              <a:gd name="connsiteX4" fmla="*/ 27605 w 1658868"/>
              <a:gd name="connsiteY4" fmla="*/ 29053 h 959802"/>
              <a:gd name="connsiteX0" fmla="*/ 27605 w 1757483"/>
              <a:gd name="connsiteY0" fmla="*/ 29053 h 1022183"/>
              <a:gd name="connsiteX1" fmla="*/ 975974 w 1757483"/>
              <a:gd name="connsiteY1" fmla="*/ 166028 h 1022183"/>
              <a:gd name="connsiteX2" fmla="*/ 1645475 w 1757483"/>
              <a:gd name="connsiteY2" fmla="*/ 946820 h 1022183"/>
              <a:gd name="connsiteX3" fmla="*/ 1625890 w 1757483"/>
              <a:gd name="connsiteY3" fmla="*/ 948868 h 1022183"/>
              <a:gd name="connsiteX4" fmla="*/ 366176 w 1757483"/>
              <a:gd name="connsiteY4" fmla="*/ 570029 h 1022183"/>
              <a:gd name="connsiteX5" fmla="*/ 27605 w 1757483"/>
              <a:gd name="connsiteY5" fmla="*/ 29053 h 1022183"/>
              <a:gd name="connsiteX0" fmla="*/ 27605 w 1757483"/>
              <a:gd name="connsiteY0" fmla="*/ 29053 h 1022183"/>
              <a:gd name="connsiteX1" fmla="*/ 975974 w 1757483"/>
              <a:gd name="connsiteY1" fmla="*/ 166028 h 1022183"/>
              <a:gd name="connsiteX2" fmla="*/ 1645475 w 1757483"/>
              <a:gd name="connsiteY2" fmla="*/ 946820 h 1022183"/>
              <a:gd name="connsiteX3" fmla="*/ 1625890 w 1757483"/>
              <a:gd name="connsiteY3" fmla="*/ 948868 h 1022183"/>
              <a:gd name="connsiteX4" fmla="*/ 366176 w 1757483"/>
              <a:gd name="connsiteY4" fmla="*/ 570029 h 1022183"/>
              <a:gd name="connsiteX5" fmla="*/ 27605 w 1757483"/>
              <a:gd name="connsiteY5" fmla="*/ 29053 h 1022183"/>
              <a:gd name="connsiteX0" fmla="*/ 27605 w 1645480"/>
              <a:gd name="connsiteY0" fmla="*/ 29053 h 1003394"/>
              <a:gd name="connsiteX1" fmla="*/ 975974 w 1645480"/>
              <a:gd name="connsiteY1" fmla="*/ 166028 h 1003394"/>
              <a:gd name="connsiteX2" fmla="*/ 1645475 w 1645480"/>
              <a:gd name="connsiteY2" fmla="*/ 946820 h 1003394"/>
              <a:gd name="connsiteX3" fmla="*/ 965932 w 1645480"/>
              <a:gd name="connsiteY3" fmla="*/ 901161 h 1003394"/>
              <a:gd name="connsiteX4" fmla="*/ 366176 w 1645480"/>
              <a:gd name="connsiteY4" fmla="*/ 570029 h 1003394"/>
              <a:gd name="connsiteX5" fmla="*/ 27605 w 1645480"/>
              <a:gd name="connsiteY5" fmla="*/ 29053 h 1003394"/>
              <a:gd name="connsiteX0" fmla="*/ 27605 w 1645480"/>
              <a:gd name="connsiteY0" fmla="*/ 29053 h 1027672"/>
              <a:gd name="connsiteX1" fmla="*/ 975974 w 1645480"/>
              <a:gd name="connsiteY1" fmla="*/ 166028 h 1027672"/>
              <a:gd name="connsiteX2" fmla="*/ 1645475 w 1645480"/>
              <a:gd name="connsiteY2" fmla="*/ 946820 h 1027672"/>
              <a:gd name="connsiteX3" fmla="*/ 965932 w 1645480"/>
              <a:gd name="connsiteY3" fmla="*/ 901161 h 1027672"/>
              <a:gd name="connsiteX4" fmla="*/ 366176 w 1645480"/>
              <a:gd name="connsiteY4" fmla="*/ 570029 h 1027672"/>
              <a:gd name="connsiteX5" fmla="*/ 27605 w 1645480"/>
              <a:gd name="connsiteY5" fmla="*/ 29053 h 1027672"/>
              <a:gd name="connsiteX0" fmla="*/ 27605 w 1645480"/>
              <a:gd name="connsiteY0" fmla="*/ 29053 h 1027672"/>
              <a:gd name="connsiteX1" fmla="*/ 975974 w 1645480"/>
              <a:gd name="connsiteY1" fmla="*/ 166028 h 1027672"/>
              <a:gd name="connsiteX2" fmla="*/ 1645475 w 1645480"/>
              <a:gd name="connsiteY2" fmla="*/ 946820 h 1027672"/>
              <a:gd name="connsiteX3" fmla="*/ 965932 w 1645480"/>
              <a:gd name="connsiteY3" fmla="*/ 901161 h 1027672"/>
              <a:gd name="connsiteX4" fmla="*/ 366176 w 1645480"/>
              <a:gd name="connsiteY4" fmla="*/ 570029 h 1027672"/>
              <a:gd name="connsiteX5" fmla="*/ 27605 w 1645480"/>
              <a:gd name="connsiteY5" fmla="*/ 29053 h 1027672"/>
              <a:gd name="connsiteX0" fmla="*/ 27605 w 1645480"/>
              <a:gd name="connsiteY0" fmla="*/ 29053 h 1022601"/>
              <a:gd name="connsiteX1" fmla="*/ 975974 w 1645480"/>
              <a:gd name="connsiteY1" fmla="*/ 166028 h 1022601"/>
              <a:gd name="connsiteX2" fmla="*/ 1645475 w 1645480"/>
              <a:gd name="connsiteY2" fmla="*/ 946820 h 1022601"/>
              <a:gd name="connsiteX3" fmla="*/ 965932 w 1645480"/>
              <a:gd name="connsiteY3" fmla="*/ 901161 h 1022601"/>
              <a:gd name="connsiteX4" fmla="*/ 366176 w 1645480"/>
              <a:gd name="connsiteY4" fmla="*/ 570029 h 1022601"/>
              <a:gd name="connsiteX5" fmla="*/ 27605 w 1645480"/>
              <a:gd name="connsiteY5" fmla="*/ 29053 h 1022601"/>
              <a:gd name="connsiteX0" fmla="*/ 27605 w 1645480"/>
              <a:gd name="connsiteY0" fmla="*/ 29053 h 1022601"/>
              <a:gd name="connsiteX1" fmla="*/ 975974 w 1645480"/>
              <a:gd name="connsiteY1" fmla="*/ 166028 h 1022601"/>
              <a:gd name="connsiteX2" fmla="*/ 1645475 w 1645480"/>
              <a:gd name="connsiteY2" fmla="*/ 946820 h 1022601"/>
              <a:gd name="connsiteX3" fmla="*/ 965932 w 1645480"/>
              <a:gd name="connsiteY3" fmla="*/ 901161 h 1022601"/>
              <a:gd name="connsiteX4" fmla="*/ 366176 w 1645480"/>
              <a:gd name="connsiteY4" fmla="*/ 570029 h 1022601"/>
              <a:gd name="connsiteX5" fmla="*/ 27605 w 1645480"/>
              <a:gd name="connsiteY5" fmla="*/ 29053 h 1022601"/>
              <a:gd name="connsiteX0" fmla="*/ 27605 w 1645937"/>
              <a:gd name="connsiteY0" fmla="*/ 29053 h 1015636"/>
              <a:gd name="connsiteX1" fmla="*/ 975974 w 1645937"/>
              <a:gd name="connsiteY1" fmla="*/ 166028 h 1015636"/>
              <a:gd name="connsiteX2" fmla="*/ 1645475 w 1645937"/>
              <a:gd name="connsiteY2" fmla="*/ 946820 h 1015636"/>
              <a:gd name="connsiteX3" fmla="*/ 878468 w 1645937"/>
              <a:gd name="connsiteY3" fmla="*/ 885259 h 1015636"/>
              <a:gd name="connsiteX4" fmla="*/ 366176 w 1645937"/>
              <a:gd name="connsiteY4" fmla="*/ 570029 h 1015636"/>
              <a:gd name="connsiteX5" fmla="*/ 27605 w 1645937"/>
              <a:gd name="connsiteY5" fmla="*/ 29053 h 1015636"/>
              <a:gd name="connsiteX0" fmla="*/ 27605 w 1645937"/>
              <a:gd name="connsiteY0" fmla="*/ 29053 h 1015636"/>
              <a:gd name="connsiteX1" fmla="*/ 975974 w 1645937"/>
              <a:gd name="connsiteY1" fmla="*/ 166028 h 1015636"/>
              <a:gd name="connsiteX2" fmla="*/ 1645475 w 1645937"/>
              <a:gd name="connsiteY2" fmla="*/ 946820 h 1015636"/>
              <a:gd name="connsiteX3" fmla="*/ 878468 w 1645937"/>
              <a:gd name="connsiteY3" fmla="*/ 885259 h 1015636"/>
              <a:gd name="connsiteX4" fmla="*/ 366176 w 1645937"/>
              <a:gd name="connsiteY4" fmla="*/ 570029 h 1015636"/>
              <a:gd name="connsiteX5" fmla="*/ 27605 w 1645937"/>
              <a:gd name="connsiteY5" fmla="*/ 29053 h 1015636"/>
              <a:gd name="connsiteX0" fmla="*/ 25273 w 1643605"/>
              <a:gd name="connsiteY0" fmla="*/ 31378 h 1017961"/>
              <a:gd name="connsiteX1" fmla="*/ 973642 w 1643605"/>
              <a:gd name="connsiteY1" fmla="*/ 168353 h 1017961"/>
              <a:gd name="connsiteX2" fmla="*/ 1643143 w 1643605"/>
              <a:gd name="connsiteY2" fmla="*/ 949145 h 1017961"/>
              <a:gd name="connsiteX3" fmla="*/ 876136 w 1643605"/>
              <a:gd name="connsiteY3" fmla="*/ 887584 h 1017961"/>
              <a:gd name="connsiteX4" fmla="*/ 379746 w 1643605"/>
              <a:gd name="connsiteY4" fmla="*/ 604159 h 1017961"/>
              <a:gd name="connsiteX5" fmla="*/ 25273 w 1643605"/>
              <a:gd name="connsiteY5" fmla="*/ 31378 h 1017961"/>
              <a:gd name="connsiteX0" fmla="*/ 25273 w 1643903"/>
              <a:gd name="connsiteY0" fmla="*/ 31378 h 1017961"/>
              <a:gd name="connsiteX1" fmla="*/ 973642 w 1643903"/>
              <a:gd name="connsiteY1" fmla="*/ 168353 h 1017961"/>
              <a:gd name="connsiteX2" fmla="*/ 1643143 w 1643903"/>
              <a:gd name="connsiteY2" fmla="*/ 949145 h 1017961"/>
              <a:gd name="connsiteX3" fmla="*/ 847304 w 1643903"/>
              <a:gd name="connsiteY3" fmla="*/ 887584 h 1017961"/>
              <a:gd name="connsiteX4" fmla="*/ 379746 w 1643903"/>
              <a:gd name="connsiteY4" fmla="*/ 604159 h 1017961"/>
              <a:gd name="connsiteX5" fmla="*/ 25273 w 1643903"/>
              <a:gd name="connsiteY5" fmla="*/ 31378 h 1017961"/>
              <a:gd name="connsiteX0" fmla="*/ 25273 w 1643903"/>
              <a:gd name="connsiteY0" fmla="*/ 31378 h 1017961"/>
              <a:gd name="connsiteX1" fmla="*/ 973642 w 1643903"/>
              <a:gd name="connsiteY1" fmla="*/ 168353 h 1017961"/>
              <a:gd name="connsiteX2" fmla="*/ 1643143 w 1643903"/>
              <a:gd name="connsiteY2" fmla="*/ 949145 h 1017961"/>
              <a:gd name="connsiteX3" fmla="*/ 847304 w 1643903"/>
              <a:gd name="connsiteY3" fmla="*/ 887584 h 1017961"/>
              <a:gd name="connsiteX4" fmla="*/ 379746 w 1643903"/>
              <a:gd name="connsiteY4" fmla="*/ 604159 h 1017961"/>
              <a:gd name="connsiteX5" fmla="*/ 25273 w 1643903"/>
              <a:gd name="connsiteY5" fmla="*/ 31378 h 1017961"/>
              <a:gd name="connsiteX0" fmla="*/ 25273 w 1643903"/>
              <a:gd name="connsiteY0" fmla="*/ 31378 h 1017961"/>
              <a:gd name="connsiteX1" fmla="*/ 973642 w 1643903"/>
              <a:gd name="connsiteY1" fmla="*/ 168353 h 1017961"/>
              <a:gd name="connsiteX2" fmla="*/ 1643143 w 1643903"/>
              <a:gd name="connsiteY2" fmla="*/ 949145 h 1017961"/>
              <a:gd name="connsiteX3" fmla="*/ 847304 w 1643903"/>
              <a:gd name="connsiteY3" fmla="*/ 887584 h 1017961"/>
              <a:gd name="connsiteX4" fmla="*/ 379746 w 1643903"/>
              <a:gd name="connsiteY4" fmla="*/ 604159 h 1017961"/>
              <a:gd name="connsiteX5" fmla="*/ 25273 w 1643903"/>
              <a:gd name="connsiteY5" fmla="*/ 31378 h 1017961"/>
              <a:gd name="connsiteX0" fmla="*/ 27067 w 1645697"/>
              <a:gd name="connsiteY0" fmla="*/ 31078 h 1017661"/>
              <a:gd name="connsiteX1" fmla="*/ 975436 w 1645697"/>
              <a:gd name="connsiteY1" fmla="*/ 168053 h 1017661"/>
              <a:gd name="connsiteX2" fmla="*/ 1644937 w 1645697"/>
              <a:gd name="connsiteY2" fmla="*/ 948845 h 1017661"/>
              <a:gd name="connsiteX3" fmla="*/ 849098 w 1645697"/>
              <a:gd name="connsiteY3" fmla="*/ 887284 h 1017661"/>
              <a:gd name="connsiteX4" fmla="*/ 369183 w 1645697"/>
              <a:gd name="connsiteY4" fmla="*/ 599740 h 1017661"/>
              <a:gd name="connsiteX5" fmla="*/ 27067 w 1645697"/>
              <a:gd name="connsiteY5" fmla="*/ 31078 h 1017661"/>
              <a:gd name="connsiteX0" fmla="*/ 26457 w 1645087"/>
              <a:gd name="connsiteY0" fmla="*/ 29572 h 1016155"/>
              <a:gd name="connsiteX1" fmla="*/ 974826 w 1645087"/>
              <a:gd name="connsiteY1" fmla="*/ 166547 h 1016155"/>
              <a:gd name="connsiteX2" fmla="*/ 1644327 w 1645087"/>
              <a:gd name="connsiteY2" fmla="*/ 947339 h 1016155"/>
              <a:gd name="connsiteX3" fmla="*/ 848488 w 1645087"/>
              <a:gd name="connsiteY3" fmla="*/ 885778 h 1016155"/>
              <a:gd name="connsiteX4" fmla="*/ 372692 w 1645087"/>
              <a:gd name="connsiteY4" fmla="*/ 577639 h 1016155"/>
              <a:gd name="connsiteX5" fmla="*/ 26457 w 1645087"/>
              <a:gd name="connsiteY5" fmla="*/ 29572 h 1016155"/>
              <a:gd name="connsiteX0" fmla="*/ 26457 w 1645087"/>
              <a:gd name="connsiteY0" fmla="*/ 29572 h 1016155"/>
              <a:gd name="connsiteX1" fmla="*/ 974826 w 1645087"/>
              <a:gd name="connsiteY1" fmla="*/ 166547 h 1016155"/>
              <a:gd name="connsiteX2" fmla="*/ 1644327 w 1645087"/>
              <a:gd name="connsiteY2" fmla="*/ 947339 h 1016155"/>
              <a:gd name="connsiteX3" fmla="*/ 848488 w 1645087"/>
              <a:gd name="connsiteY3" fmla="*/ 885778 h 1016155"/>
              <a:gd name="connsiteX4" fmla="*/ 372692 w 1645087"/>
              <a:gd name="connsiteY4" fmla="*/ 577639 h 1016155"/>
              <a:gd name="connsiteX5" fmla="*/ 26457 w 1645087"/>
              <a:gd name="connsiteY5" fmla="*/ 29572 h 1016155"/>
              <a:gd name="connsiteX0" fmla="*/ 25709 w 1644186"/>
              <a:gd name="connsiteY0" fmla="*/ 24352 h 1009448"/>
              <a:gd name="connsiteX1" fmla="*/ 961721 w 1644186"/>
              <a:gd name="connsiteY1" fmla="*/ 181922 h 1009448"/>
              <a:gd name="connsiteX2" fmla="*/ 1643579 w 1644186"/>
              <a:gd name="connsiteY2" fmla="*/ 942119 h 1009448"/>
              <a:gd name="connsiteX3" fmla="*/ 847740 w 1644186"/>
              <a:gd name="connsiteY3" fmla="*/ 880558 h 1009448"/>
              <a:gd name="connsiteX4" fmla="*/ 371944 w 1644186"/>
              <a:gd name="connsiteY4" fmla="*/ 572419 h 1009448"/>
              <a:gd name="connsiteX5" fmla="*/ 25709 w 1644186"/>
              <a:gd name="connsiteY5" fmla="*/ 24352 h 1009448"/>
              <a:gd name="connsiteX0" fmla="*/ 23460 w 1670775"/>
              <a:gd name="connsiteY0" fmla="*/ 23800 h 1013015"/>
              <a:gd name="connsiteX1" fmla="*/ 988304 w 1670775"/>
              <a:gd name="connsiteY1" fmla="*/ 185489 h 1013015"/>
              <a:gd name="connsiteX2" fmla="*/ 1670162 w 1670775"/>
              <a:gd name="connsiteY2" fmla="*/ 945686 h 1013015"/>
              <a:gd name="connsiteX3" fmla="*/ 874323 w 1670775"/>
              <a:gd name="connsiteY3" fmla="*/ 884125 h 1013015"/>
              <a:gd name="connsiteX4" fmla="*/ 398527 w 1670775"/>
              <a:gd name="connsiteY4" fmla="*/ 575986 h 1013015"/>
              <a:gd name="connsiteX5" fmla="*/ 23460 w 1670775"/>
              <a:gd name="connsiteY5" fmla="*/ 23800 h 1013015"/>
              <a:gd name="connsiteX0" fmla="*/ 23460 w 1673861"/>
              <a:gd name="connsiteY0" fmla="*/ 23800 h 1003447"/>
              <a:gd name="connsiteX1" fmla="*/ 988304 w 1673861"/>
              <a:gd name="connsiteY1" fmla="*/ 185489 h 1003447"/>
              <a:gd name="connsiteX2" fmla="*/ 1164652 w 1673861"/>
              <a:gd name="connsiteY2" fmla="*/ 318776 h 1003447"/>
              <a:gd name="connsiteX3" fmla="*/ 1670162 w 1673861"/>
              <a:gd name="connsiteY3" fmla="*/ 945686 h 1003447"/>
              <a:gd name="connsiteX4" fmla="*/ 874323 w 1673861"/>
              <a:gd name="connsiteY4" fmla="*/ 884125 h 1003447"/>
              <a:gd name="connsiteX5" fmla="*/ 398527 w 1673861"/>
              <a:gd name="connsiteY5" fmla="*/ 575986 h 1003447"/>
              <a:gd name="connsiteX6" fmla="*/ 23460 w 1673861"/>
              <a:gd name="connsiteY6" fmla="*/ 23800 h 1003447"/>
              <a:gd name="connsiteX0" fmla="*/ 23460 w 1679892"/>
              <a:gd name="connsiteY0" fmla="*/ 15053 h 988551"/>
              <a:gd name="connsiteX1" fmla="*/ 988304 w 1679892"/>
              <a:gd name="connsiteY1" fmla="*/ 176742 h 988551"/>
              <a:gd name="connsiteX2" fmla="*/ 1296458 w 1679892"/>
              <a:gd name="connsiteY2" fmla="*/ 396526 h 988551"/>
              <a:gd name="connsiteX3" fmla="*/ 1670162 w 1679892"/>
              <a:gd name="connsiteY3" fmla="*/ 936939 h 988551"/>
              <a:gd name="connsiteX4" fmla="*/ 874323 w 1679892"/>
              <a:gd name="connsiteY4" fmla="*/ 875378 h 988551"/>
              <a:gd name="connsiteX5" fmla="*/ 398527 w 1679892"/>
              <a:gd name="connsiteY5" fmla="*/ 567239 h 988551"/>
              <a:gd name="connsiteX6" fmla="*/ 23460 w 1679892"/>
              <a:gd name="connsiteY6" fmla="*/ 15053 h 988551"/>
              <a:gd name="connsiteX0" fmla="*/ 7400 w 1663832"/>
              <a:gd name="connsiteY0" fmla="*/ 33233 h 1006731"/>
              <a:gd name="connsiteX1" fmla="*/ 659206 w 1663832"/>
              <a:gd name="connsiteY1" fmla="*/ 100187 h 1006731"/>
              <a:gd name="connsiteX2" fmla="*/ 1280398 w 1663832"/>
              <a:gd name="connsiteY2" fmla="*/ 414706 h 1006731"/>
              <a:gd name="connsiteX3" fmla="*/ 1654102 w 1663832"/>
              <a:gd name="connsiteY3" fmla="*/ 955119 h 1006731"/>
              <a:gd name="connsiteX4" fmla="*/ 858263 w 1663832"/>
              <a:gd name="connsiteY4" fmla="*/ 893558 h 1006731"/>
              <a:gd name="connsiteX5" fmla="*/ 382467 w 1663832"/>
              <a:gd name="connsiteY5" fmla="*/ 585419 h 1006731"/>
              <a:gd name="connsiteX6" fmla="*/ 7400 w 1663832"/>
              <a:gd name="connsiteY6" fmla="*/ 33233 h 1006731"/>
              <a:gd name="connsiteX0" fmla="*/ 8856 w 1665288"/>
              <a:gd name="connsiteY0" fmla="*/ 42463 h 1015961"/>
              <a:gd name="connsiteX1" fmla="*/ 693613 w 1665288"/>
              <a:gd name="connsiteY1" fmla="*/ 80584 h 1015961"/>
              <a:gd name="connsiteX2" fmla="*/ 1281854 w 1665288"/>
              <a:gd name="connsiteY2" fmla="*/ 423936 h 1015961"/>
              <a:gd name="connsiteX3" fmla="*/ 1655558 w 1665288"/>
              <a:gd name="connsiteY3" fmla="*/ 964349 h 1015961"/>
              <a:gd name="connsiteX4" fmla="*/ 859719 w 1665288"/>
              <a:gd name="connsiteY4" fmla="*/ 902788 h 1015961"/>
              <a:gd name="connsiteX5" fmla="*/ 383923 w 1665288"/>
              <a:gd name="connsiteY5" fmla="*/ 594649 h 1015961"/>
              <a:gd name="connsiteX6" fmla="*/ 8856 w 1665288"/>
              <a:gd name="connsiteY6" fmla="*/ 42463 h 1015961"/>
              <a:gd name="connsiteX0" fmla="*/ 8856 w 1669612"/>
              <a:gd name="connsiteY0" fmla="*/ 44533 h 1014546"/>
              <a:gd name="connsiteX1" fmla="*/ 693613 w 1669612"/>
              <a:gd name="connsiteY1" fmla="*/ 82654 h 1014546"/>
              <a:gd name="connsiteX2" fmla="*/ 1339519 w 1669612"/>
              <a:gd name="connsiteY2" fmla="*/ 475433 h 1014546"/>
              <a:gd name="connsiteX3" fmla="*/ 1655558 w 1669612"/>
              <a:gd name="connsiteY3" fmla="*/ 966419 h 1014546"/>
              <a:gd name="connsiteX4" fmla="*/ 859719 w 1669612"/>
              <a:gd name="connsiteY4" fmla="*/ 904858 h 1014546"/>
              <a:gd name="connsiteX5" fmla="*/ 383923 w 1669612"/>
              <a:gd name="connsiteY5" fmla="*/ 596719 h 1014546"/>
              <a:gd name="connsiteX6" fmla="*/ 8856 w 1669612"/>
              <a:gd name="connsiteY6" fmla="*/ 44533 h 1014546"/>
              <a:gd name="connsiteX0" fmla="*/ 12587 w 1673343"/>
              <a:gd name="connsiteY0" fmla="*/ 37325 h 1007338"/>
              <a:gd name="connsiteX1" fmla="*/ 775604 w 1673343"/>
              <a:gd name="connsiteY1" fmla="*/ 96041 h 1007338"/>
              <a:gd name="connsiteX2" fmla="*/ 1343250 w 1673343"/>
              <a:gd name="connsiteY2" fmla="*/ 468225 h 1007338"/>
              <a:gd name="connsiteX3" fmla="*/ 1659289 w 1673343"/>
              <a:gd name="connsiteY3" fmla="*/ 959211 h 1007338"/>
              <a:gd name="connsiteX4" fmla="*/ 863450 w 1673343"/>
              <a:gd name="connsiteY4" fmla="*/ 897650 h 1007338"/>
              <a:gd name="connsiteX5" fmla="*/ 387654 w 1673343"/>
              <a:gd name="connsiteY5" fmla="*/ 589511 h 1007338"/>
              <a:gd name="connsiteX6" fmla="*/ 12587 w 1673343"/>
              <a:gd name="connsiteY6" fmla="*/ 37325 h 1007338"/>
              <a:gd name="connsiteX0" fmla="*/ 12745 w 1673501"/>
              <a:gd name="connsiteY0" fmla="*/ 40497 h 1010510"/>
              <a:gd name="connsiteX1" fmla="*/ 778937 w 1673501"/>
              <a:gd name="connsiteY1" fmla="*/ 89688 h 1010510"/>
              <a:gd name="connsiteX2" fmla="*/ 1343408 w 1673501"/>
              <a:gd name="connsiteY2" fmla="*/ 471397 h 1010510"/>
              <a:gd name="connsiteX3" fmla="*/ 1659447 w 1673501"/>
              <a:gd name="connsiteY3" fmla="*/ 962383 h 1010510"/>
              <a:gd name="connsiteX4" fmla="*/ 863608 w 1673501"/>
              <a:gd name="connsiteY4" fmla="*/ 900822 h 1010510"/>
              <a:gd name="connsiteX5" fmla="*/ 387812 w 1673501"/>
              <a:gd name="connsiteY5" fmla="*/ 592683 h 1010510"/>
              <a:gd name="connsiteX6" fmla="*/ 12745 w 1673501"/>
              <a:gd name="connsiteY6" fmla="*/ 40497 h 1010510"/>
              <a:gd name="connsiteX0" fmla="*/ 16604 w 1677360"/>
              <a:gd name="connsiteY0" fmla="*/ 40732 h 1010745"/>
              <a:gd name="connsiteX1" fmla="*/ 782796 w 1677360"/>
              <a:gd name="connsiteY1" fmla="*/ 89923 h 1010745"/>
              <a:gd name="connsiteX2" fmla="*/ 1347267 w 1677360"/>
              <a:gd name="connsiteY2" fmla="*/ 471632 h 1010745"/>
              <a:gd name="connsiteX3" fmla="*/ 1663306 w 1677360"/>
              <a:gd name="connsiteY3" fmla="*/ 962618 h 1010745"/>
              <a:gd name="connsiteX4" fmla="*/ 867467 w 1677360"/>
              <a:gd name="connsiteY4" fmla="*/ 901057 h 1010745"/>
              <a:gd name="connsiteX5" fmla="*/ 356746 w 1677360"/>
              <a:gd name="connsiteY5" fmla="*/ 596093 h 1010745"/>
              <a:gd name="connsiteX6" fmla="*/ 16604 w 1677360"/>
              <a:gd name="connsiteY6" fmla="*/ 40732 h 1010745"/>
              <a:gd name="connsiteX0" fmla="*/ 16392 w 1680323"/>
              <a:gd name="connsiteY0" fmla="*/ 41490 h 1008328"/>
              <a:gd name="connsiteX1" fmla="*/ 785759 w 1680323"/>
              <a:gd name="connsiteY1" fmla="*/ 87506 h 1008328"/>
              <a:gd name="connsiteX2" fmla="*/ 1350230 w 1680323"/>
              <a:gd name="connsiteY2" fmla="*/ 469215 h 1008328"/>
              <a:gd name="connsiteX3" fmla="*/ 1666269 w 1680323"/>
              <a:gd name="connsiteY3" fmla="*/ 960201 h 1008328"/>
              <a:gd name="connsiteX4" fmla="*/ 870430 w 1680323"/>
              <a:gd name="connsiteY4" fmla="*/ 898640 h 1008328"/>
              <a:gd name="connsiteX5" fmla="*/ 359709 w 1680323"/>
              <a:gd name="connsiteY5" fmla="*/ 593676 h 1008328"/>
              <a:gd name="connsiteX6" fmla="*/ 16392 w 1680323"/>
              <a:gd name="connsiteY6" fmla="*/ 41490 h 1008328"/>
              <a:gd name="connsiteX0" fmla="*/ 722 w 1664653"/>
              <a:gd name="connsiteY0" fmla="*/ 41490 h 1008328"/>
              <a:gd name="connsiteX1" fmla="*/ 770089 w 1664653"/>
              <a:gd name="connsiteY1" fmla="*/ 87506 h 1008328"/>
              <a:gd name="connsiteX2" fmla="*/ 1334560 w 1664653"/>
              <a:gd name="connsiteY2" fmla="*/ 469215 h 1008328"/>
              <a:gd name="connsiteX3" fmla="*/ 1650599 w 1664653"/>
              <a:gd name="connsiteY3" fmla="*/ 960201 h 1008328"/>
              <a:gd name="connsiteX4" fmla="*/ 854760 w 1664653"/>
              <a:gd name="connsiteY4" fmla="*/ 898640 h 1008328"/>
              <a:gd name="connsiteX5" fmla="*/ 344039 w 1664653"/>
              <a:gd name="connsiteY5" fmla="*/ 593676 h 1008328"/>
              <a:gd name="connsiteX6" fmla="*/ 722 w 1664653"/>
              <a:gd name="connsiteY6" fmla="*/ 41490 h 1008328"/>
              <a:gd name="connsiteX0" fmla="*/ 5037 w 1668968"/>
              <a:gd name="connsiteY0" fmla="*/ 38673 h 1005511"/>
              <a:gd name="connsiteX1" fmla="*/ 774404 w 1668968"/>
              <a:gd name="connsiteY1" fmla="*/ 84689 h 1005511"/>
              <a:gd name="connsiteX2" fmla="*/ 1338875 w 1668968"/>
              <a:gd name="connsiteY2" fmla="*/ 466398 h 1005511"/>
              <a:gd name="connsiteX3" fmla="*/ 1654914 w 1668968"/>
              <a:gd name="connsiteY3" fmla="*/ 957384 h 1005511"/>
              <a:gd name="connsiteX4" fmla="*/ 859075 w 1668968"/>
              <a:gd name="connsiteY4" fmla="*/ 895823 h 1005511"/>
              <a:gd name="connsiteX5" fmla="*/ 348354 w 1668968"/>
              <a:gd name="connsiteY5" fmla="*/ 590859 h 1005511"/>
              <a:gd name="connsiteX6" fmla="*/ 5037 w 1668968"/>
              <a:gd name="connsiteY6" fmla="*/ 38673 h 1005511"/>
              <a:gd name="connsiteX0" fmla="*/ 4688 w 1681319"/>
              <a:gd name="connsiteY0" fmla="*/ 39459 h 1003122"/>
              <a:gd name="connsiteX1" fmla="*/ 786755 w 1681319"/>
              <a:gd name="connsiteY1" fmla="*/ 82300 h 1003122"/>
              <a:gd name="connsiteX2" fmla="*/ 1351226 w 1681319"/>
              <a:gd name="connsiteY2" fmla="*/ 464009 h 1003122"/>
              <a:gd name="connsiteX3" fmla="*/ 1667265 w 1681319"/>
              <a:gd name="connsiteY3" fmla="*/ 954995 h 1003122"/>
              <a:gd name="connsiteX4" fmla="*/ 871426 w 1681319"/>
              <a:gd name="connsiteY4" fmla="*/ 893434 h 1003122"/>
              <a:gd name="connsiteX5" fmla="*/ 360705 w 1681319"/>
              <a:gd name="connsiteY5" fmla="*/ 588470 h 1003122"/>
              <a:gd name="connsiteX6" fmla="*/ 4688 w 1681319"/>
              <a:gd name="connsiteY6" fmla="*/ 39459 h 1003122"/>
              <a:gd name="connsiteX0" fmla="*/ 6 w 1676637"/>
              <a:gd name="connsiteY0" fmla="*/ 40864 h 1004527"/>
              <a:gd name="connsiteX1" fmla="*/ 782073 w 1676637"/>
              <a:gd name="connsiteY1" fmla="*/ 83705 h 1004527"/>
              <a:gd name="connsiteX2" fmla="*/ 1346544 w 1676637"/>
              <a:gd name="connsiteY2" fmla="*/ 465414 h 1004527"/>
              <a:gd name="connsiteX3" fmla="*/ 1662583 w 1676637"/>
              <a:gd name="connsiteY3" fmla="*/ 956400 h 1004527"/>
              <a:gd name="connsiteX4" fmla="*/ 866744 w 1676637"/>
              <a:gd name="connsiteY4" fmla="*/ 894839 h 1004527"/>
              <a:gd name="connsiteX5" fmla="*/ 356023 w 1676637"/>
              <a:gd name="connsiteY5" fmla="*/ 589875 h 1004527"/>
              <a:gd name="connsiteX6" fmla="*/ 6 w 1676637"/>
              <a:gd name="connsiteY6" fmla="*/ 40864 h 1004527"/>
              <a:gd name="connsiteX0" fmla="*/ 29484 w 1706115"/>
              <a:gd name="connsiteY0" fmla="*/ 58757 h 1022420"/>
              <a:gd name="connsiteX1" fmla="*/ 109027 w 1706115"/>
              <a:gd name="connsiteY1" fmla="*/ 20358 h 1022420"/>
              <a:gd name="connsiteX2" fmla="*/ 811551 w 1706115"/>
              <a:gd name="connsiteY2" fmla="*/ 101598 h 1022420"/>
              <a:gd name="connsiteX3" fmla="*/ 1376022 w 1706115"/>
              <a:gd name="connsiteY3" fmla="*/ 483307 h 1022420"/>
              <a:gd name="connsiteX4" fmla="*/ 1692061 w 1706115"/>
              <a:gd name="connsiteY4" fmla="*/ 974293 h 1022420"/>
              <a:gd name="connsiteX5" fmla="*/ 896222 w 1706115"/>
              <a:gd name="connsiteY5" fmla="*/ 912732 h 1022420"/>
              <a:gd name="connsiteX6" fmla="*/ 385501 w 1706115"/>
              <a:gd name="connsiteY6" fmla="*/ 607768 h 1022420"/>
              <a:gd name="connsiteX7" fmla="*/ 29484 w 1706115"/>
              <a:gd name="connsiteY7" fmla="*/ 58757 h 1022420"/>
              <a:gd name="connsiteX0" fmla="*/ 51426 w 1728057"/>
              <a:gd name="connsiteY0" fmla="*/ 66196 h 1029859"/>
              <a:gd name="connsiteX1" fmla="*/ 10319 w 1728057"/>
              <a:gd name="connsiteY1" fmla="*/ 5572 h 1029859"/>
              <a:gd name="connsiteX2" fmla="*/ 130969 w 1728057"/>
              <a:gd name="connsiteY2" fmla="*/ 27797 h 1029859"/>
              <a:gd name="connsiteX3" fmla="*/ 833493 w 1728057"/>
              <a:gd name="connsiteY3" fmla="*/ 109037 h 1029859"/>
              <a:gd name="connsiteX4" fmla="*/ 1397964 w 1728057"/>
              <a:gd name="connsiteY4" fmla="*/ 490746 h 1029859"/>
              <a:gd name="connsiteX5" fmla="*/ 1714003 w 1728057"/>
              <a:gd name="connsiteY5" fmla="*/ 981732 h 1029859"/>
              <a:gd name="connsiteX6" fmla="*/ 918164 w 1728057"/>
              <a:gd name="connsiteY6" fmla="*/ 920171 h 1029859"/>
              <a:gd name="connsiteX7" fmla="*/ 407443 w 1728057"/>
              <a:gd name="connsiteY7" fmla="*/ 615207 h 1029859"/>
              <a:gd name="connsiteX8" fmla="*/ 51426 w 1728057"/>
              <a:gd name="connsiteY8" fmla="*/ 66196 h 1029859"/>
              <a:gd name="connsiteX0" fmla="*/ 51426 w 1728057"/>
              <a:gd name="connsiteY0" fmla="*/ 66196 h 1029859"/>
              <a:gd name="connsiteX1" fmla="*/ 10319 w 1728057"/>
              <a:gd name="connsiteY1" fmla="*/ 5572 h 1029859"/>
              <a:gd name="connsiteX2" fmla="*/ 318294 w 1728057"/>
              <a:gd name="connsiteY2" fmla="*/ 30972 h 1029859"/>
              <a:gd name="connsiteX3" fmla="*/ 833493 w 1728057"/>
              <a:gd name="connsiteY3" fmla="*/ 109037 h 1029859"/>
              <a:gd name="connsiteX4" fmla="*/ 1397964 w 1728057"/>
              <a:gd name="connsiteY4" fmla="*/ 490746 h 1029859"/>
              <a:gd name="connsiteX5" fmla="*/ 1714003 w 1728057"/>
              <a:gd name="connsiteY5" fmla="*/ 981732 h 1029859"/>
              <a:gd name="connsiteX6" fmla="*/ 918164 w 1728057"/>
              <a:gd name="connsiteY6" fmla="*/ 920171 h 1029859"/>
              <a:gd name="connsiteX7" fmla="*/ 407443 w 1728057"/>
              <a:gd name="connsiteY7" fmla="*/ 615207 h 1029859"/>
              <a:gd name="connsiteX8" fmla="*/ 51426 w 1728057"/>
              <a:gd name="connsiteY8" fmla="*/ 66196 h 1029859"/>
              <a:gd name="connsiteX0" fmla="*/ 24058 w 1700689"/>
              <a:gd name="connsiteY0" fmla="*/ 58968 h 1022631"/>
              <a:gd name="connsiteX1" fmla="*/ 40101 w 1700689"/>
              <a:gd name="connsiteY1" fmla="*/ 11044 h 1022631"/>
              <a:gd name="connsiteX2" fmla="*/ 290926 w 1700689"/>
              <a:gd name="connsiteY2" fmla="*/ 23744 h 1022631"/>
              <a:gd name="connsiteX3" fmla="*/ 806125 w 1700689"/>
              <a:gd name="connsiteY3" fmla="*/ 101809 h 1022631"/>
              <a:gd name="connsiteX4" fmla="*/ 1370596 w 1700689"/>
              <a:gd name="connsiteY4" fmla="*/ 483518 h 1022631"/>
              <a:gd name="connsiteX5" fmla="*/ 1686635 w 1700689"/>
              <a:gd name="connsiteY5" fmla="*/ 974504 h 1022631"/>
              <a:gd name="connsiteX6" fmla="*/ 890796 w 1700689"/>
              <a:gd name="connsiteY6" fmla="*/ 912943 h 1022631"/>
              <a:gd name="connsiteX7" fmla="*/ 380075 w 1700689"/>
              <a:gd name="connsiteY7" fmla="*/ 607979 h 1022631"/>
              <a:gd name="connsiteX8" fmla="*/ 24058 w 1700689"/>
              <a:gd name="connsiteY8" fmla="*/ 58968 h 1022631"/>
              <a:gd name="connsiteX0" fmla="*/ 22030 w 1708186"/>
              <a:gd name="connsiteY0" fmla="*/ 80006 h 1015094"/>
              <a:gd name="connsiteX1" fmla="*/ 47598 w 1708186"/>
              <a:gd name="connsiteY1" fmla="*/ 3507 h 1015094"/>
              <a:gd name="connsiteX2" fmla="*/ 298423 w 1708186"/>
              <a:gd name="connsiteY2" fmla="*/ 16207 h 1015094"/>
              <a:gd name="connsiteX3" fmla="*/ 813622 w 1708186"/>
              <a:gd name="connsiteY3" fmla="*/ 94272 h 1015094"/>
              <a:gd name="connsiteX4" fmla="*/ 1378093 w 1708186"/>
              <a:gd name="connsiteY4" fmla="*/ 475981 h 1015094"/>
              <a:gd name="connsiteX5" fmla="*/ 1694132 w 1708186"/>
              <a:gd name="connsiteY5" fmla="*/ 966967 h 1015094"/>
              <a:gd name="connsiteX6" fmla="*/ 898293 w 1708186"/>
              <a:gd name="connsiteY6" fmla="*/ 905406 h 1015094"/>
              <a:gd name="connsiteX7" fmla="*/ 387572 w 1708186"/>
              <a:gd name="connsiteY7" fmla="*/ 600442 h 1015094"/>
              <a:gd name="connsiteX8" fmla="*/ 22030 w 1708186"/>
              <a:gd name="connsiteY8" fmla="*/ 80006 h 1015094"/>
              <a:gd name="connsiteX0" fmla="*/ 22030 w 1708186"/>
              <a:gd name="connsiteY0" fmla="*/ 86020 h 1021108"/>
              <a:gd name="connsiteX1" fmla="*/ 47598 w 1708186"/>
              <a:gd name="connsiteY1" fmla="*/ 9521 h 1021108"/>
              <a:gd name="connsiteX2" fmla="*/ 320648 w 1708186"/>
              <a:gd name="connsiteY2" fmla="*/ 9521 h 1021108"/>
              <a:gd name="connsiteX3" fmla="*/ 813622 w 1708186"/>
              <a:gd name="connsiteY3" fmla="*/ 100286 h 1021108"/>
              <a:gd name="connsiteX4" fmla="*/ 1378093 w 1708186"/>
              <a:gd name="connsiteY4" fmla="*/ 481995 h 1021108"/>
              <a:gd name="connsiteX5" fmla="*/ 1694132 w 1708186"/>
              <a:gd name="connsiteY5" fmla="*/ 972981 h 1021108"/>
              <a:gd name="connsiteX6" fmla="*/ 898293 w 1708186"/>
              <a:gd name="connsiteY6" fmla="*/ 911420 h 1021108"/>
              <a:gd name="connsiteX7" fmla="*/ 387572 w 1708186"/>
              <a:gd name="connsiteY7" fmla="*/ 606456 h 1021108"/>
              <a:gd name="connsiteX8" fmla="*/ 22030 w 1708186"/>
              <a:gd name="connsiteY8" fmla="*/ 86020 h 1021108"/>
              <a:gd name="connsiteX0" fmla="*/ 13974 w 1700130"/>
              <a:gd name="connsiteY0" fmla="*/ 82922 h 1018010"/>
              <a:gd name="connsiteX1" fmla="*/ 77642 w 1700130"/>
              <a:gd name="connsiteY1" fmla="*/ 19123 h 1018010"/>
              <a:gd name="connsiteX2" fmla="*/ 312592 w 1700130"/>
              <a:gd name="connsiteY2" fmla="*/ 6423 h 1018010"/>
              <a:gd name="connsiteX3" fmla="*/ 805566 w 1700130"/>
              <a:gd name="connsiteY3" fmla="*/ 97188 h 1018010"/>
              <a:gd name="connsiteX4" fmla="*/ 1370037 w 1700130"/>
              <a:gd name="connsiteY4" fmla="*/ 478897 h 1018010"/>
              <a:gd name="connsiteX5" fmla="*/ 1686076 w 1700130"/>
              <a:gd name="connsiteY5" fmla="*/ 969883 h 1018010"/>
              <a:gd name="connsiteX6" fmla="*/ 890237 w 1700130"/>
              <a:gd name="connsiteY6" fmla="*/ 908322 h 1018010"/>
              <a:gd name="connsiteX7" fmla="*/ 379516 w 1700130"/>
              <a:gd name="connsiteY7" fmla="*/ 603358 h 1018010"/>
              <a:gd name="connsiteX8" fmla="*/ 13974 w 1700130"/>
              <a:gd name="connsiteY8" fmla="*/ 82922 h 1018010"/>
              <a:gd name="connsiteX0" fmla="*/ 13460 w 1699616"/>
              <a:gd name="connsiteY0" fmla="*/ 87245 h 1022333"/>
              <a:gd name="connsiteX1" fmla="*/ 80303 w 1699616"/>
              <a:gd name="connsiteY1" fmla="*/ 7571 h 1022333"/>
              <a:gd name="connsiteX2" fmla="*/ 312078 w 1699616"/>
              <a:gd name="connsiteY2" fmla="*/ 10746 h 1022333"/>
              <a:gd name="connsiteX3" fmla="*/ 805052 w 1699616"/>
              <a:gd name="connsiteY3" fmla="*/ 101511 h 1022333"/>
              <a:gd name="connsiteX4" fmla="*/ 1369523 w 1699616"/>
              <a:gd name="connsiteY4" fmla="*/ 483220 h 1022333"/>
              <a:gd name="connsiteX5" fmla="*/ 1685562 w 1699616"/>
              <a:gd name="connsiteY5" fmla="*/ 974206 h 1022333"/>
              <a:gd name="connsiteX6" fmla="*/ 889723 w 1699616"/>
              <a:gd name="connsiteY6" fmla="*/ 912645 h 1022333"/>
              <a:gd name="connsiteX7" fmla="*/ 379002 w 1699616"/>
              <a:gd name="connsiteY7" fmla="*/ 607681 h 1022333"/>
              <a:gd name="connsiteX8" fmla="*/ 13460 w 1699616"/>
              <a:gd name="connsiteY8" fmla="*/ 87245 h 1022333"/>
              <a:gd name="connsiteX0" fmla="*/ 13460 w 1699616"/>
              <a:gd name="connsiteY0" fmla="*/ 87245 h 1022333"/>
              <a:gd name="connsiteX1" fmla="*/ 80303 w 1699616"/>
              <a:gd name="connsiteY1" fmla="*/ 7571 h 1022333"/>
              <a:gd name="connsiteX2" fmla="*/ 385103 w 1699616"/>
              <a:gd name="connsiteY2" fmla="*/ 10746 h 1022333"/>
              <a:gd name="connsiteX3" fmla="*/ 805052 w 1699616"/>
              <a:gd name="connsiteY3" fmla="*/ 101511 h 1022333"/>
              <a:gd name="connsiteX4" fmla="*/ 1369523 w 1699616"/>
              <a:gd name="connsiteY4" fmla="*/ 483220 h 1022333"/>
              <a:gd name="connsiteX5" fmla="*/ 1685562 w 1699616"/>
              <a:gd name="connsiteY5" fmla="*/ 974206 h 1022333"/>
              <a:gd name="connsiteX6" fmla="*/ 889723 w 1699616"/>
              <a:gd name="connsiteY6" fmla="*/ 912645 h 1022333"/>
              <a:gd name="connsiteX7" fmla="*/ 379002 w 1699616"/>
              <a:gd name="connsiteY7" fmla="*/ 607681 h 1022333"/>
              <a:gd name="connsiteX8" fmla="*/ 13460 w 1699616"/>
              <a:gd name="connsiteY8" fmla="*/ 87245 h 1022333"/>
              <a:gd name="connsiteX0" fmla="*/ 13460 w 1699616"/>
              <a:gd name="connsiteY0" fmla="*/ 87245 h 1022333"/>
              <a:gd name="connsiteX1" fmla="*/ 80303 w 1699616"/>
              <a:gd name="connsiteY1" fmla="*/ 7571 h 1022333"/>
              <a:gd name="connsiteX2" fmla="*/ 385103 w 1699616"/>
              <a:gd name="connsiteY2" fmla="*/ 10746 h 1022333"/>
              <a:gd name="connsiteX3" fmla="*/ 805052 w 1699616"/>
              <a:gd name="connsiteY3" fmla="*/ 101511 h 1022333"/>
              <a:gd name="connsiteX4" fmla="*/ 1369523 w 1699616"/>
              <a:gd name="connsiteY4" fmla="*/ 483220 h 1022333"/>
              <a:gd name="connsiteX5" fmla="*/ 1685562 w 1699616"/>
              <a:gd name="connsiteY5" fmla="*/ 974206 h 1022333"/>
              <a:gd name="connsiteX6" fmla="*/ 889723 w 1699616"/>
              <a:gd name="connsiteY6" fmla="*/ 912645 h 1022333"/>
              <a:gd name="connsiteX7" fmla="*/ 379002 w 1699616"/>
              <a:gd name="connsiteY7" fmla="*/ 607681 h 1022333"/>
              <a:gd name="connsiteX8" fmla="*/ 13460 w 1699616"/>
              <a:gd name="connsiteY8" fmla="*/ 87245 h 1022333"/>
              <a:gd name="connsiteX0" fmla="*/ 13460 w 1699616"/>
              <a:gd name="connsiteY0" fmla="*/ 83709 h 1018797"/>
              <a:gd name="connsiteX1" fmla="*/ 80303 w 1699616"/>
              <a:gd name="connsiteY1" fmla="*/ 4035 h 1018797"/>
              <a:gd name="connsiteX2" fmla="*/ 385103 w 1699616"/>
              <a:gd name="connsiteY2" fmla="*/ 7210 h 1018797"/>
              <a:gd name="connsiteX3" fmla="*/ 805052 w 1699616"/>
              <a:gd name="connsiteY3" fmla="*/ 97975 h 1018797"/>
              <a:gd name="connsiteX4" fmla="*/ 1369523 w 1699616"/>
              <a:gd name="connsiteY4" fmla="*/ 479684 h 1018797"/>
              <a:gd name="connsiteX5" fmla="*/ 1685562 w 1699616"/>
              <a:gd name="connsiteY5" fmla="*/ 970670 h 1018797"/>
              <a:gd name="connsiteX6" fmla="*/ 889723 w 1699616"/>
              <a:gd name="connsiteY6" fmla="*/ 909109 h 1018797"/>
              <a:gd name="connsiteX7" fmla="*/ 379002 w 1699616"/>
              <a:gd name="connsiteY7" fmla="*/ 604145 h 1018797"/>
              <a:gd name="connsiteX8" fmla="*/ 13460 w 1699616"/>
              <a:gd name="connsiteY8" fmla="*/ 83709 h 1018797"/>
              <a:gd name="connsiteX0" fmla="*/ 13460 w 1699616"/>
              <a:gd name="connsiteY0" fmla="*/ 83709 h 1018797"/>
              <a:gd name="connsiteX1" fmla="*/ 80303 w 1699616"/>
              <a:gd name="connsiteY1" fmla="*/ 4035 h 1018797"/>
              <a:gd name="connsiteX2" fmla="*/ 385103 w 1699616"/>
              <a:gd name="connsiteY2" fmla="*/ 7210 h 1018797"/>
              <a:gd name="connsiteX3" fmla="*/ 986027 w 1699616"/>
              <a:gd name="connsiteY3" fmla="*/ 180525 h 1018797"/>
              <a:gd name="connsiteX4" fmla="*/ 1369523 w 1699616"/>
              <a:gd name="connsiteY4" fmla="*/ 479684 h 1018797"/>
              <a:gd name="connsiteX5" fmla="*/ 1685562 w 1699616"/>
              <a:gd name="connsiteY5" fmla="*/ 970670 h 1018797"/>
              <a:gd name="connsiteX6" fmla="*/ 889723 w 1699616"/>
              <a:gd name="connsiteY6" fmla="*/ 909109 h 1018797"/>
              <a:gd name="connsiteX7" fmla="*/ 379002 w 1699616"/>
              <a:gd name="connsiteY7" fmla="*/ 604145 h 1018797"/>
              <a:gd name="connsiteX8" fmla="*/ 13460 w 1699616"/>
              <a:gd name="connsiteY8" fmla="*/ 83709 h 1018797"/>
              <a:gd name="connsiteX0" fmla="*/ 13460 w 1699616"/>
              <a:gd name="connsiteY0" fmla="*/ 80899 h 1015987"/>
              <a:gd name="connsiteX1" fmla="*/ 80303 w 1699616"/>
              <a:gd name="connsiteY1" fmla="*/ 1225 h 1015987"/>
              <a:gd name="connsiteX2" fmla="*/ 518453 w 1699616"/>
              <a:gd name="connsiteY2" fmla="*/ 23450 h 1015987"/>
              <a:gd name="connsiteX3" fmla="*/ 986027 w 1699616"/>
              <a:gd name="connsiteY3" fmla="*/ 177715 h 1015987"/>
              <a:gd name="connsiteX4" fmla="*/ 1369523 w 1699616"/>
              <a:gd name="connsiteY4" fmla="*/ 476874 h 1015987"/>
              <a:gd name="connsiteX5" fmla="*/ 1685562 w 1699616"/>
              <a:gd name="connsiteY5" fmla="*/ 967860 h 1015987"/>
              <a:gd name="connsiteX6" fmla="*/ 889723 w 1699616"/>
              <a:gd name="connsiteY6" fmla="*/ 906299 h 1015987"/>
              <a:gd name="connsiteX7" fmla="*/ 379002 w 1699616"/>
              <a:gd name="connsiteY7" fmla="*/ 601335 h 1015987"/>
              <a:gd name="connsiteX8" fmla="*/ 13460 w 1699616"/>
              <a:gd name="connsiteY8" fmla="*/ 80899 h 1015987"/>
              <a:gd name="connsiteX0" fmla="*/ 13460 w 1699616"/>
              <a:gd name="connsiteY0" fmla="*/ 98352 h 1033440"/>
              <a:gd name="connsiteX1" fmla="*/ 80303 w 1699616"/>
              <a:gd name="connsiteY1" fmla="*/ 18678 h 1033440"/>
              <a:gd name="connsiteX2" fmla="*/ 518453 w 1699616"/>
              <a:gd name="connsiteY2" fmla="*/ 40903 h 1033440"/>
              <a:gd name="connsiteX3" fmla="*/ 986027 w 1699616"/>
              <a:gd name="connsiteY3" fmla="*/ 195168 h 1033440"/>
              <a:gd name="connsiteX4" fmla="*/ 1369523 w 1699616"/>
              <a:gd name="connsiteY4" fmla="*/ 494327 h 1033440"/>
              <a:gd name="connsiteX5" fmla="*/ 1685562 w 1699616"/>
              <a:gd name="connsiteY5" fmla="*/ 985313 h 1033440"/>
              <a:gd name="connsiteX6" fmla="*/ 889723 w 1699616"/>
              <a:gd name="connsiteY6" fmla="*/ 923752 h 1033440"/>
              <a:gd name="connsiteX7" fmla="*/ 379002 w 1699616"/>
              <a:gd name="connsiteY7" fmla="*/ 618788 h 1033440"/>
              <a:gd name="connsiteX8" fmla="*/ 13460 w 1699616"/>
              <a:gd name="connsiteY8" fmla="*/ 98352 h 1033440"/>
              <a:gd name="connsiteX0" fmla="*/ 13460 w 1699616"/>
              <a:gd name="connsiteY0" fmla="*/ 100261 h 1035349"/>
              <a:gd name="connsiteX1" fmla="*/ 80303 w 1699616"/>
              <a:gd name="connsiteY1" fmla="*/ 20587 h 1035349"/>
              <a:gd name="connsiteX2" fmla="*/ 537503 w 1699616"/>
              <a:gd name="connsiteY2" fmla="*/ 39637 h 1035349"/>
              <a:gd name="connsiteX3" fmla="*/ 986027 w 1699616"/>
              <a:gd name="connsiteY3" fmla="*/ 197077 h 1035349"/>
              <a:gd name="connsiteX4" fmla="*/ 1369523 w 1699616"/>
              <a:gd name="connsiteY4" fmla="*/ 496236 h 1035349"/>
              <a:gd name="connsiteX5" fmla="*/ 1685562 w 1699616"/>
              <a:gd name="connsiteY5" fmla="*/ 987222 h 1035349"/>
              <a:gd name="connsiteX6" fmla="*/ 889723 w 1699616"/>
              <a:gd name="connsiteY6" fmla="*/ 925661 h 1035349"/>
              <a:gd name="connsiteX7" fmla="*/ 379002 w 1699616"/>
              <a:gd name="connsiteY7" fmla="*/ 620697 h 1035349"/>
              <a:gd name="connsiteX8" fmla="*/ 13460 w 1699616"/>
              <a:gd name="connsiteY8" fmla="*/ 100261 h 1035349"/>
              <a:gd name="connsiteX0" fmla="*/ 13460 w 1699616"/>
              <a:gd name="connsiteY0" fmla="*/ 96283 h 1031371"/>
              <a:gd name="connsiteX1" fmla="*/ 80303 w 1699616"/>
              <a:gd name="connsiteY1" fmla="*/ 16609 h 1031371"/>
              <a:gd name="connsiteX2" fmla="*/ 537503 w 1699616"/>
              <a:gd name="connsiteY2" fmla="*/ 35659 h 1031371"/>
              <a:gd name="connsiteX3" fmla="*/ 986027 w 1699616"/>
              <a:gd name="connsiteY3" fmla="*/ 193099 h 1031371"/>
              <a:gd name="connsiteX4" fmla="*/ 1369523 w 1699616"/>
              <a:gd name="connsiteY4" fmla="*/ 492258 h 1031371"/>
              <a:gd name="connsiteX5" fmla="*/ 1685562 w 1699616"/>
              <a:gd name="connsiteY5" fmla="*/ 983244 h 1031371"/>
              <a:gd name="connsiteX6" fmla="*/ 889723 w 1699616"/>
              <a:gd name="connsiteY6" fmla="*/ 921683 h 1031371"/>
              <a:gd name="connsiteX7" fmla="*/ 379002 w 1699616"/>
              <a:gd name="connsiteY7" fmla="*/ 616719 h 1031371"/>
              <a:gd name="connsiteX8" fmla="*/ 13460 w 1699616"/>
              <a:gd name="connsiteY8" fmla="*/ 96283 h 1031371"/>
              <a:gd name="connsiteX0" fmla="*/ 13460 w 1699616"/>
              <a:gd name="connsiteY0" fmla="*/ 96283 h 1031371"/>
              <a:gd name="connsiteX1" fmla="*/ 80303 w 1699616"/>
              <a:gd name="connsiteY1" fmla="*/ 16609 h 1031371"/>
              <a:gd name="connsiteX2" fmla="*/ 537503 w 1699616"/>
              <a:gd name="connsiteY2" fmla="*/ 35659 h 1031371"/>
              <a:gd name="connsiteX3" fmla="*/ 986027 w 1699616"/>
              <a:gd name="connsiteY3" fmla="*/ 193099 h 1031371"/>
              <a:gd name="connsiteX4" fmla="*/ 1369523 w 1699616"/>
              <a:gd name="connsiteY4" fmla="*/ 492258 h 1031371"/>
              <a:gd name="connsiteX5" fmla="*/ 1685562 w 1699616"/>
              <a:gd name="connsiteY5" fmla="*/ 983244 h 1031371"/>
              <a:gd name="connsiteX6" fmla="*/ 889723 w 1699616"/>
              <a:gd name="connsiteY6" fmla="*/ 921683 h 1031371"/>
              <a:gd name="connsiteX7" fmla="*/ 379002 w 1699616"/>
              <a:gd name="connsiteY7" fmla="*/ 616719 h 1031371"/>
              <a:gd name="connsiteX8" fmla="*/ 13460 w 1699616"/>
              <a:gd name="connsiteY8" fmla="*/ 96283 h 1031371"/>
              <a:gd name="connsiteX0" fmla="*/ 13460 w 1699616"/>
              <a:gd name="connsiteY0" fmla="*/ 82951 h 1018039"/>
              <a:gd name="connsiteX1" fmla="*/ 80303 w 1699616"/>
              <a:gd name="connsiteY1" fmla="*/ 3277 h 1018039"/>
              <a:gd name="connsiteX2" fmla="*/ 537503 w 1699616"/>
              <a:gd name="connsiteY2" fmla="*/ 22327 h 1018039"/>
              <a:gd name="connsiteX3" fmla="*/ 986027 w 1699616"/>
              <a:gd name="connsiteY3" fmla="*/ 179767 h 1018039"/>
              <a:gd name="connsiteX4" fmla="*/ 1369523 w 1699616"/>
              <a:gd name="connsiteY4" fmla="*/ 478926 h 1018039"/>
              <a:gd name="connsiteX5" fmla="*/ 1685562 w 1699616"/>
              <a:gd name="connsiteY5" fmla="*/ 969912 h 1018039"/>
              <a:gd name="connsiteX6" fmla="*/ 889723 w 1699616"/>
              <a:gd name="connsiteY6" fmla="*/ 908351 h 1018039"/>
              <a:gd name="connsiteX7" fmla="*/ 379002 w 1699616"/>
              <a:gd name="connsiteY7" fmla="*/ 603387 h 1018039"/>
              <a:gd name="connsiteX8" fmla="*/ 13460 w 1699616"/>
              <a:gd name="connsiteY8" fmla="*/ 82951 h 1018039"/>
              <a:gd name="connsiteX0" fmla="*/ 13460 w 1699616"/>
              <a:gd name="connsiteY0" fmla="*/ 134754 h 1069842"/>
              <a:gd name="connsiteX1" fmla="*/ 80303 w 1699616"/>
              <a:gd name="connsiteY1" fmla="*/ 55080 h 1069842"/>
              <a:gd name="connsiteX2" fmla="*/ 537503 w 1699616"/>
              <a:gd name="connsiteY2" fmla="*/ 74130 h 1069842"/>
              <a:gd name="connsiteX3" fmla="*/ 986027 w 1699616"/>
              <a:gd name="connsiteY3" fmla="*/ 231570 h 1069842"/>
              <a:gd name="connsiteX4" fmla="*/ 1369523 w 1699616"/>
              <a:gd name="connsiteY4" fmla="*/ 530729 h 1069842"/>
              <a:gd name="connsiteX5" fmla="*/ 1685562 w 1699616"/>
              <a:gd name="connsiteY5" fmla="*/ 1021715 h 1069842"/>
              <a:gd name="connsiteX6" fmla="*/ 889723 w 1699616"/>
              <a:gd name="connsiteY6" fmla="*/ 960154 h 1069842"/>
              <a:gd name="connsiteX7" fmla="*/ 379002 w 1699616"/>
              <a:gd name="connsiteY7" fmla="*/ 655190 h 1069842"/>
              <a:gd name="connsiteX8" fmla="*/ 13460 w 1699616"/>
              <a:gd name="connsiteY8" fmla="*/ 134754 h 1069842"/>
              <a:gd name="connsiteX0" fmla="*/ 13460 w 1704037"/>
              <a:gd name="connsiteY0" fmla="*/ 134754 h 1049273"/>
              <a:gd name="connsiteX1" fmla="*/ 80303 w 1704037"/>
              <a:gd name="connsiteY1" fmla="*/ 55080 h 1049273"/>
              <a:gd name="connsiteX2" fmla="*/ 537503 w 1704037"/>
              <a:gd name="connsiteY2" fmla="*/ 74130 h 1049273"/>
              <a:gd name="connsiteX3" fmla="*/ 986027 w 1704037"/>
              <a:gd name="connsiteY3" fmla="*/ 231570 h 1049273"/>
              <a:gd name="connsiteX4" fmla="*/ 1369523 w 1704037"/>
              <a:gd name="connsiteY4" fmla="*/ 530729 h 1049273"/>
              <a:gd name="connsiteX5" fmla="*/ 1685562 w 1704037"/>
              <a:gd name="connsiteY5" fmla="*/ 1021715 h 1049273"/>
              <a:gd name="connsiteX6" fmla="*/ 889723 w 1704037"/>
              <a:gd name="connsiteY6" fmla="*/ 960154 h 1049273"/>
              <a:gd name="connsiteX7" fmla="*/ 379002 w 1704037"/>
              <a:gd name="connsiteY7" fmla="*/ 655190 h 1049273"/>
              <a:gd name="connsiteX8" fmla="*/ 13460 w 1704037"/>
              <a:gd name="connsiteY8" fmla="*/ 134754 h 1049273"/>
              <a:gd name="connsiteX0" fmla="*/ 8856 w 1699433"/>
              <a:gd name="connsiteY0" fmla="*/ 139793 h 1054312"/>
              <a:gd name="connsiteX1" fmla="*/ 111062 w 1699433"/>
              <a:gd name="connsiteY1" fmla="*/ 44963 h 1054312"/>
              <a:gd name="connsiteX2" fmla="*/ 532899 w 1699433"/>
              <a:gd name="connsiteY2" fmla="*/ 79169 h 1054312"/>
              <a:gd name="connsiteX3" fmla="*/ 981423 w 1699433"/>
              <a:gd name="connsiteY3" fmla="*/ 236609 h 1054312"/>
              <a:gd name="connsiteX4" fmla="*/ 1364919 w 1699433"/>
              <a:gd name="connsiteY4" fmla="*/ 535768 h 1054312"/>
              <a:gd name="connsiteX5" fmla="*/ 1680958 w 1699433"/>
              <a:gd name="connsiteY5" fmla="*/ 1026754 h 1054312"/>
              <a:gd name="connsiteX6" fmla="*/ 885119 w 1699433"/>
              <a:gd name="connsiteY6" fmla="*/ 965193 h 1054312"/>
              <a:gd name="connsiteX7" fmla="*/ 374398 w 1699433"/>
              <a:gd name="connsiteY7" fmla="*/ 660229 h 1054312"/>
              <a:gd name="connsiteX8" fmla="*/ 8856 w 1699433"/>
              <a:gd name="connsiteY8" fmla="*/ 139793 h 1054312"/>
              <a:gd name="connsiteX0" fmla="*/ 8856 w 1699433"/>
              <a:gd name="connsiteY0" fmla="*/ 107835 h 1022354"/>
              <a:gd name="connsiteX1" fmla="*/ 111062 w 1699433"/>
              <a:gd name="connsiteY1" fmla="*/ 13005 h 1022354"/>
              <a:gd name="connsiteX2" fmla="*/ 357765 w 1699433"/>
              <a:gd name="connsiteY2" fmla="*/ 10044 h 1022354"/>
              <a:gd name="connsiteX3" fmla="*/ 532899 w 1699433"/>
              <a:gd name="connsiteY3" fmla="*/ 47211 h 1022354"/>
              <a:gd name="connsiteX4" fmla="*/ 981423 w 1699433"/>
              <a:gd name="connsiteY4" fmla="*/ 204651 h 1022354"/>
              <a:gd name="connsiteX5" fmla="*/ 1364919 w 1699433"/>
              <a:gd name="connsiteY5" fmla="*/ 503810 h 1022354"/>
              <a:gd name="connsiteX6" fmla="*/ 1680958 w 1699433"/>
              <a:gd name="connsiteY6" fmla="*/ 994796 h 1022354"/>
              <a:gd name="connsiteX7" fmla="*/ 885119 w 1699433"/>
              <a:gd name="connsiteY7" fmla="*/ 933235 h 1022354"/>
              <a:gd name="connsiteX8" fmla="*/ 374398 w 1699433"/>
              <a:gd name="connsiteY8" fmla="*/ 628271 h 1022354"/>
              <a:gd name="connsiteX9" fmla="*/ 8856 w 1699433"/>
              <a:gd name="connsiteY9" fmla="*/ 107835 h 1022354"/>
              <a:gd name="connsiteX0" fmla="*/ 8856 w 1699433"/>
              <a:gd name="connsiteY0" fmla="*/ 107835 h 1022354"/>
              <a:gd name="connsiteX1" fmla="*/ 111062 w 1699433"/>
              <a:gd name="connsiteY1" fmla="*/ 13005 h 1022354"/>
              <a:gd name="connsiteX2" fmla="*/ 357765 w 1699433"/>
              <a:gd name="connsiteY2" fmla="*/ 10044 h 1022354"/>
              <a:gd name="connsiteX3" fmla="*/ 532899 w 1699433"/>
              <a:gd name="connsiteY3" fmla="*/ 47211 h 1022354"/>
              <a:gd name="connsiteX4" fmla="*/ 981423 w 1699433"/>
              <a:gd name="connsiteY4" fmla="*/ 204651 h 1022354"/>
              <a:gd name="connsiteX5" fmla="*/ 1364919 w 1699433"/>
              <a:gd name="connsiteY5" fmla="*/ 503810 h 1022354"/>
              <a:gd name="connsiteX6" fmla="*/ 1680958 w 1699433"/>
              <a:gd name="connsiteY6" fmla="*/ 994796 h 1022354"/>
              <a:gd name="connsiteX7" fmla="*/ 885119 w 1699433"/>
              <a:gd name="connsiteY7" fmla="*/ 933235 h 1022354"/>
              <a:gd name="connsiteX8" fmla="*/ 374398 w 1699433"/>
              <a:gd name="connsiteY8" fmla="*/ 628271 h 1022354"/>
              <a:gd name="connsiteX9" fmla="*/ 8856 w 1699433"/>
              <a:gd name="connsiteY9" fmla="*/ 107835 h 1022354"/>
              <a:gd name="connsiteX0" fmla="*/ 8856 w 1699433"/>
              <a:gd name="connsiteY0" fmla="*/ 107835 h 1022354"/>
              <a:gd name="connsiteX1" fmla="*/ 111062 w 1699433"/>
              <a:gd name="connsiteY1" fmla="*/ 13005 h 1022354"/>
              <a:gd name="connsiteX2" fmla="*/ 357765 w 1699433"/>
              <a:gd name="connsiteY2" fmla="*/ 10044 h 1022354"/>
              <a:gd name="connsiteX3" fmla="*/ 532899 w 1699433"/>
              <a:gd name="connsiteY3" fmla="*/ 47211 h 1022354"/>
              <a:gd name="connsiteX4" fmla="*/ 981423 w 1699433"/>
              <a:gd name="connsiteY4" fmla="*/ 204651 h 1022354"/>
              <a:gd name="connsiteX5" fmla="*/ 1364919 w 1699433"/>
              <a:gd name="connsiteY5" fmla="*/ 503810 h 1022354"/>
              <a:gd name="connsiteX6" fmla="*/ 1680958 w 1699433"/>
              <a:gd name="connsiteY6" fmla="*/ 994796 h 1022354"/>
              <a:gd name="connsiteX7" fmla="*/ 885119 w 1699433"/>
              <a:gd name="connsiteY7" fmla="*/ 933235 h 1022354"/>
              <a:gd name="connsiteX8" fmla="*/ 374398 w 1699433"/>
              <a:gd name="connsiteY8" fmla="*/ 628271 h 1022354"/>
              <a:gd name="connsiteX9" fmla="*/ 8856 w 1699433"/>
              <a:gd name="connsiteY9" fmla="*/ 107835 h 1022354"/>
              <a:gd name="connsiteX0" fmla="*/ 8856 w 1699433"/>
              <a:gd name="connsiteY0" fmla="*/ 107835 h 1022354"/>
              <a:gd name="connsiteX1" fmla="*/ 111062 w 1699433"/>
              <a:gd name="connsiteY1" fmla="*/ 13005 h 1022354"/>
              <a:gd name="connsiteX2" fmla="*/ 357765 w 1699433"/>
              <a:gd name="connsiteY2" fmla="*/ 10044 h 1022354"/>
              <a:gd name="connsiteX3" fmla="*/ 532899 w 1699433"/>
              <a:gd name="connsiteY3" fmla="*/ 47211 h 1022354"/>
              <a:gd name="connsiteX4" fmla="*/ 981423 w 1699433"/>
              <a:gd name="connsiteY4" fmla="*/ 204651 h 1022354"/>
              <a:gd name="connsiteX5" fmla="*/ 1364919 w 1699433"/>
              <a:gd name="connsiteY5" fmla="*/ 503810 h 1022354"/>
              <a:gd name="connsiteX6" fmla="*/ 1680958 w 1699433"/>
              <a:gd name="connsiteY6" fmla="*/ 994796 h 1022354"/>
              <a:gd name="connsiteX7" fmla="*/ 885119 w 1699433"/>
              <a:gd name="connsiteY7" fmla="*/ 933235 h 1022354"/>
              <a:gd name="connsiteX8" fmla="*/ 374398 w 1699433"/>
              <a:gd name="connsiteY8" fmla="*/ 628271 h 1022354"/>
              <a:gd name="connsiteX9" fmla="*/ 8856 w 1699433"/>
              <a:gd name="connsiteY9" fmla="*/ 107835 h 1022354"/>
              <a:gd name="connsiteX0" fmla="*/ 8856 w 1699433"/>
              <a:gd name="connsiteY0" fmla="*/ 100640 h 1015159"/>
              <a:gd name="connsiteX1" fmla="*/ 111062 w 1699433"/>
              <a:gd name="connsiteY1" fmla="*/ 5810 h 1015159"/>
              <a:gd name="connsiteX2" fmla="*/ 357765 w 1699433"/>
              <a:gd name="connsiteY2" fmla="*/ 2849 h 1015159"/>
              <a:gd name="connsiteX3" fmla="*/ 532899 w 1699433"/>
              <a:gd name="connsiteY3" fmla="*/ 40016 h 1015159"/>
              <a:gd name="connsiteX4" fmla="*/ 981423 w 1699433"/>
              <a:gd name="connsiteY4" fmla="*/ 197456 h 1015159"/>
              <a:gd name="connsiteX5" fmla="*/ 1364919 w 1699433"/>
              <a:gd name="connsiteY5" fmla="*/ 496615 h 1015159"/>
              <a:gd name="connsiteX6" fmla="*/ 1680958 w 1699433"/>
              <a:gd name="connsiteY6" fmla="*/ 987601 h 1015159"/>
              <a:gd name="connsiteX7" fmla="*/ 885119 w 1699433"/>
              <a:gd name="connsiteY7" fmla="*/ 926040 h 1015159"/>
              <a:gd name="connsiteX8" fmla="*/ 374398 w 1699433"/>
              <a:gd name="connsiteY8" fmla="*/ 621076 h 1015159"/>
              <a:gd name="connsiteX9" fmla="*/ 8856 w 1699433"/>
              <a:gd name="connsiteY9" fmla="*/ 100640 h 1015159"/>
              <a:gd name="connsiteX0" fmla="*/ 8856 w 1699433"/>
              <a:gd name="connsiteY0" fmla="*/ 100640 h 1015159"/>
              <a:gd name="connsiteX1" fmla="*/ 111062 w 1699433"/>
              <a:gd name="connsiteY1" fmla="*/ 5810 h 1015159"/>
              <a:gd name="connsiteX2" fmla="*/ 357765 w 1699433"/>
              <a:gd name="connsiteY2" fmla="*/ 2849 h 1015159"/>
              <a:gd name="connsiteX3" fmla="*/ 545599 w 1699433"/>
              <a:gd name="connsiteY3" fmla="*/ 43191 h 1015159"/>
              <a:gd name="connsiteX4" fmla="*/ 981423 w 1699433"/>
              <a:gd name="connsiteY4" fmla="*/ 197456 h 1015159"/>
              <a:gd name="connsiteX5" fmla="*/ 1364919 w 1699433"/>
              <a:gd name="connsiteY5" fmla="*/ 496615 h 1015159"/>
              <a:gd name="connsiteX6" fmla="*/ 1680958 w 1699433"/>
              <a:gd name="connsiteY6" fmla="*/ 987601 h 1015159"/>
              <a:gd name="connsiteX7" fmla="*/ 885119 w 1699433"/>
              <a:gd name="connsiteY7" fmla="*/ 926040 h 1015159"/>
              <a:gd name="connsiteX8" fmla="*/ 374398 w 1699433"/>
              <a:gd name="connsiteY8" fmla="*/ 621076 h 1015159"/>
              <a:gd name="connsiteX9" fmla="*/ 8856 w 1699433"/>
              <a:gd name="connsiteY9" fmla="*/ 100640 h 1015159"/>
              <a:gd name="connsiteX0" fmla="*/ 8856 w 1699433"/>
              <a:gd name="connsiteY0" fmla="*/ 100640 h 1015159"/>
              <a:gd name="connsiteX1" fmla="*/ 111062 w 1699433"/>
              <a:gd name="connsiteY1" fmla="*/ 5810 h 1015159"/>
              <a:gd name="connsiteX2" fmla="*/ 357765 w 1699433"/>
              <a:gd name="connsiteY2" fmla="*/ 2849 h 1015159"/>
              <a:gd name="connsiteX3" fmla="*/ 545599 w 1699433"/>
              <a:gd name="connsiteY3" fmla="*/ 43191 h 1015159"/>
              <a:gd name="connsiteX4" fmla="*/ 981423 w 1699433"/>
              <a:gd name="connsiteY4" fmla="*/ 197456 h 1015159"/>
              <a:gd name="connsiteX5" fmla="*/ 1364919 w 1699433"/>
              <a:gd name="connsiteY5" fmla="*/ 496615 h 1015159"/>
              <a:gd name="connsiteX6" fmla="*/ 1680958 w 1699433"/>
              <a:gd name="connsiteY6" fmla="*/ 987601 h 1015159"/>
              <a:gd name="connsiteX7" fmla="*/ 885119 w 1699433"/>
              <a:gd name="connsiteY7" fmla="*/ 926040 h 1015159"/>
              <a:gd name="connsiteX8" fmla="*/ 374398 w 1699433"/>
              <a:gd name="connsiteY8" fmla="*/ 621076 h 1015159"/>
              <a:gd name="connsiteX9" fmla="*/ 8856 w 1699433"/>
              <a:gd name="connsiteY9" fmla="*/ 100640 h 1015159"/>
              <a:gd name="connsiteX0" fmla="*/ 8856 w 1699433"/>
              <a:gd name="connsiteY0" fmla="*/ 100640 h 1015159"/>
              <a:gd name="connsiteX1" fmla="*/ 111062 w 1699433"/>
              <a:gd name="connsiteY1" fmla="*/ 5810 h 1015159"/>
              <a:gd name="connsiteX2" fmla="*/ 357765 w 1699433"/>
              <a:gd name="connsiteY2" fmla="*/ 2849 h 1015159"/>
              <a:gd name="connsiteX3" fmla="*/ 545599 w 1699433"/>
              <a:gd name="connsiteY3" fmla="*/ 43191 h 1015159"/>
              <a:gd name="connsiteX4" fmla="*/ 981423 w 1699433"/>
              <a:gd name="connsiteY4" fmla="*/ 197456 h 1015159"/>
              <a:gd name="connsiteX5" fmla="*/ 1364919 w 1699433"/>
              <a:gd name="connsiteY5" fmla="*/ 496615 h 1015159"/>
              <a:gd name="connsiteX6" fmla="*/ 1680958 w 1699433"/>
              <a:gd name="connsiteY6" fmla="*/ 987601 h 1015159"/>
              <a:gd name="connsiteX7" fmla="*/ 885119 w 1699433"/>
              <a:gd name="connsiteY7" fmla="*/ 926040 h 1015159"/>
              <a:gd name="connsiteX8" fmla="*/ 374398 w 1699433"/>
              <a:gd name="connsiteY8" fmla="*/ 621076 h 1015159"/>
              <a:gd name="connsiteX9" fmla="*/ 8856 w 1699433"/>
              <a:gd name="connsiteY9" fmla="*/ 100640 h 1015159"/>
              <a:gd name="connsiteX0" fmla="*/ 8856 w 1699433"/>
              <a:gd name="connsiteY0" fmla="*/ 100640 h 1015159"/>
              <a:gd name="connsiteX1" fmla="*/ 111062 w 1699433"/>
              <a:gd name="connsiteY1" fmla="*/ 5810 h 1015159"/>
              <a:gd name="connsiteX2" fmla="*/ 357765 w 1699433"/>
              <a:gd name="connsiteY2" fmla="*/ 2849 h 1015159"/>
              <a:gd name="connsiteX3" fmla="*/ 558299 w 1699433"/>
              <a:gd name="connsiteY3" fmla="*/ 36841 h 1015159"/>
              <a:gd name="connsiteX4" fmla="*/ 981423 w 1699433"/>
              <a:gd name="connsiteY4" fmla="*/ 197456 h 1015159"/>
              <a:gd name="connsiteX5" fmla="*/ 1364919 w 1699433"/>
              <a:gd name="connsiteY5" fmla="*/ 496615 h 1015159"/>
              <a:gd name="connsiteX6" fmla="*/ 1680958 w 1699433"/>
              <a:gd name="connsiteY6" fmla="*/ 987601 h 1015159"/>
              <a:gd name="connsiteX7" fmla="*/ 885119 w 1699433"/>
              <a:gd name="connsiteY7" fmla="*/ 926040 h 1015159"/>
              <a:gd name="connsiteX8" fmla="*/ 374398 w 1699433"/>
              <a:gd name="connsiteY8" fmla="*/ 621076 h 1015159"/>
              <a:gd name="connsiteX9" fmla="*/ 8856 w 1699433"/>
              <a:gd name="connsiteY9" fmla="*/ 100640 h 1015159"/>
              <a:gd name="connsiteX0" fmla="*/ 8856 w 1699433"/>
              <a:gd name="connsiteY0" fmla="*/ 98964 h 1013483"/>
              <a:gd name="connsiteX1" fmla="*/ 111062 w 1699433"/>
              <a:gd name="connsiteY1" fmla="*/ 4134 h 1013483"/>
              <a:gd name="connsiteX2" fmla="*/ 558299 w 1699433"/>
              <a:gd name="connsiteY2" fmla="*/ 35165 h 1013483"/>
              <a:gd name="connsiteX3" fmla="*/ 981423 w 1699433"/>
              <a:gd name="connsiteY3" fmla="*/ 195780 h 1013483"/>
              <a:gd name="connsiteX4" fmla="*/ 1364919 w 1699433"/>
              <a:gd name="connsiteY4" fmla="*/ 494939 h 1013483"/>
              <a:gd name="connsiteX5" fmla="*/ 1680958 w 1699433"/>
              <a:gd name="connsiteY5" fmla="*/ 985925 h 1013483"/>
              <a:gd name="connsiteX6" fmla="*/ 885119 w 1699433"/>
              <a:gd name="connsiteY6" fmla="*/ 924364 h 1013483"/>
              <a:gd name="connsiteX7" fmla="*/ 374398 w 1699433"/>
              <a:gd name="connsiteY7" fmla="*/ 619400 h 1013483"/>
              <a:gd name="connsiteX8" fmla="*/ 8856 w 1699433"/>
              <a:gd name="connsiteY8" fmla="*/ 98964 h 1013483"/>
              <a:gd name="connsiteX0" fmla="*/ 8856 w 1699433"/>
              <a:gd name="connsiteY0" fmla="*/ 116617 h 1013483"/>
              <a:gd name="connsiteX1" fmla="*/ 111062 w 1699433"/>
              <a:gd name="connsiteY1" fmla="*/ 4134 h 1013483"/>
              <a:gd name="connsiteX2" fmla="*/ 558299 w 1699433"/>
              <a:gd name="connsiteY2" fmla="*/ 35165 h 1013483"/>
              <a:gd name="connsiteX3" fmla="*/ 981423 w 1699433"/>
              <a:gd name="connsiteY3" fmla="*/ 195780 h 1013483"/>
              <a:gd name="connsiteX4" fmla="*/ 1364919 w 1699433"/>
              <a:gd name="connsiteY4" fmla="*/ 494939 h 1013483"/>
              <a:gd name="connsiteX5" fmla="*/ 1680958 w 1699433"/>
              <a:gd name="connsiteY5" fmla="*/ 985925 h 1013483"/>
              <a:gd name="connsiteX6" fmla="*/ 885119 w 1699433"/>
              <a:gd name="connsiteY6" fmla="*/ 924364 h 1013483"/>
              <a:gd name="connsiteX7" fmla="*/ 374398 w 1699433"/>
              <a:gd name="connsiteY7" fmla="*/ 619400 h 1013483"/>
              <a:gd name="connsiteX8" fmla="*/ 8856 w 1699433"/>
              <a:gd name="connsiteY8" fmla="*/ 116617 h 1013483"/>
              <a:gd name="connsiteX0" fmla="*/ 9236 w 1699813"/>
              <a:gd name="connsiteY0" fmla="*/ 100736 h 997602"/>
              <a:gd name="connsiteX1" fmla="*/ 107911 w 1699813"/>
              <a:gd name="connsiteY1" fmla="*/ 12966 h 997602"/>
              <a:gd name="connsiteX2" fmla="*/ 558679 w 1699813"/>
              <a:gd name="connsiteY2" fmla="*/ 19284 h 997602"/>
              <a:gd name="connsiteX3" fmla="*/ 981803 w 1699813"/>
              <a:gd name="connsiteY3" fmla="*/ 179899 h 997602"/>
              <a:gd name="connsiteX4" fmla="*/ 1365299 w 1699813"/>
              <a:gd name="connsiteY4" fmla="*/ 479058 h 997602"/>
              <a:gd name="connsiteX5" fmla="*/ 1681338 w 1699813"/>
              <a:gd name="connsiteY5" fmla="*/ 970044 h 997602"/>
              <a:gd name="connsiteX6" fmla="*/ 885499 w 1699813"/>
              <a:gd name="connsiteY6" fmla="*/ 908483 h 997602"/>
              <a:gd name="connsiteX7" fmla="*/ 374778 w 1699813"/>
              <a:gd name="connsiteY7" fmla="*/ 603519 h 997602"/>
              <a:gd name="connsiteX8" fmla="*/ 9236 w 1699813"/>
              <a:gd name="connsiteY8" fmla="*/ 100736 h 997602"/>
              <a:gd name="connsiteX0" fmla="*/ 23294 w 1713871"/>
              <a:gd name="connsiteY0" fmla="*/ 93644 h 990510"/>
              <a:gd name="connsiteX1" fmla="*/ 44298 w 1713871"/>
              <a:gd name="connsiteY1" fmla="*/ 30588 h 990510"/>
              <a:gd name="connsiteX2" fmla="*/ 572737 w 1713871"/>
              <a:gd name="connsiteY2" fmla="*/ 12192 h 990510"/>
              <a:gd name="connsiteX3" fmla="*/ 995861 w 1713871"/>
              <a:gd name="connsiteY3" fmla="*/ 172807 h 990510"/>
              <a:gd name="connsiteX4" fmla="*/ 1379357 w 1713871"/>
              <a:gd name="connsiteY4" fmla="*/ 471966 h 990510"/>
              <a:gd name="connsiteX5" fmla="*/ 1695396 w 1713871"/>
              <a:gd name="connsiteY5" fmla="*/ 962952 h 990510"/>
              <a:gd name="connsiteX6" fmla="*/ 899557 w 1713871"/>
              <a:gd name="connsiteY6" fmla="*/ 901391 h 990510"/>
              <a:gd name="connsiteX7" fmla="*/ 388836 w 1713871"/>
              <a:gd name="connsiteY7" fmla="*/ 596427 h 990510"/>
              <a:gd name="connsiteX8" fmla="*/ 23294 w 1713871"/>
              <a:gd name="connsiteY8" fmla="*/ 93644 h 990510"/>
              <a:gd name="connsiteX0" fmla="*/ 23294 w 1713871"/>
              <a:gd name="connsiteY0" fmla="*/ 98066 h 994932"/>
              <a:gd name="connsiteX1" fmla="*/ 44298 w 1713871"/>
              <a:gd name="connsiteY1" fmla="*/ 35010 h 994932"/>
              <a:gd name="connsiteX2" fmla="*/ 572737 w 1713871"/>
              <a:gd name="connsiteY2" fmla="*/ 16614 h 994932"/>
              <a:gd name="connsiteX3" fmla="*/ 995861 w 1713871"/>
              <a:gd name="connsiteY3" fmla="*/ 177229 h 994932"/>
              <a:gd name="connsiteX4" fmla="*/ 1379357 w 1713871"/>
              <a:gd name="connsiteY4" fmla="*/ 476388 h 994932"/>
              <a:gd name="connsiteX5" fmla="*/ 1695396 w 1713871"/>
              <a:gd name="connsiteY5" fmla="*/ 967374 h 994932"/>
              <a:gd name="connsiteX6" fmla="*/ 899557 w 1713871"/>
              <a:gd name="connsiteY6" fmla="*/ 905813 h 994932"/>
              <a:gd name="connsiteX7" fmla="*/ 388836 w 1713871"/>
              <a:gd name="connsiteY7" fmla="*/ 600849 h 994932"/>
              <a:gd name="connsiteX8" fmla="*/ 23294 w 1713871"/>
              <a:gd name="connsiteY8" fmla="*/ 98066 h 994932"/>
              <a:gd name="connsiteX0" fmla="*/ 34757 w 1725334"/>
              <a:gd name="connsiteY0" fmla="*/ 96128 h 992994"/>
              <a:gd name="connsiteX1" fmla="*/ 23987 w 1725334"/>
              <a:gd name="connsiteY1" fmla="*/ 40133 h 992994"/>
              <a:gd name="connsiteX2" fmla="*/ 584200 w 1725334"/>
              <a:gd name="connsiteY2" fmla="*/ 14676 h 992994"/>
              <a:gd name="connsiteX3" fmla="*/ 1007324 w 1725334"/>
              <a:gd name="connsiteY3" fmla="*/ 175291 h 992994"/>
              <a:gd name="connsiteX4" fmla="*/ 1390820 w 1725334"/>
              <a:gd name="connsiteY4" fmla="*/ 474450 h 992994"/>
              <a:gd name="connsiteX5" fmla="*/ 1706859 w 1725334"/>
              <a:gd name="connsiteY5" fmla="*/ 965436 h 992994"/>
              <a:gd name="connsiteX6" fmla="*/ 911020 w 1725334"/>
              <a:gd name="connsiteY6" fmla="*/ 903875 h 992994"/>
              <a:gd name="connsiteX7" fmla="*/ 400299 w 1725334"/>
              <a:gd name="connsiteY7" fmla="*/ 598911 h 992994"/>
              <a:gd name="connsiteX8" fmla="*/ 34757 w 1725334"/>
              <a:gd name="connsiteY8" fmla="*/ 96128 h 992994"/>
              <a:gd name="connsiteX0" fmla="*/ 34757 w 1725334"/>
              <a:gd name="connsiteY0" fmla="*/ 91006 h 987872"/>
              <a:gd name="connsiteX1" fmla="*/ 23987 w 1725334"/>
              <a:gd name="connsiteY1" fmla="*/ 35011 h 987872"/>
              <a:gd name="connsiteX2" fmla="*/ 591261 w 1725334"/>
              <a:gd name="connsiteY2" fmla="*/ 16615 h 987872"/>
              <a:gd name="connsiteX3" fmla="*/ 1007324 w 1725334"/>
              <a:gd name="connsiteY3" fmla="*/ 170169 h 987872"/>
              <a:gd name="connsiteX4" fmla="*/ 1390820 w 1725334"/>
              <a:gd name="connsiteY4" fmla="*/ 469328 h 987872"/>
              <a:gd name="connsiteX5" fmla="*/ 1706859 w 1725334"/>
              <a:gd name="connsiteY5" fmla="*/ 960314 h 987872"/>
              <a:gd name="connsiteX6" fmla="*/ 911020 w 1725334"/>
              <a:gd name="connsiteY6" fmla="*/ 898753 h 987872"/>
              <a:gd name="connsiteX7" fmla="*/ 400299 w 1725334"/>
              <a:gd name="connsiteY7" fmla="*/ 593789 h 987872"/>
              <a:gd name="connsiteX8" fmla="*/ 34757 w 1725334"/>
              <a:gd name="connsiteY8" fmla="*/ 91006 h 987872"/>
              <a:gd name="connsiteX0" fmla="*/ 34757 w 1725334"/>
              <a:gd name="connsiteY0" fmla="*/ 91006 h 987872"/>
              <a:gd name="connsiteX1" fmla="*/ 23987 w 1725334"/>
              <a:gd name="connsiteY1" fmla="*/ 35011 h 987872"/>
              <a:gd name="connsiteX2" fmla="*/ 591261 w 1725334"/>
              <a:gd name="connsiteY2" fmla="*/ 16615 h 987872"/>
              <a:gd name="connsiteX3" fmla="*/ 1007324 w 1725334"/>
              <a:gd name="connsiteY3" fmla="*/ 170169 h 987872"/>
              <a:gd name="connsiteX4" fmla="*/ 1390820 w 1725334"/>
              <a:gd name="connsiteY4" fmla="*/ 469328 h 987872"/>
              <a:gd name="connsiteX5" fmla="*/ 1706859 w 1725334"/>
              <a:gd name="connsiteY5" fmla="*/ 960314 h 987872"/>
              <a:gd name="connsiteX6" fmla="*/ 911020 w 1725334"/>
              <a:gd name="connsiteY6" fmla="*/ 898753 h 987872"/>
              <a:gd name="connsiteX7" fmla="*/ 400299 w 1725334"/>
              <a:gd name="connsiteY7" fmla="*/ 593789 h 987872"/>
              <a:gd name="connsiteX8" fmla="*/ 34757 w 1725334"/>
              <a:gd name="connsiteY8" fmla="*/ 91006 h 987872"/>
              <a:gd name="connsiteX0" fmla="*/ 34757 w 1725334"/>
              <a:gd name="connsiteY0" fmla="*/ 91006 h 987872"/>
              <a:gd name="connsiteX1" fmla="*/ 23987 w 1725334"/>
              <a:gd name="connsiteY1" fmla="*/ 35011 h 987872"/>
              <a:gd name="connsiteX2" fmla="*/ 591261 w 1725334"/>
              <a:gd name="connsiteY2" fmla="*/ 16615 h 987872"/>
              <a:gd name="connsiteX3" fmla="*/ 1007324 w 1725334"/>
              <a:gd name="connsiteY3" fmla="*/ 170169 h 987872"/>
              <a:gd name="connsiteX4" fmla="*/ 1390820 w 1725334"/>
              <a:gd name="connsiteY4" fmla="*/ 469328 h 987872"/>
              <a:gd name="connsiteX5" fmla="*/ 1706859 w 1725334"/>
              <a:gd name="connsiteY5" fmla="*/ 960314 h 987872"/>
              <a:gd name="connsiteX6" fmla="*/ 911020 w 1725334"/>
              <a:gd name="connsiteY6" fmla="*/ 898753 h 987872"/>
              <a:gd name="connsiteX7" fmla="*/ 400299 w 1725334"/>
              <a:gd name="connsiteY7" fmla="*/ 593789 h 987872"/>
              <a:gd name="connsiteX8" fmla="*/ 34757 w 1725334"/>
              <a:gd name="connsiteY8" fmla="*/ 91006 h 987872"/>
              <a:gd name="connsiteX0" fmla="*/ 34757 w 1725334"/>
              <a:gd name="connsiteY0" fmla="*/ 89987 h 986853"/>
              <a:gd name="connsiteX1" fmla="*/ 23987 w 1725334"/>
              <a:gd name="connsiteY1" fmla="*/ 37522 h 986853"/>
              <a:gd name="connsiteX2" fmla="*/ 591261 w 1725334"/>
              <a:gd name="connsiteY2" fmla="*/ 15596 h 986853"/>
              <a:gd name="connsiteX3" fmla="*/ 1007324 w 1725334"/>
              <a:gd name="connsiteY3" fmla="*/ 169150 h 986853"/>
              <a:gd name="connsiteX4" fmla="*/ 1390820 w 1725334"/>
              <a:gd name="connsiteY4" fmla="*/ 468309 h 986853"/>
              <a:gd name="connsiteX5" fmla="*/ 1706859 w 1725334"/>
              <a:gd name="connsiteY5" fmla="*/ 959295 h 986853"/>
              <a:gd name="connsiteX6" fmla="*/ 911020 w 1725334"/>
              <a:gd name="connsiteY6" fmla="*/ 897734 h 986853"/>
              <a:gd name="connsiteX7" fmla="*/ 400299 w 1725334"/>
              <a:gd name="connsiteY7" fmla="*/ 592770 h 986853"/>
              <a:gd name="connsiteX8" fmla="*/ 34757 w 1725334"/>
              <a:gd name="connsiteY8" fmla="*/ 89987 h 986853"/>
              <a:gd name="connsiteX0" fmla="*/ 36145 w 1723192"/>
              <a:gd name="connsiteY0" fmla="*/ 111170 h 986853"/>
              <a:gd name="connsiteX1" fmla="*/ 21845 w 1723192"/>
              <a:gd name="connsiteY1" fmla="*/ 37522 h 986853"/>
              <a:gd name="connsiteX2" fmla="*/ 589119 w 1723192"/>
              <a:gd name="connsiteY2" fmla="*/ 15596 h 986853"/>
              <a:gd name="connsiteX3" fmla="*/ 1005182 w 1723192"/>
              <a:gd name="connsiteY3" fmla="*/ 169150 h 986853"/>
              <a:gd name="connsiteX4" fmla="*/ 1388678 w 1723192"/>
              <a:gd name="connsiteY4" fmla="*/ 468309 h 986853"/>
              <a:gd name="connsiteX5" fmla="*/ 1704717 w 1723192"/>
              <a:gd name="connsiteY5" fmla="*/ 959295 h 986853"/>
              <a:gd name="connsiteX6" fmla="*/ 908878 w 1723192"/>
              <a:gd name="connsiteY6" fmla="*/ 897734 h 986853"/>
              <a:gd name="connsiteX7" fmla="*/ 398157 w 1723192"/>
              <a:gd name="connsiteY7" fmla="*/ 592770 h 986853"/>
              <a:gd name="connsiteX8" fmla="*/ 36145 w 1723192"/>
              <a:gd name="connsiteY8" fmla="*/ 111170 h 986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3192" h="986853">
                <a:moveTo>
                  <a:pt x="36145" y="111170"/>
                </a:moveTo>
                <a:cubicBezTo>
                  <a:pt x="-26574" y="18629"/>
                  <a:pt x="8588" y="43922"/>
                  <a:pt x="21845" y="37522"/>
                </a:cubicBezTo>
                <a:cubicBezTo>
                  <a:pt x="113419" y="5706"/>
                  <a:pt x="429937" y="-16345"/>
                  <a:pt x="589119" y="15596"/>
                </a:cubicBezTo>
                <a:cubicBezTo>
                  <a:pt x="741240" y="51068"/>
                  <a:pt x="871922" y="93698"/>
                  <a:pt x="1005182" y="169150"/>
                </a:cubicBezTo>
                <a:cubicBezTo>
                  <a:pt x="1138442" y="244602"/>
                  <a:pt x="1275035" y="341609"/>
                  <a:pt x="1388678" y="468309"/>
                </a:cubicBezTo>
                <a:cubicBezTo>
                  <a:pt x="1502321" y="595009"/>
                  <a:pt x="1799840" y="938243"/>
                  <a:pt x="1704717" y="959295"/>
                </a:cubicBezTo>
                <a:cubicBezTo>
                  <a:pt x="1609594" y="980347"/>
                  <a:pt x="1201608" y="1032095"/>
                  <a:pt x="908878" y="897734"/>
                </a:cubicBezTo>
                <a:cubicBezTo>
                  <a:pt x="683003" y="803259"/>
                  <a:pt x="549891" y="720197"/>
                  <a:pt x="398157" y="592770"/>
                </a:cubicBezTo>
                <a:cubicBezTo>
                  <a:pt x="151836" y="353538"/>
                  <a:pt x="98864" y="203711"/>
                  <a:pt x="36145" y="111170"/>
                </a:cubicBezTo>
                <a:close/>
              </a:path>
            </a:pathLst>
          </a:custGeom>
          <a:solidFill>
            <a:schemeClr val="bg1">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Oval 15">
            <a:extLst>
              <a:ext uri="{FF2B5EF4-FFF2-40B4-BE49-F238E27FC236}">
                <a16:creationId xmlns:a16="http://schemas.microsoft.com/office/drawing/2014/main" id="{D27E8CF3-AB53-4489-A26C-28F21312366B}"/>
              </a:ext>
            </a:extLst>
          </p:cNvPr>
          <p:cNvSpPr/>
          <p:nvPr/>
        </p:nvSpPr>
        <p:spPr>
          <a:xfrm>
            <a:off x="2107208" y="3681155"/>
            <a:ext cx="957140" cy="940421"/>
          </a:xfrm>
          <a:prstGeom prst="ellipse">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Oval 16">
            <a:extLst>
              <a:ext uri="{FF2B5EF4-FFF2-40B4-BE49-F238E27FC236}">
                <a16:creationId xmlns:a16="http://schemas.microsoft.com/office/drawing/2014/main" id="{B844328C-8C28-4FC9-9662-B700D7980D8F}"/>
              </a:ext>
            </a:extLst>
          </p:cNvPr>
          <p:cNvSpPr/>
          <p:nvPr/>
        </p:nvSpPr>
        <p:spPr>
          <a:xfrm>
            <a:off x="1478011" y="2120970"/>
            <a:ext cx="2216889" cy="2153093"/>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32" name="Picture 3" descr="A close up of a logo&#10;&#10;Description automatically generated">
            <a:extLst>
              <a:ext uri="{FF2B5EF4-FFF2-40B4-BE49-F238E27FC236}">
                <a16:creationId xmlns:a16="http://schemas.microsoft.com/office/drawing/2014/main" id="{C7372BAC-CB78-4007-9ED8-DA0E6CFDEECD}"/>
              </a:ext>
            </a:extLst>
          </p:cNvPr>
          <p:cNvPicPr>
            <a:picLocks noChangeAspect="1"/>
          </p:cNvPicPr>
          <p:nvPr/>
        </p:nvPicPr>
        <p:blipFill>
          <a:blip r:embed="rId2"/>
          <a:stretch>
            <a:fillRect/>
          </a:stretch>
        </p:blipFill>
        <p:spPr>
          <a:xfrm>
            <a:off x="2222639" y="3894747"/>
            <a:ext cx="726279" cy="513237"/>
          </a:xfrm>
          <a:prstGeom prst="rect">
            <a:avLst/>
          </a:prstGeom>
        </p:spPr>
      </p:pic>
      <p:pic>
        <p:nvPicPr>
          <p:cNvPr id="36" name="Grafik 35">
            <a:extLst>
              <a:ext uri="{FF2B5EF4-FFF2-40B4-BE49-F238E27FC236}">
                <a16:creationId xmlns:a16="http://schemas.microsoft.com/office/drawing/2014/main" id="{BE04464B-45F2-4FD5-A81C-1BE1C8B2603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278986" y="2348880"/>
            <a:ext cx="613582" cy="613582"/>
          </a:xfrm>
          <a:prstGeom prst="rect">
            <a:avLst/>
          </a:prstGeom>
        </p:spPr>
      </p:pic>
      <p:pic>
        <p:nvPicPr>
          <p:cNvPr id="38" name="Grafik 37">
            <a:extLst>
              <a:ext uri="{FF2B5EF4-FFF2-40B4-BE49-F238E27FC236}">
                <a16:creationId xmlns:a16="http://schemas.microsoft.com/office/drawing/2014/main" id="{6C248017-617C-43E0-B87F-CA13708553D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239936" y="4020283"/>
            <a:ext cx="624710" cy="624710"/>
          </a:xfrm>
          <a:prstGeom prst="rect">
            <a:avLst/>
          </a:prstGeom>
        </p:spPr>
      </p:pic>
      <p:pic>
        <p:nvPicPr>
          <p:cNvPr id="40" name="Grafik 39">
            <a:extLst>
              <a:ext uri="{FF2B5EF4-FFF2-40B4-BE49-F238E27FC236}">
                <a16:creationId xmlns:a16="http://schemas.microsoft.com/office/drawing/2014/main" id="{F5733A41-5226-48D9-81E2-3DBC0E78660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316308" y="4005064"/>
            <a:ext cx="540000" cy="540000"/>
          </a:xfrm>
          <a:prstGeom prst="rect">
            <a:avLst/>
          </a:prstGeom>
        </p:spPr>
      </p:pic>
      <p:sp>
        <p:nvSpPr>
          <p:cNvPr id="41" name="Inhaltsplatzhalter 2">
            <a:extLst>
              <a:ext uri="{FF2B5EF4-FFF2-40B4-BE49-F238E27FC236}">
                <a16:creationId xmlns:a16="http://schemas.microsoft.com/office/drawing/2014/main" id="{9EE97704-093E-4234-BE49-DF0631AFA2C0}"/>
              </a:ext>
            </a:extLst>
          </p:cNvPr>
          <p:cNvSpPr>
            <a:spLocks noGrp="1"/>
          </p:cNvSpPr>
          <p:nvPr>
            <p:ph idx="1"/>
          </p:nvPr>
        </p:nvSpPr>
        <p:spPr>
          <a:xfrm>
            <a:off x="4908293" y="2148502"/>
            <a:ext cx="3474926" cy="3549622"/>
          </a:xfrm>
        </p:spPr>
        <p:txBody>
          <a:bodyPr anchor="ctr"/>
          <a:lstStyle/>
          <a:p>
            <a:pPr marL="0" indent="0">
              <a:lnSpc>
                <a:spcPct val="100000"/>
              </a:lnSpc>
              <a:spcAft>
                <a:spcPts val="600"/>
              </a:spcAft>
              <a:buNone/>
            </a:pPr>
            <a:r>
              <a:rPr lang="en-US" sz="1200" b="1" dirty="0"/>
              <a:t>We know how to manage the utility of the future</a:t>
            </a:r>
            <a:endParaRPr lang="en" sz="1050" dirty="0"/>
          </a:p>
          <a:p>
            <a:pPr algn="just">
              <a:lnSpc>
                <a:spcPct val="100000"/>
              </a:lnSpc>
              <a:spcAft>
                <a:spcPts val="600"/>
              </a:spcAft>
            </a:pPr>
            <a:r>
              <a:rPr lang="en" sz="1050" dirty="0"/>
              <a:t>Redesign the regulatory paradigm. Change the rules of the game, advancing and reforming regulation to enable new roles for distribution network operators, innovation and full integration of distributed energy resources </a:t>
            </a:r>
          </a:p>
          <a:p>
            <a:pPr algn="just">
              <a:lnSpc>
                <a:spcPct val="100000"/>
              </a:lnSpc>
              <a:spcAft>
                <a:spcPts val="600"/>
              </a:spcAft>
            </a:pPr>
            <a:r>
              <a:rPr lang="en" sz="1050" dirty="0"/>
              <a:t>Deploy enabling infrastructure. Ensure timely deployment of the infrastructure to enable new business models and the future energy system </a:t>
            </a:r>
          </a:p>
          <a:p>
            <a:pPr algn="just">
              <a:lnSpc>
                <a:spcPct val="100000"/>
              </a:lnSpc>
              <a:spcAft>
                <a:spcPts val="600"/>
              </a:spcAft>
            </a:pPr>
            <a:r>
              <a:rPr lang="en" sz="1050" dirty="0"/>
              <a:t>Redefine customer experience. Incorporate the new reality of a digital, customer-empowered, interactive electricity system </a:t>
            </a:r>
          </a:p>
          <a:p>
            <a:pPr algn="just">
              <a:lnSpc>
                <a:spcPct val="100000"/>
              </a:lnSpc>
              <a:spcAft>
                <a:spcPts val="600"/>
              </a:spcAft>
            </a:pPr>
            <a:r>
              <a:rPr lang="en" sz="1050" dirty="0"/>
              <a:t>Embrace new business models. Pursue new revenue sources from innovative distribution and retail services, and develop business models to adapt to the Fourth Industrial Revolution </a:t>
            </a:r>
          </a:p>
          <a:p>
            <a:pPr algn="just">
              <a:lnSpc>
                <a:spcPct val="100000"/>
              </a:lnSpc>
              <a:spcAft>
                <a:spcPts val="600"/>
              </a:spcAft>
            </a:pPr>
            <a:endParaRPr lang="de-DE" sz="1050" dirty="0"/>
          </a:p>
        </p:txBody>
      </p:sp>
    </p:spTree>
    <p:extLst>
      <p:ext uri="{BB962C8B-B14F-4D97-AF65-F5344CB8AC3E}">
        <p14:creationId xmlns:p14="http://schemas.microsoft.com/office/powerpoint/2010/main" val="20907682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7C4CBAF5-247A-48AF-99FD-89AC6556A2CD}"/>
              </a:ext>
            </a:extLst>
          </p:cNvPr>
          <p:cNvSpPr/>
          <p:nvPr/>
        </p:nvSpPr>
        <p:spPr bwMode="auto">
          <a:xfrm rot="1178833">
            <a:off x="1583671" y="3331610"/>
            <a:ext cx="5976664" cy="792088"/>
          </a:xfrm>
          <a:prstGeom prst="rect">
            <a:avLst/>
          </a:prstGeom>
          <a:solidFill>
            <a:srgbClr val="FFFF00"/>
          </a:solidFill>
          <a:ln w="9525" cap="flat" cmpd="sng" algn="ctr">
            <a:solidFill>
              <a:srgbClr val="FFFF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Insert picture for growth opportunity / idea / rising value</a:t>
            </a:r>
          </a:p>
        </p:txBody>
      </p:sp>
      <p:pic>
        <p:nvPicPr>
          <p:cNvPr id="6" name="Picture 5" descr="A picture containing vase, table, small&#10;&#10;Description automatically generated">
            <a:extLst>
              <a:ext uri="{FF2B5EF4-FFF2-40B4-BE49-F238E27FC236}">
                <a16:creationId xmlns:a16="http://schemas.microsoft.com/office/drawing/2014/main" id="{3AC1EF42-2FC7-4EF1-BCE4-ADD68C592C69}"/>
              </a:ext>
            </a:extLst>
          </p:cNvPr>
          <p:cNvPicPr>
            <a:picLocks noChangeAspect="1"/>
          </p:cNvPicPr>
          <p:nvPr/>
        </p:nvPicPr>
        <p:blipFill rotWithShape="1">
          <a:blip r:embed="rId3"/>
          <a:srcRect l="1601" r="1601"/>
          <a:stretch/>
        </p:blipFill>
        <p:spPr>
          <a:xfrm>
            <a:off x="0" y="0"/>
            <a:ext cx="9144000" cy="6858000"/>
          </a:xfrm>
          <a:prstGeom prst="rect">
            <a:avLst/>
          </a:prstGeom>
        </p:spPr>
      </p:pic>
      <p:sp>
        <p:nvSpPr>
          <p:cNvPr id="10" name="Rectangle 9">
            <a:extLst>
              <a:ext uri="{FF2B5EF4-FFF2-40B4-BE49-F238E27FC236}">
                <a16:creationId xmlns:a16="http://schemas.microsoft.com/office/drawing/2014/main" id="{DC76A069-4C75-4AD5-8AB1-52B478B65CBC}"/>
              </a:ext>
            </a:extLst>
          </p:cNvPr>
          <p:cNvSpPr/>
          <p:nvPr/>
        </p:nvSpPr>
        <p:spPr bwMode="auto">
          <a:xfrm>
            <a:off x="-20026" y="0"/>
            <a:ext cx="9164025" cy="6858000"/>
          </a:xfrm>
          <a:prstGeom prst="rect">
            <a:avLst/>
          </a:prstGeom>
          <a:solidFill>
            <a:schemeClr val="tx2">
              <a:alpha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EngschriftDIND" panose="00000500000000000000" pitchFamily="50" charset="0"/>
              <a:ea typeface="ヒラギノ角ゴ Pro W3" pitchFamily="-65" charset="-128"/>
              <a:cs typeface="ヒラギノ角ゴ Pro W3" pitchFamily="-65" charset="-128"/>
            </a:endParaRPr>
          </a:p>
        </p:txBody>
      </p:sp>
      <p:sp>
        <p:nvSpPr>
          <p:cNvPr id="12" name="Rectangle 11">
            <a:extLst>
              <a:ext uri="{FF2B5EF4-FFF2-40B4-BE49-F238E27FC236}">
                <a16:creationId xmlns:a16="http://schemas.microsoft.com/office/drawing/2014/main" id="{7AACA247-987E-48F4-9FCD-C904E89870C5}"/>
              </a:ext>
            </a:extLst>
          </p:cNvPr>
          <p:cNvSpPr/>
          <p:nvPr/>
        </p:nvSpPr>
        <p:spPr>
          <a:xfrm>
            <a:off x="923748" y="2921169"/>
            <a:ext cx="7276476" cy="1015663"/>
          </a:xfrm>
          <a:prstGeom prst="rect">
            <a:avLst/>
          </a:prstGeom>
        </p:spPr>
        <p:txBody>
          <a:bodyPr wrap="square">
            <a:spAutoFit/>
          </a:bodyPr>
          <a:lstStyle/>
          <a:p>
            <a:pPr lvl="0" eaLnBrk="1" hangingPunct="1"/>
            <a:r>
              <a:rPr lang="en-US" sz="6000" b="1" dirty="0">
                <a:solidFill>
                  <a:srgbClr val="FFFFFF"/>
                </a:solidFill>
                <a:latin typeface="+mn-lt"/>
              </a:rPr>
              <a:t>Venture Capital</a:t>
            </a:r>
          </a:p>
        </p:txBody>
      </p:sp>
    </p:spTree>
    <p:extLst>
      <p:ext uri="{BB962C8B-B14F-4D97-AF65-F5344CB8AC3E}">
        <p14:creationId xmlns:p14="http://schemas.microsoft.com/office/powerpoint/2010/main" val="37820492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A42A357D-7C0D-4FFC-88E0-4C80A29D29D7}"/>
              </a:ext>
            </a:extLst>
          </p:cNvPr>
          <p:cNvPicPr>
            <a:picLocks noChangeAspect="1"/>
          </p:cNvPicPr>
          <p:nvPr/>
        </p:nvPicPr>
        <p:blipFill>
          <a:blip r:embed="rId3"/>
          <a:stretch>
            <a:fillRect/>
          </a:stretch>
        </p:blipFill>
        <p:spPr>
          <a:xfrm>
            <a:off x="2669771" y="2398872"/>
            <a:ext cx="1238431" cy="366720"/>
          </a:xfrm>
          <a:prstGeom prst="rect">
            <a:avLst/>
          </a:prstGeom>
        </p:spPr>
      </p:pic>
      <p:pic>
        <p:nvPicPr>
          <p:cNvPr id="22" name="Grafik 5">
            <a:extLst>
              <a:ext uri="{FF2B5EF4-FFF2-40B4-BE49-F238E27FC236}">
                <a16:creationId xmlns:a16="http://schemas.microsoft.com/office/drawing/2014/main" id="{AE3D004A-6ABD-4365-8CCE-21157B8616D7}"/>
              </a:ext>
            </a:extLst>
          </p:cNvPr>
          <p:cNvPicPr>
            <a:picLocks noChangeAspect="1"/>
          </p:cNvPicPr>
          <p:nvPr/>
        </p:nvPicPr>
        <p:blipFill rotWithShape="1">
          <a:blip r:embed="rId4"/>
          <a:srcRect l="24769" t="21645" r="61029" b="19201"/>
          <a:stretch/>
        </p:blipFill>
        <p:spPr>
          <a:xfrm>
            <a:off x="3968523" y="3001102"/>
            <a:ext cx="787325" cy="397513"/>
          </a:xfrm>
          <a:prstGeom prst="rect">
            <a:avLst/>
          </a:prstGeom>
        </p:spPr>
      </p:pic>
      <p:sp>
        <p:nvSpPr>
          <p:cNvPr id="2" name="Titel 1">
            <a:extLst>
              <a:ext uri="{FF2B5EF4-FFF2-40B4-BE49-F238E27FC236}">
                <a16:creationId xmlns:a16="http://schemas.microsoft.com/office/drawing/2014/main" id="{F9D6B185-FCC7-7D40-BD1E-CF613376C241}"/>
              </a:ext>
            </a:extLst>
          </p:cNvPr>
          <p:cNvSpPr>
            <a:spLocks noGrp="1"/>
          </p:cNvSpPr>
          <p:nvPr>
            <p:ph type="title"/>
          </p:nvPr>
        </p:nvSpPr>
        <p:spPr>
          <a:xfrm>
            <a:off x="685800" y="609600"/>
            <a:ext cx="7772400" cy="1143000"/>
          </a:xfrm>
        </p:spPr>
        <p:txBody>
          <a:bodyPr/>
          <a:lstStyle/>
          <a:p>
            <a:r>
              <a:rPr lang="en-US" sz="3600" dirty="0" err="1"/>
              <a:t>Build&amp;Invest</a:t>
            </a:r>
            <a:r>
              <a:rPr lang="en-US" sz="3600" dirty="0"/>
              <a:t> has a focus on early stage start-ups</a:t>
            </a:r>
          </a:p>
        </p:txBody>
      </p:sp>
      <p:sp>
        <p:nvSpPr>
          <p:cNvPr id="4" name="Fußzeilenplatzhalter 3">
            <a:extLst>
              <a:ext uri="{FF2B5EF4-FFF2-40B4-BE49-F238E27FC236}">
                <a16:creationId xmlns:a16="http://schemas.microsoft.com/office/drawing/2014/main" id="{8FB12E0C-7A49-A747-BD31-37B8A5DA6AFB}"/>
              </a:ext>
            </a:extLst>
          </p:cNvPr>
          <p:cNvSpPr>
            <a:spLocks noGrp="1"/>
          </p:cNvSpPr>
          <p:nvPr>
            <p:ph type="ftr" sz="quarter" idx="10"/>
          </p:nvPr>
        </p:nvSpPr>
        <p:spPr/>
        <p:txBody>
          <a:bodyPr/>
          <a:lstStyle/>
          <a:p>
            <a:r>
              <a:rPr lang="en"/>
              <a:t>© Build &amp; Invest. All rights reserved </a:t>
            </a:r>
            <a:endParaRPr lang="de-DE"/>
          </a:p>
        </p:txBody>
      </p:sp>
      <p:sp>
        <p:nvSpPr>
          <p:cNvPr id="5" name="Foliennummernplatzhalter 4">
            <a:extLst>
              <a:ext uri="{FF2B5EF4-FFF2-40B4-BE49-F238E27FC236}">
                <a16:creationId xmlns:a16="http://schemas.microsoft.com/office/drawing/2014/main" id="{0A0EDD80-BB76-3245-BCED-AD149651A9B4}"/>
              </a:ext>
            </a:extLst>
          </p:cNvPr>
          <p:cNvSpPr>
            <a:spLocks noGrp="1"/>
          </p:cNvSpPr>
          <p:nvPr>
            <p:ph type="sldNum" sz="quarter" idx="11"/>
          </p:nvPr>
        </p:nvSpPr>
        <p:spPr/>
        <p:txBody>
          <a:bodyPr/>
          <a:lstStyle/>
          <a:p>
            <a:fld id="{A2BBA7E8-647F-41E8-9202-E071415AA6E7}" type="slidenum">
              <a:rPr lang="de-DE" smtClean="0"/>
              <a:pPr/>
              <a:t>13</a:t>
            </a:fld>
            <a:endParaRPr lang="de-DE"/>
          </a:p>
        </p:txBody>
      </p:sp>
      <p:cxnSp>
        <p:nvCxnSpPr>
          <p:cNvPr id="83" name="Straight Connector 82">
            <a:extLst>
              <a:ext uri="{FF2B5EF4-FFF2-40B4-BE49-F238E27FC236}">
                <a16:creationId xmlns:a16="http://schemas.microsoft.com/office/drawing/2014/main" id="{942965E0-4A29-4F9A-80AC-533163C6E288}"/>
              </a:ext>
            </a:extLst>
          </p:cNvPr>
          <p:cNvCxnSpPr/>
          <p:nvPr/>
        </p:nvCxnSpPr>
        <p:spPr bwMode="auto">
          <a:xfrm>
            <a:off x="1041766" y="1999873"/>
            <a:ext cx="0" cy="3500415"/>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84" name="Straight Connector 83">
            <a:extLst>
              <a:ext uri="{FF2B5EF4-FFF2-40B4-BE49-F238E27FC236}">
                <a16:creationId xmlns:a16="http://schemas.microsoft.com/office/drawing/2014/main" id="{06D2ECDB-0610-4C11-8567-98082F2794D8}"/>
              </a:ext>
            </a:extLst>
          </p:cNvPr>
          <p:cNvCxnSpPr>
            <a:cxnSpLocks/>
          </p:cNvCxnSpPr>
          <p:nvPr/>
        </p:nvCxnSpPr>
        <p:spPr bwMode="auto">
          <a:xfrm flipH="1">
            <a:off x="1041766" y="5500288"/>
            <a:ext cx="4165104"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86" name="Textfeld 5">
            <a:extLst>
              <a:ext uri="{FF2B5EF4-FFF2-40B4-BE49-F238E27FC236}">
                <a16:creationId xmlns:a16="http://schemas.microsoft.com/office/drawing/2014/main" id="{B28538BF-82E3-4F49-94F9-9358C6E0C312}"/>
              </a:ext>
            </a:extLst>
          </p:cNvPr>
          <p:cNvSpPr txBox="1"/>
          <p:nvPr/>
        </p:nvSpPr>
        <p:spPr>
          <a:xfrm>
            <a:off x="1041766" y="5500288"/>
            <a:ext cx="858111" cy="304974"/>
          </a:xfrm>
          <a:prstGeom prst="rect">
            <a:avLst/>
          </a:prstGeom>
          <a:noFill/>
        </p:spPr>
        <p:txBody>
          <a:bodyPr wrap="square" rtlCol="0">
            <a:spAutoFit/>
          </a:bodyPr>
          <a:lstStyle/>
          <a:p>
            <a:pPr algn="ctr"/>
            <a:r>
              <a:rPr lang="en-GB" sz="1100" cap="small"/>
              <a:t>Seed</a:t>
            </a:r>
          </a:p>
        </p:txBody>
      </p:sp>
      <p:sp>
        <p:nvSpPr>
          <p:cNvPr id="87" name="Textfeld 12">
            <a:extLst>
              <a:ext uri="{FF2B5EF4-FFF2-40B4-BE49-F238E27FC236}">
                <a16:creationId xmlns:a16="http://schemas.microsoft.com/office/drawing/2014/main" id="{E7891FED-6E26-4C85-B456-B0890619AD75}"/>
              </a:ext>
            </a:extLst>
          </p:cNvPr>
          <p:cNvSpPr txBox="1"/>
          <p:nvPr/>
        </p:nvSpPr>
        <p:spPr>
          <a:xfrm>
            <a:off x="2060624" y="5500288"/>
            <a:ext cx="968817" cy="304974"/>
          </a:xfrm>
          <a:prstGeom prst="rect">
            <a:avLst/>
          </a:prstGeom>
          <a:noFill/>
        </p:spPr>
        <p:txBody>
          <a:bodyPr wrap="square" rtlCol="0">
            <a:spAutoFit/>
          </a:bodyPr>
          <a:lstStyle/>
          <a:p>
            <a:pPr algn="ctr"/>
            <a:r>
              <a:rPr lang="en-GB" sz="1100" cap="small"/>
              <a:t>Series A</a:t>
            </a:r>
          </a:p>
        </p:txBody>
      </p:sp>
      <p:sp>
        <p:nvSpPr>
          <p:cNvPr id="88" name="Textfeld 13">
            <a:extLst>
              <a:ext uri="{FF2B5EF4-FFF2-40B4-BE49-F238E27FC236}">
                <a16:creationId xmlns:a16="http://schemas.microsoft.com/office/drawing/2014/main" id="{C0476E9B-C481-408E-A0A3-8FA5FF8F5CF7}"/>
              </a:ext>
            </a:extLst>
          </p:cNvPr>
          <p:cNvSpPr txBox="1"/>
          <p:nvPr/>
        </p:nvSpPr>
        <p:spPr>
          <a:xfrm>
            <a:off x="4348759" y="5500288"/>
            <a:ext cx="858111" cy="304974"/>
          </a:xfrm>
          <a:prstGeom prst="rect">
            <a:avLst/>
          </a:prstGeom>
          <a:noFill/>
        </p:spPr>
        <p:txBody>
          <a:bodyPr wrap="square" rtlCol="0">
            <a:spAutoFit/>
          </a:bodyPr>
          <a:lstStyle/>
          <a:p>
            <a:pPr algn="ctr"/>
            <a:r>
              <a:rPr lang="en-GB" sz="1100" cap="small"/>
              <a:t>Growth</a:t>
            </a:r>
          </a:p>
        </p:txBody>
      </p:sp>
      <p:sp>
        <p:nvSpPr>
          <p:cNvPr id="90" name="Textfeld 17">
            <a:extLst>
              <a:ext uri="{FF2B5EF4-FFF2-40B4-BE49-F238E27FC236}">
                <a16:creationId xmlns:a16="http://schemas.microsoft.com/office/drawing/2014/main" id="{AC457CBB-2E30-41EE-95AB-1FA0812E1B3D}"/>
              </a:ext>
            </a:extLst>
          </p:cNvPr>
          <p:cNvSpPr txBox="1"/>
          <p:nvPr/>
        </p:nvSpPr>
        <p:spPr>
          <a:xfrm>
            <a:off x="528362" y="4503834"/>
            <a:ext cx="502212" cy="304974"/>
          </a:xfrm>
          <a:prstGeom prst="rect">
            <a:avLst/>
          </a:prstGeom>
          <a:noFill/>
        </p:spPr>
        <p:txBody>
          <a:bodyPr wrap="square" rtlCol="0">
            <a:spAutoFit/>
          </a:bodyPr>
          <a:lstStyle/>
          <a:p>
            <a:pPr algn="ctr"/>
            <a:r>
              <a:rPr lang="en-GB" sz="1100"/>
              <a:t>B2C</a:t>
            </a:r>
          </a:p>
        </p:txBody>
      </p:sp>
      <p:sp>
        <p:nvSpPr>
          <p:cNvPr id="91" name="Textfeld 18">
            <a:extLst>
              <a:ext uri="{FF2B5EF4-FFF2-40B4-BE49-F238E27FC236}">
                <a16:creationId xmlns:a16="http://schemas.microsoft.com/office/drawing/2014/main" id="{36A0A265-38FD-48F3-A16D-BB399B0FC01D}"/>
              </a:ext>
            </a:extLst>
          </p:cNvPr>
          <p:cNvSpPr txBox="1"/>
          <p:nvPr/>
        </p:nvSpPr>
        <p:spPr>
          <a:xfrm>
            <a:off x="539554" y="2793095"/>
            <a:ext cx="502212" cy="304974"/>
          </a:xfrm>
          <a:prstGeom prst="rect">
            <a:avLst/>
          </a:prstGeom>
          <a:noFill/>
        </p:spPr>
        <p:txBody>
          <a:bodyPr wrap="square" rtlCol="0">
            <a:spAutoFit/>
          </a:bodyPr>
          <a:lstStyle/>
          <a:p>
            <a:pPr algn="ctr"/>
            <a:r>
              <a:rPr lang="en-GB" sz="1100"/>
              <a:t>B2B</a:t>
            </a:r>
          </a:p>
        </p:txBody>
      </p:sp>
      <p:sp>
        <p:nvSpPr>
          <p:cNvPr id="92" name="Textfeld 81">
            <a:extLst>
              <a:ext uri="{FF2B5EF4-FFF2-40B4-BE49-F238E27FC236}">
                <a16:creationId xmlns:a16="http://schemas.microsoft.com/office/drawing/2014/main" id="{64AE6AB6-BCA3-4514-9C04-B98170BE7189}"/>
              </a:ext>
            </a:extLst>
          </p:cNvPr>
          <p:cNvSpPr txBox="1"/>
          <p:nvPr/>
        </p:nvSpPr>
        <p:spPr>
          <a:xfrm>
            <a:off x="3190189" y="5500288"/>
            <a:ext cx="997821" cy="304974"/>
          </a:xfrm>
          <a:prstGeom prst="rect">
            <a:avLst/>
          </a:prstGeom>
          <a:noFill/>
        </p:spPr>
        <p:txBody>
          <a:bodyPr wrap="square" rtlCol="0">
            <a:spAutoFit/>
          </a:bodyPr>
          <a:lstStyle/>
          <a:p>
            <a:pPr algn="ctr"/>
            <a:r>
              <a:rPr lang="en-GB" sz="1100" cap="small"/>
              <a:t>Series B</a:t>
            </a:r>
          </a:p>
        </p:txBody>
      </p:sp>
      <p:cxnSp>
        <p:nvCxnSpPr>
          <p:cNvPr id="93" name="Straight Connector 92">
            <a:extLst>
              <a:ext uri="{FF2B5EF4-FFF2-40B4-BE49-F238E27FC236}">
                <a16:creationId xmlns:a16="http://schemas.microsoft.com/office/drawing/2014/main" id="{030FC15F-C28A-41C1-B35C-750C36BDEBAA}"/>
              </a:ext>
            </a:extLst>
          </p:cNvPr>
          <p:cNvCxnSpPr>
            <a:cxnSpLocks/>
          </p:cNvCxnSpPr>
          <p:nvPr/>
        </p:nvCxnSpPr>
        <p:spPr bwMode="auto">
          <a:xfrm flipH="1">
            <a:off x="1041766" y="3750080"/>
            <a:ext cx="4165104" cy="0"/>
          </a:xfrm>
          <a:prstGeom prst="line">
            <a:avLst/>
          </a:prstGeom>
          <a:solidFill>
            <a:schemeClr val="accent1"/>
          </a:solidFill>
          <a:ln w="9525" cap="flat" cmpd="sng" algn="ctr">
            <a:solidFill>
              <a:schemeClr val="bg1">
                <a:lumMod val="65000"/>
              </a:schemeClr>
            </a:solidFill>
            <a:prstDash val="dash"/>
            <a:round/>
            <a:headEnd type="none" w="med" len="med"/>
            <a:tailEnd type="none" w="med" len="med"/>
          </a:ln>
          <a:effectLst/>
        </p:spPr>
      </p:cxnSp>
      <p:sp>
        <p:nvSpPr>
          <p:cNvPr id="96" name="Rectangle 95">
            <a:extLst>
              <a:ext uri="{FF2B5EF4-FFF2-40B4-BE49-F238E27FC236}">
                <a16:creationId xmlns:a16="http://schemas.microsoft.com/office/drawing/2014/main" id="{B93A4622-5191-4A04-8A7C-B67BD9014196}"/>
              </a:ext>
            </a:extLst>
          </p:cNvPr>
          <p:cNvSpPr/>
          <p:nvPr/>
        </p:nvSpPr>
        <p:spPr bwMode="auto">
          <a:xfrm>
            <a:off x="5796138" y="1999831"/>
            <a:ext cx="2662059" cy="1602527"/>
          </a:xfrm>
          <a:prstGeom prst="rect">
            <a:avLst/>
          </a:prstGeom>
          <a:noFill/>
          <a:ln w="25400" cap="flat" cmpd="sng" algn="ctr">
            <a:solidFill>
              <a:schemeClr val="tx1"/>
            </a:solidFill>
            <a:prstDash val="solid"/>
            <a:round/>
            <a:headEnd type="none" w="med" len="med"/>
            <a:tailEnd type="none" w="med" len="med"/>
          </a:ln>
          <a:effectLst/>
        </p:spPr>
        <p:txBody>
          <a:bodyPr vert="horz" wrap="square" lIns="91440" tIns="756000" rIns="91440" bIns="45720" numCol="2" rtlCol="0" anchor="t" anchorCtr="0" compatLnSpc="1">
            <a:prstTxWarp prst="textNoShape">
              <a:avLst/>
            </a:prstTxWarp>
          </a:bodyPr>
          <a:lstStyle/>
          <a:p>
            <a:pPr marL="92075" marR="0" indent="-92075" algn="l" defTabSz="914400" rtl="0" eaLnBrk="0" fontAlgn="base" latinLnBrk="0" hangingPunct="0">
              <a:lnSpc>
                <a:spcPct val="100000"/>
              </a:lnSpc>
              <a:spcBef>
                <a:spcPct val="0"/>
              </a:spcBef>
              <a:spcAft>
                <a:spcPts val="0"/>
              </a:spcAft>
              <a:buClrTx/>
              <a:buSzTx/>
              <a:buFont typeface="Arial" panose="020B0604020202020204" pitchFamily="34" charset="0"/>
              <a:buChar char="•"/>
              <a:tabLst/>
            </a:pPr>
            <a:r>
              <a:rPr kumimoji="0" lang="en-US" sz="1000" b="0" i="0"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Clean Energy</a:t>
            </a:r>
          </a:p>
          <a:p>
            <a:pPr marL="92075" marR="0" indent="-92075" algn="l" defTabSz="914400" rtl="0" eaLnBrk="0" fontAlgn="base" latinLnBrk="0" hangingPunct="0">
              <a:lnSpc>
                <a:spcPct val="100000"/>
              </a:lnSpc>
              <a:spcBef>
                <a:spcPct val="0"/>
              </a:spcBef>
              <a:spcAft>
                <a:spcPts val="0"/>
              </a:spcAft>
              <a:buClrTx/>
              <a:buSzTx/>
              <a:buFont typeface="Arial" panose="020B0604020202020204" pitchFamily="34" charset="0"/>
              <a:buChar char="•"/>
              <a:tabLst/>
            </a:pPr>
            <a:r>
              <a:rPr lang="en-US" sz="1000" dirty="0">
                <a:latin typeface="Arial" pitchFamily="-65" charset="0"/>
                <a:ea typeface="ヒラギノ角ゴ Pro W3" pitchFamily="-65" charset="-128"/>
                <a:cs typeface="ヒラギノ角ゴ Pro W3" pitchFamily="-65" charset="-128"/>
              </a:rPr>
              <a:t>Smart Grids</a:t>
            </a:r>
          </a:p>
          <a:p>
            <a:pPr marL="92075" marR="0" indent="-92075" algn="l" defTabSz="914400" rtl="0" eaLnBrk="0" fontAlgn="base" latinLnBrk="0" hangingPunct="0">
              <a:lnSpc>
                <a:spcPct val="100000"/>
              </a:lnSpc>
              <a:spcBef>
                <a:spcPct val="0"/>
              </a:spcBef>
              <a:spcAft>
                <a:spcPts val="0"/>
              </a:spcAft>
              <a:buClrTx/>
              <a:buSzTx/>
              <a:buFont typeface="Arial" panose="020B0604020202020204" pitchFamily="34" charset="0"/>
              <a:buChar char="•"/>
              <a:tabLst/>
            </a:pPr>
            <a:r>
              <a:rPr kumimoji="0" lang="en-US" sz="1000" b="0" i="0"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Client-focused solutions</a:t>
            </a:r>
          </a:p>
          <a:p>
            <a:pPr marL="92075" marR="0" indent="-92075" algn="l" defTabSz="914400" rtl="0" eaLnBrk="0" fontAlgn="base" latinLnBrk="0" hangingPunct="0">
              <a:lnSpc>
                <a:spcPct val="100000"/>
              </a:lnSpc>
              <a:spcBef>
                <a:spcPct val="0"/>
              </a:spcBef>
              <a:spcAft>
                <a:spcPts val="0"/>
              </a:spcAft>
              <a:buClrTx/>
              <a:buSzTx/>
              <a:buFont typeface="Arial" panose="020B0604020202020204" pitchFamily="34" charset="0"/>
              <a:buChar char="•"/>
              <a:tabLst/>
            </a:pPr>
            <a:r>
              <a:rPr lang="en-US" sz="1000" dirty="0">
                <a:latin typeface="Arial" pitchFamily="-65" charset="0"/>
                <a:ea typeface="ヒラギノ角ゴ Pro W3" pitchFamily="-65" charset="-128"/>
                <a:cs typeface="ヒラギノ角ゴ Pro W3" pitchFamily="-65" charset="-128"/>
              </a:rPr>
              <a:t>Energy storage</a:t>
            </a:r>
          </a:p>
          <a:p>
            <a:pPr marL="92075" marR="0" indent="-92075" algn="l" defTabSz="914400" rtl="0" eaLnBrk="0" fontAlgn="base" latinLnBrk="0" hangingPunct="0">
              <a:lnSpc>
                <a:spcPct val="100000"/>
              </a:lnSpc>
              <a:spcBef>
                <a:spcPct val="0"/>
              </a:spcBef>
              <a:spcAft>
                <a:spcPts val="0"/>
              </a:spcAft>
              <a:buClrTx/>
              <a:buSzTx/>
              <a:buFont typeface="Arial" panose="020B0604020202020204" pitchFamily="34" charset="0"/>
              <a:buChar char="•"/>
              <a:tabLst/>
            </a:pPr>
            <a:r>
              <a:rPr lang="en-US" sz="1000" dirty="0">
                <a:latin typeface="Arial" pitchFamily="-65" charset="0"/>
                <a:ea typeface="ヒラギノ角ゴ Pro W3" pitchFamily="-65" charset="-128"/>
                <a:cs typeface="ヒラギノ角ゴ Pro W3" pitchFamily="-65" charset="-128"/>
              </a:rPr>
              <a:t>Digital innovation</a:t>
            </a:r>
          </a:p>
          <a:p>
            <a:pPr marL="92075" marR="0" indent="-92075" algn="l" defTabSz="914400" rtl="0" eaLnBrk="0" fontAlgn="base" latinLnBrk="0" hangingPunct="0">
              <a:lnSpc>
                <a:spcPct val="100000"/>
              </a:lnSpc>
              <a:spcBef>
                <a:spcPct val="0"/>
              </a:spcBef>
              <a:spcAft>
                <a:spcPts val="0"/>
              </a:spcAft>
              <a:buClrTx/>
              <a:buSzTx/>
              <a:buFont typeface="Arial" panose="020B0604020202020204" pitchFamily="34" charset="0"/>
              <a:buChar char="•"/>
              <a:tabLst/>
            </a:pPr>
            <a:r>
              <a:rPr lang="en-US" sz="1000" dirty="0">
                <a:latin typeface="Arial" pitchFamily="-65" charset="0"/>
                <a:ea typeface="ヒラギノ角ゴ Pro W3" pitchFamily="-65" charset="-128"/>
                <a:cs typeface="ヒラギノ角ゴ Pro W3" pitchFamily="-65" charset="-128"/>
              </a:rPr>
              <a:t>Connectivity</a:t>
            </a:r>
          </a:p>
          <a:p>
            <a:pPr marL="92075" marR="0" indent="-92075" algn="l" defTabSz="914400" rtl="0" eaLnBrk="0" fontAlgn="base" latinLnBrk="0" hangingPunct="0">
              <a:lnSpc>
                <a:spcPct val="100000"/>
              </a:lnSpc>
              <a:spcBef>
                <a:spcPct val="0"/>
              </a:spcBef>
              <a:spcAft>
                <a:spcPts val="0"/>
              </a:spcAft>
              <a:buClrTx/>
              <a:buSzTx/>
              <a:buFont typeface="Arial" panose="020B0604020202020204" pitchFamily="34" charset="0"/>
              <a:buChar char="•"/>
              <a:tabLst/>
            </a:pPr>
            <a:r>
              <a:rPr lang="en-US" sz="1000" dirty="0">
                <a:latin typeface="Arial" pitchFamily="-65" charset="0"/>
                <a:ea typeface="ヒラギノ角ゴ Pro W3" pitchFamily="-65" charset="-128"/>
                <a:cs typeface="ヒラギノ角ゴ Pro W3" pitchFamily="-65" charset="-128"/>
              </a:rPr>
              <a:t>Shared mobility</a:t>
            </a:r>
          </a:p>
          <a:p>
            <a:pPr marL="92075" marR="0" indent="-92075" algn="l" defTabSz="914400" rtl="0" eaLnBrk="0" fontAlgn="base" latinLnBrk="0" hangingPunct="0">
              <a:lnSpc>
                <a:spcPct val="100000"/>
              </a:lnSpc>
              <a:spcBef>
                <a:spcPct val="0"/>
              </a:spcBef>
              <a:spcAft>
                <a:spcPts val="0"/>
              </a:spcAft>
              <a:buClrTx/>
              <a:buSzTx/>
              <a:buFont typeface="Arial" panose="020B0604020202020204" pitchFamily="34" charset="0"/>
              <a:buChar char="•"/>
              <a:tabLst/>
            </a:pPr>
            <a:r>
              <a:rPr lang="en-US" sz="1000" dirty="0">
                <a:latin typeface="Arial" pitchFamily="-65" charset="0"/>
                <a:ea typeface="ヒラギノ角ゴ Pro W3" pitchFamily="-65" charset="-128"/>
                <a:cs typeface="ヒラギノ角ゴ Pro W3" pitchFamily="-65" charset="-128"/>
              </a:rPr>
              <a:t>Electrification and service levels</a:t>
            </a:r>
          </a:p>
        </p:txBody>
      </p:sp>
      <p:cxnSp>
        <p:nvCxnSpPr>
          <p:cNvPr id="98" name="Straight Connector 97">
            <a:extLst>
              <a:ext uri="{FF2B5EF4-FFF2-40B4-BE49-F238E27FC236}">
                <a16:creationId xmlns:a16="http://schemas.microsoft.com/office/drawing/2014/main" id="{B639E304-74F1-40E4-9529-4979B3E67D23}"/>
              </a:ext>
            </a:extLst>
          </p:cNvPr>
          <p:cNvCxnSpPr>
            <a:cxnSpLocks/>
            <a:stCxn id="95" idx="0"/>
          </p:cNvCxnSpPr>
          <p:nvPr/>
        </p:nvCxnSpPr>
        <p:spPr bwMode="auto">
          <a:xfrm flipV="1">
            <a:off x="2090141" y="2143890"/>
            <a:ext cx="3705997" cy="13730"/>
          </a:xfrm>
          <a:prstGeom prst="line">
            <a:avLst/>
          </a:prstGeom>
          <a:solidFill>
            <a:schemeClr val="accent1"/>
          </a:solidFill>
          <a:ln w="9525" cap="flat" cmpd="sng" algn="ctr">
            <a:solidFill>
              <a:schemeClr val="tx1"/>
            </a:solidFill>
            <a:prstDash val="solid"/>
            <a:round/>
            <a:headEnd type="none" w="med" len="med"/>
            <a:tailEnd type="none" w="med" len="med"/>
          </a:ln>
          <a:effectLst/>
        </p:spPr>
      </p:cxnSp>
      <p:pic>
        <p:nvPicPr>
          <p:cNvPr id="19" name="Grafik 18">
            <a:extLst>
              <a:ext uri="{FF2B5EF4-FFF2-40B4-BE49-F238E27FC236}">
                <a16:creationId xmlns:a16="http://schemas.microsoft.com/office/drawing/2014/main" id="{50D02A49-CFA2-4064-802A-2AD849441676}"/>
              </a:ext>
            </a:extLst>
          </p:cNvPr>
          <p:cNvPicPr>
            <a:picLocks noChangeAspect="1"/>
          </p:cNvPicPr>
          <p:nvPr/>
        </p:nvPicPr>
        <p:blipFill>
          <a:blip r:embed="rId5"/>
          <a:stretch>
            <a:fillRect/>
          </a:stretch>
        </p:blipFill>
        <p:spPr>
          <a:xfrm>
            <a:off x="4374236" y="2568550"/>
            <a:ext cx="1118978" cy="321706"/>
          </a:xfrm>
          <a:prstGeom prst="rect">
            <a:avLst/>
          </a:prstGeom>
        </p:spPr>
      </p:pic>
      <p:pic>
        <p:nvPicPr>
          <p:cNvPr id="21" name="Grafik 20">
            <a:extLst>
              <a:ext uri="{FF2B5EF4-FFF2-40B4-BE49-F238E27FC236}">
                <a16:creationId xmlns:a16="http://schemas.microsoft.com/office/drawing/2014/main" id="{D4D38C33-1724-4161-B79E-A279E903DAE0}"/>
              </a:ext>
            </a:extLst>
          </p:cNvPr>
          <p:cNvPicPr>
            <a:picLocks noChangeAspect="1"/>
          </p:cNvPicPr>
          <p:nvPr/>
        </p:nvPicPr>
        <p:blipFill>
          <a:blip r:embed="rId6">
            <a:duotone>
              <a:prstClr val="black"/>
              <a:schemeClr val="tx2">
                <a:tint val="45000"/>
                <a:satMod val="400000"/>
              </a:schemeClr>
            </a:duotone>
            <a:extLst>
              <a:ext uri="{BEBA8EAE-BF5A-486C-A8C5-ECC9F3942E4B}">
                <a14:imgProps xmlns:a14="http://schemas.microsoft.com/office/drawing/2010/main">
                  <a14:imgLayer r:embed="rId7">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213422" y="2930967"/>
            <a:ext cx="1028506" cy="301571"/>
          </a:xfrm>
          <a:prstGeom prst="rect">
            <a:avLst/>
          </a:prstGeom>
        </p:spPr>
      </p:pic>
      <p:sp>
        <p:nvSpPr>
          <p:cNvPr id="95" name="Abgerundetes Rechteck 1028">
            <a:extLst>
              <a:ext uri="{FF2B5EF4-FFF2-40B4-BE49-F238E27FC236}">
                <a16:creationId xmlns:a16="http://schemas.microsoft.com/office/drawing/2014/main" id="{36474662-A87A-4987-A5A4-B2210B68EC7E}"/>
              </a:ext>
            </a:extLst>
          </p:cNvPr>
          <p:cNvSpPr/>
          <p:nvPr/>
        </p:nvSpPr>
        <p:spPr>
          <a:xfrm>
            <a:off x="1115616" y="2157620"/>
            <a:ext cx="1949050" cy="1991460"/>
          </a:xfrm>
          <a:prstGeom prst="round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a:p>
        </p:txBody>
      </p:sp>
      <p:pic>
        <p:nvPicPr>
          <p:cNvPr id="7" name="Grafik 6">
            <a:extLst>
              <a:ext uri="{FF2B5EF4-FFF2-40B4-BE49-F238E27FC236}">
                <a16:creationId xmlns:a16="http://schemas.microsoft.com/office/drawing/2014/main" id="{CB877296-B3F7-4BEA-8835-6791E4830F53}"/>
              </a:ext>
            </a:extLst>
          </p:cNvPr>
          <p:cNvPicPr>
            <a:picLocks noChangeAspect="1"/>
          </p:cNvPicPr>
          <p:nvPr/>
        </p:nvPicPr>
        <p:blipFill rotWithShape="1">
          <a:blip r:embed="rId8"/>
          <a:srcRect t="39297" b="41063"/>
          <a:stretch/>
        </p:blipFill>
        <p:spPr>
          <a:xfrm>
            <a:off x="4111267" y="3439201"/>
            <a:ext cx="1260000" cy="247467"/>
          </a:xfrm>
          <a:prstGeom prst="rect">
            <a:avLst/>
          </a:prstGeom>
        </p:spPr>
      </p:pic>
      <p:pic>
        <p:nvPicPr>
          <p:cNvPr id="13" name="Grafik 12">
            <a:extLst>
              <a:ext uri="{FF2B5EF4-FFF2-40B4-BE49-F238E27FC236}">
                <a16:creationId xmlns:a16="http://schemas.microsoft.com/office/drawing/2014/main" id="{DED9857C-0708-4ABE-9BC4-AB91567F6D44}"/>
              </a:ext>
            </a:extLst>
          </p:cNvPr>
          <p:cNvPicPr>
            <a:picLocks noChangeAspect="1"/>
          </p:cNvPicPr>
          <p:nvPr/>
        </p:nvPicPr>
        <p:blipFill>
          <a:blip r:embed="rId9"/>
          <a:stretch>
            <a:fillRect/>
          </a:stretch>
        </p:blipFill>
        <p:spPr>
          <a:xfrm>
            <a:off x="1575563" y="2500593"/>
            <a:ext cx="1094208" cy="363520"/>
          </a:xfrm>
          <a:prstGeom prst="rect">
            <a:avLst/>
          </a:prstGeom>
        </p:spPr>
      </p:pic>
      <p:pic>
        <p:nvPicPr>
          <p:cNvPr id="15" name="Grafik 14" descr="Ein Bild, das ClipArt enthält.&#10;&#10;Automatisch generierte Beschreibung">
            <a:extLst>
              <a:ext uri="{FF2B5EF4-FFF2-40B4-BE49-F238E27FC236}">
                <a16:creationId xmlns:a16="http://schemas.microsoft.com/office/drawing/2014/main" id="{E86C4705-1C03-4FCE-B269-4EF5DA450544}"/>
              </a:ext>
            </a:extLst>
          </p:cNvPr>
          <p:cNvPicPr>
            <a:picLocks noChangeAspect="1"/>
          </p:cNvPicPr>
          <p:nvPr/>
        </p:nvPicPr>
        <p:blipFill>
          <a:blip r:embed="rId10"/>
          <a:stretch>
            <a:fillRect/>
          </a:stretch>
        </p:blipFill>
        <p:spPr>
          <a:xfrm>
            <a:off x="3491876" y="4552865"/>
            <a:ext cx="1041764" cy="427123"/>
          </a:xfrm>
          <a:prstGeom prst="rect">
            <a:avLst/>
          </a:prstGeom>
        </p:spPr>
      </p:pic>
      <p:pic>
        <p:nvPicPr>
          <p:cNvPr id="17" name="Grafik 16" descr="Ein Bild, das Objekt enthält.&#10;&#10;Automatisch generierte Beschreibung">
            <a:extLst>
              <a:ext uri="{FF2B5EF4-FFF2-40B4-BE49-F238E27FC236}">
                <a16:creationId xmlns:a16="http://schemas.microsoft.com/office/drawing/2014/main" id="{546FD8E1-9D77-4332-B27B-11E83B1AE4BE}"/>
              </a:ext>
            </a:extLst>
          </p:cNvPr>
          <p:cNvPicPr>
            <a:picLocks noChangeAspect="1"/>
          </p:cNvPicPr>
          <p:nvPr/>
        </p:nvPicPr>
        <p:blipFill>
          <a:blip r:embed="rId11"/>
          <a:stretch>
            <a:fillRect/>
          </a:stretch>
        </p:blipFill>
        <p:spPr>
          <a:xfrm>
            <a:off x="1581921" y="3823548"/>
            <a:ext cx="1352820" cy="253524"/>
          </a:xfrm>
          <a:prstGeom prst="rect">
            <a:avLst/>
          </a:prstGeom>
        </p:spPr>
      </p:pic>
      <p:pic>
        <p:nvPicPr>
          <p:cNvPr id="23" name="Grafik 22">
            <a:extLst>
              <a:ext uri="{FF2B5EF4-FFF2-40B4-BE49-F238E27FC236}">
                <a16:creationId xmlns:a16="http://schemas.microsoft.com/office/drawing/2014/main" id="{214884B6-E144-495C-B55A-9041DE0ECFE7}"/>
              </a:ext>
            </a:extLst>
          </p:cNvPr>
          <p:cNvPicPr>
            <a:picLocks noChangeAspect="1"/>
          </p:cNvPicPr>
          <p:nvPr/>
        </p:nvPicPr>
        <p:blipFill>
          <a:blip r:embed="rId12"/>
          <a:stretch>
            <a:fillRect/>
          </a:stretch>
        </p:blipFill>
        <p:spPr>
          <a:xfrm>
            <a:off x="2358758" y="2844997"/>
            <a:ext cx="517361" cy="517361"/>
          </a:xfrm>
          <a:prstGeom prst="rect">
            <a:avLst/>
          </a:prstGeom>
        </p:spPr>
      </p:pic>
      <p:pic>
        <p:nvPicPr>
          <p:cNvPr id="25" name="Grafik 24">
            <a:extLst>
              <a:ext uri="{FF2B5EF4-FFF2-40B4-BE49-F238E27FC236}">
                <a16:creationId xmlns:a16="http://schemas.microsoft.com/office/drawing/2014/main" id="{8677720D-34CF-47CE-A1A1-B3CBC9644336}"/>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2122667" y="5013896"/>
            <a:ext cx="1200150" cy="180975"/>
          </a:xfrm>
          <a:prstGeom prst="rect">
            <a:avLst/>
          </a:prstGeom>
        </p:spPr>
      </p:pic>
      <p:pic>
        <p:nvPicPr>
          <p:cNvPr id="27" name="Grafik 26">
            <a:extLst>
              <a:ext uri="{FF2B5EF4-FFF2-40B4-BE49-F238E27FC236}">
                <a16:creationId xmlns:a16="http://schemas.microsoft.com/office/drawing/2014/main" id="{35B828E2-8F2D-4DB5-8FF6-BBD8347B5CC5}"/>
              </a:ext>
            </a:extLst>
          </p:cNvPr>
          <p:cNvPicPr>
            <a:picLocks noChangeAspect="1"/>
          </p:cNvPicPr>
          <p:nvPr/>
        </p:nvPicPr>
        <p:blipFill rotWithShape="1">
          <a:blip r:embed="rId15"/>
          <a:srcRect b="69363"/>
          <a:stretch/>
        </p:blipFill>
        <p:spPr>
          <a:xfrm>
            <a:off x="1476302" y="4510532"/>
            <a:ext cx="987004" cy="226789"/>
          </a:xfrm>
          <a:prstGeom prst="rect">
            <a:avLst/>
          </a:prstGeom>
        </p:spPr>
      </p:pic>
      <p:pic>
        <p:nvPicPr>
          <p:cNvPr id="41" name="Grafik 40">
            <a:extLst>
              <a:ext uri="{FF2B5EF4-FFF2-40B4-BE49-F238E27FC236}">
                <a16:creationId xmlns:a16="http://schemas.microsoft.com/office/drawing/2014/main" id="{9245946E-D823-47F7-B9DD-619D386F9BF9}"/>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4170667" y="4857838"/>
            <a:ext cx="1214293" cy="521933"/>
          </a:xfrm>
          <a:prstGeom prst="rect">
            <a:avLst/>
          </a:prstGeom>
        </p:spPr>
      </p:pic>
      <p:pic>
        <p:nvPicPr>
          <p:cNvPr id="30" name="Grafik 29" descr="Ein Bild, das Objekt enthält.&#10;&#10;Automatisch generierte Beschreibung">
            <a:extLst>
              <a:ext uri="{FF2B5EF4-FFF2-40B4-BE49-F238E27FC236}">
                <a16:creationId xmlns:a16="http://schemas.microsoft.com/office/drawing/2014/main" id="{85F8204C-C889-4985-8844-94A97C3E7134}"/>
              </a:ext>
            </a:extLst>
          </p:cNvPr>
          <p:cNvPicPr>
            <a:picLocks noChangeAspect="1"/>
          </p:cNvPicPr>
          <p:nvPr/>
        </p:nvPicPr>
        <p:blipFill>
          <a:blip r:embed="rId17">
            <a:duotone>
              <a:prstClr val="black"/>
              <a:schemeClr val="accent4">
                <a:tint val="45000"/>
                <a:satMod val="400000"/>
              </a:schemeClr>
            </a:duotone>
          </a:blip>
          <a:stretch>
            <a:fillRect/>
          </a:stretch>
        </p:blipFill>
        <p:spPr>
          <a:xfrm>
            <a:off x="3312678" y="2691238"/>
            <a:ext cx="966809" cy="337471"/>
          </a:xfrm>
          <a:prstGeom prst="rect">
            <a:avLst/>
          </a:prstGeom>
        </p:spPr>
      </p:pic>
      <p:pic>
        <p:nvPicPr>
          <p:cNvPr id="32" name="Grafik 31">
            <a:extLst>
              <a:ext uri="{FF2B5EF4-FFF2-40B4-BE49-F238E27FC236}">
                <a16:creationId xmlns:a16="http://schemas.microsoft.com/office/drawing/2014/main" id="{6ADDAD18-9914-4968-8BB6-162B41B1D770}"/>
              </a:ext>
            </a:extLst>
          </p:cNvPr>
          <p:cNvPicPr>
            <a:picLocks noChangeAspect="1"/>
          </p:cNvPicPr>
          <p:nvPr/>
        </p:nvPicPr>
        <p:blipFill rotWithShape="1">
          <a:blip r:embed="rId18"/>
          <a:srcRect l="8070" t="33235" r="12797" b="32172"/>
          <a:stretch/>
        </p:blipFill>
        <p:spPr>
          <a:xfrm>
            <a:off x="1610189" y="3314568"/>
            <a:ext cx="849459" cy="371342"/>
          </a:xfrm>
          <a:prstGeom prst="rect">
            <a:avLst/>
          </a:prstGeom>
        </p:spPr>
      </p:pic>
      <p:pic>
        <p:nvPicPr>
          <p:cNvPr id="34" name="Grafik 33">
            <a:extLst>
              <a:ext uri="{FF2B5EF4-FFF2-40B4-BE49-F238E27FC236}">
                <a16:creationId xmlns:a16="http://schemas.microsoft.com/office/drawing/2014/main" id="{F2E3D595-A49A-4D39-A119-6109AA8E3E08}"/>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4111267" y="4032338"/>
            <a:ext cx="1271748" cy="232363"/>
          </a:xfrm>
          <a:prstGeom prst="rect">
            <a:avLst/>
          </a:prstGeom>
        </p:spPr>
      </p:pic>
      <p:pic>
        <p:nvPicPr>
          <p:cNvPr id="50" name="Inhaltsplatzhalter 1">
            <a:extLst>
              <a:ext uri="{FF2B5EF4-FFF2-40B4-BE49-F238E27FC236}">
                <a16:creationId xmlns:a16="http://schemas.microsoft.com/office/drawing/2014/main" id="{1E614701-86A7-4175-B412-0D39D73A6259}"/>
              </a:ext>
            </a:extLst>
          </p:cNvPr>
          <p:cNvPicPr>
            <a:picLocks noGrp="1" noChangeAspect="1"/>
          </p:cNvPicPr>
          <p:nvPr/>
        </p:nvPicPr>
        <p:blipFill>
          <a:blip r:embed="rId21">
            <a:extLst>
              <a:ext uri="{28A0092B-C50C-407E-A947-70E740481C1C}">
                <a14:useLocalDpi xmlns:a14="http://schemas.microsoft.com/office/drawing/2010/main" val="0"/>
              </a:ext>
            </a:extLst>
          </a:blip>
          <a:stretch>
            <a:fillRect/>
          </a:stretch>
        </p:blipFill>
        <p:spPr>
          <a:xfrm>
            <a:off x="2781464" y="4119619"/>
            <a:ext cx="974735" cy="372802"/>
          </a:xfrm>
          <a:prstGeom prst="rect">
            <a:avLst/>
          </a:prstGeom>
        </p:spPr>
      </p:pic>
      <p:pic>
        <p:nvPicPr>
          <p:cNvPr id="38" name="Grafik 37">
            <a:extLst>
              <a:ext uri="{FF2B5EF4-FFF2-40B4-BE49-F238E27FC236}">
                <a16:creationId xmlns:a16="http://schemas.microsoft.com/office/drawing/2014/main" id="{9F2AD14B-675D-474F-98EE-B1E3CB6BAF9C}"/>
              </a:ext>
            </a:extLst>
          </p:cNvPr>
          <p:cNvPicPr>
            <a:picLocks noChangeAspect="1"/>
          </p:cNvPicPr>
          <p:nvPr/>
        </p:nvPicPr>
        <p:blipFill>
          <a:blip r:embed="rId22"/>
          <a:stretch>
            <a:fillRect/>
          </a:stretch>
        </p:blipFill>
        <p:spPr>
          <a:xfrm>
            <a:off x="3146830" y="3417603"/>
            <a:ext cx="964437" cy="225945"/>
          </a:xfrm>
          <a:prstGeom prst="rect">
            <a:avLst/>
          </a:prstGeom>
        </p:spPr>
      </p:pic>
      <p:sp>
        <p:nvSpPr>
          <p:cNvPr id="35" name="Rectangle 34">
            <a:extLst>
              <a:ext uri="{FF2B5EF4-FFF2-40B4-BE49-F238E27FC236}">
                <a16:creationId xmlns:a16="http://schemas.microsoft.com/office/drawing/2014/main" id="{BF24A413-7FBC-4C1D-911D-B69440783E5C}"/>
              </a:ext>
            </a:extLst>
          </p:cNvPr>
          <p:cNvSpPr/>
          <p:nvPr/>
        </p:nvSpPr>
        <p:spPr bwMode="auto">
          <a:xfrm>
            <a:off x="5796138" y="3692294"/>
            <a:ext cx="2662059" cy="2473009"/>
          </a:xfrm>
          <a:prstGeom prst="rect">
            <a:avLst/>
          </a:prstGeom>
          <a:no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lang="en-US" sz="1200" b="1" dirty="0">
                <a:latin typeface="Arial" pitchFamily="-65" charset="0"/>
                <a:ea typeface="ヒラギノ角ゴ Pro W3" pitchFamily="-65" charset="-128"/>
                <a:cs typeface="ヒラギノ角ゴ Pro W3" pitchFamily="-65" charset="-128"/>
              </a:rPr>
              <a:t>What we offer</a:t>
            </a:r>
            <a:endParaRPr kumimoji="0" lang="en-US" sz="1200" b="1" i="0"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endParaRPr>
          </a:p>
          <a:p>
            <a:pPr algn="l"/>
            <a:r>
              <a:rPr lang="de-DE" sz="1050" b="1" dirty="0"/>
              <a:t>Early Stage Tickets</a:t>
            </a:r>
          </a:p>
          <a:p>
            <a:pPr marL="0" lvl="1" algn="l"/>
            <a:r>
              <a:rPr lang="en" sz="1050" dirty="0"/>
              <a:t>We invest from 0.5M€ to 2M€ seed &amp; series A/B/C</a:t>
            </a:r>
          </a:p>
          <a:p>
            <a:pPr algn="l"/>
            <a:r>
              <a:rPr lang="en" sz="1050" b="1" dirty="0"/>
              <a:t>Knowledge Access</a:t>
            </a:r>
          </a:p>
          <a:p>
            <a:pPr marL="0" lvl="1" algn="l"/>
            <a:r>
              <a:rPr lang="en" sz="1050" dirty="0"/>
              <a:t>We provide access to our co-investors assets, business units &amp; industry experts</a:t>
            </a:r>
          </a:p>
          <a:p>
            <a:pPr algn="l"/>
            <a:r>
              <a:rPr lang="en" sz="1050" b="1" dirty="0"/>
              <a:t>Worldwide Footprint</a:t>
            </a:r>
          </a:p>
          <a:p>
            <a:pPr marL="0" lvl="1" algn="l"/>
            <a:r>
              <a:rPr lang="en" sz="1050" dirty="0"/>
              <a:t>We have investment teams in Munich, Vienna &amp; Tel Aviv with over 50M€ of funds under management</a:t>
            </a:r>
          </a:p>
          <a:p>
            <a:pPr algn="l"/>
            <a:r>
              <a:rPr lang="en" sz="1050" b="1" dirty="0"/>
              <a:t>Network Access</a:t>
            </a:r>
          </a:p>
          <a:p>
            <a:pPr marL="0" lvl="1" algn="l"/>
            <a:r>
              <a:rPr lang="en" sz="1050" dirty="0"/>
              <a:t>We connect founders to a wide network of co-investors and potential customers</a:t>
            </a:r>
            <a:endParaRPr lang="en-US" sz="1100" dirty="0">
              <a:latin typeface="Arial" pitchFamily="-65" charset="0"/>
              <a:ea typeface="ヒラギノ角ゴ Pro W3" pitchFamily="-65" charset="-128"/>
              <a:cs typeface="ヒラギノ角ゴ Pro W3" pitchFamily="-65" charset="-128"/>
            </a:endParaRPr>
          </a:p>
        </p:txBody>
      </p:sp>
      <p:sp>
        <p:nvSpPr>
          <p:cNvPr id="3" name="Rectangle 2">
            <a:extLst>
              <a:ext uri="{FF2B5EF4-FFF2-40B4-BE49-F238E27FC236}">
                <a16:creationId xmlns:a16="http://schemas.microsoft.com/office/drawing/2014/main" id="{5B214D69-A2A0-407C-AC35-325672BE899E}"/>
              </a:ext>
            </a:extLst>
          </p:cNvPr>
          <p:cNvSpPr/>
          <p:nvPr/>
        </p:nvSpPr>
        <p:spPr bwMode="auto">
          <a:xfrm>
            <a:off x="5809499" y="2089767"/>
            <a:ext cx="2648698" cy="30910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spcAft>
                <a:spcPts val="600"/>
              </a:spcAft>
            </a:pPr>
            <a:r>
              <a:rPr lang="en-US" sz="1200" b="1" dirty="0">
                <a:latin typeface="Arial" pitchFamily="-65" charset="0"/>
                <a:ea typeface="ヒラギノ角ゴ Pro W3" pitchFamily="-65" charset="-128"/>
                <a:cs typeface="ヒラギノ角ゴ Pro W3" pitchFamily="-65" charset="-128"/>
              </a:rPr>
              <a:t>Our investment priorities</a:t>
            </a:r>
          </a:p>
          <a:p>
            <a:pPr algn="l">
              <a:spcAft>
                <a:spcPts val="0"/>
              </a:spcAft>
            </a:pPr>
            <a:r>
              <a:rPr lang="en-US" sz="1000" i="1" dirty="0">
                <a:latin typeface="Arial" pitchFamily="-65" charset="0"/>
                <a:ea typeface="ヒラギノ角ゴ Pro W3" pitchFamily="-65" charset="-128"/>
                <a:cs typeface="ヒラギノ角ゴ Pro W3" pitchFamily="-65" charset="-128"/>
              </a:rPr>
              <a:t>Early stage start-ups with a focus on tech solutions (B2B):</a:t>
            </a:r>
          </a:p>
        </p:txBody>
      </p:sp>
      <p:sp>
        <p:nvSpPr>
          <p:cNvPr id="36" name="Rectangle 35">
            <a:extLst>
              <a:ext uri="{FF2B5EF4-FFF2-40B4-BE49-F238E27FC236}">
                <a16:creationId xmlns:a16="http://schemas.microsoft.com/office/drawing/2014/main" id="{898E018D-F663-4D01-9330-F2AEE9BC0045}"/>
              </a:ext>
            </a:extLst>
          </p:cNvPr>
          <p:cNvSpPr/>
          <p:nvPr/>
        </p:nvSpPr>
        <p:spPr bwMode="auto">
          <a:xfrm>
            <a:off x="1030574" y="5786142"/>
            <a:ext cx="4462639" cy="283267"/>
          </a:xfrm>
          <a:prstGeom prst="rect">
            <a:avLst/>
          </a:prstGeom>
          <a:noFill/>
          <a:ln w="9525" cap="flat" cmpd="sng" algn="ctr">
            <a:no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50" b="1" i="0"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Specific growth opportunities evaluated with investors on case basis</a:t>
            </a:r>
          </a:p>
        </p:txBody>
      </p:sp>
    </p:spTree>
    <p:extLst>
      <p:ext uri="{BB962C8B-B14F-4D97-AF65-F5344CB8AC3E}">
        <p14:creationId xmlns:p14="http://schemas.microsoft.com/office/powerpoint/2010/main" val="5166614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9D6B185-FCC7-7D40-BD1E-CF613376C241}"/>
              </a:ext>
            </a:extLst>
          </p:cNvPr>
          <p:cNvSpPr>
            <a:spLocks noGrp="1"/>
          </p:cNvSpPr>
          <p:nvPr>
            <p:ph type="title"/>
          </p:nvPr>
        </p:nvSpPr>
        <p:spPr>
          <a:xfrm>
            <a:off x="685800" y="609600"/>
            <a:ext cx="7772400" cy="1143000"/>
          </a:xfrm>
        </p:spPr>
        <p:txBody>
          <a:bodyPr/>
          <a:lstStyle/>
          <a:p>
            <a:r>
              <a:rPr lang="en-US" sz="3600" dirty="0"/>
              <a:t>Our geographic focus is Europe + Israel</a:t>
            </a:r>
          </a:p>
        </p:txBody>
      </p:sp>
      <p:sp>
        <p:nvSpPr>
          <p:cNvPr id="4" name="Fußzeilenplatzhalter 3">
            <a:extLst>
              <a:ext uri="{FF2B5EF4-FFF2-40B4-BE49-F238E27FC236}">
                <a16:creationId xmlns:a16="http://schemas.microsoft.com/office/drawing/2014/main" id="{8FB12E0C-7A49-A747-BD31-37B8A5DA6AFB}"/>
              </a:ext>
            </a:extLst>
          </p:cNvPr>
          <p:cNvSpPr>
            <a:spLocks noGrp="1"/>
          </p:cNvSpPr>
          <p:nvPr>
            <p:ph type="ftr" sz="quarter" idx="10"/>
          </p:nvPr>
        </p:nvSpPr>
        <p:spPr/>
        <p:txBody>
          <a:bodyPr/>
          <a:lstStyle/>
          <a:p>
            <a:r>
              <a:rPr lang="en"/>
              <a:t>© Build &amp; Invest. All rights reserved </a:t>
            </a:r>
            <a:endParaRPr lang="de-DE" dirty="0"/>
          </a:p>
        </p:txBody>
      </p:sp>
      <p:sp>
        <p:nvSpPr>
          <p:cNvPr id="5" name="Foliennummernplatzhalter 4">
            <a:extLst>
              <a:ext uri="{FF2B5EF4-FFF2-40B4-BE49-F238E27FC236}">
                <a16:creationId xmlns:a16="http://schemas.microsoft.com/office/drawing/2014/main" id="{0A0EDD80-BB76-3245-BCED-AD149651A9B4}"/>
              </a:ext>
            </a:extLst>
          </p:cNvPr>
          <p:cNvSpPr>
            <a:spLocks noGrp="1"/>
          </p:cNvSpPr>
          <p:nvPr>
            <p:ph type="sldNum" sz="quarter" idx="11"/>
          </p:nvPr>
        </p:nvSpPr>
        <p:spPr/>
        <p:txBody>
          <a:bodyPr/>
          <a:lstStyle/>
          <a:p>
            <a:fld id="{A2BBA7E8-647F-41E8-9202-E071415AA6E7}" type="slidenum">
              <a:rPr lang="de-DE" smtClean="0"/>
              <a:pPr/>
              <a:t>14</a:t>
            </a:fld>
            <a:endParaRPr lang="de-DE"/>
          </a:p>
        </p:txBody>
      </p:sp>
      <p:grpSp>
        <p:nvGrpSpPr>
          <p:cNvPr id="138" name="Group 137">
            <a:extLst>
              <a:ext uri="{FF2B5EF4-FFF2-40B4-BE49-F238E27FC236}">
                <a16:creationId xmlns:a16="http://schemas.microsoft.com/office/drawing/2014/main" id="{0CB8A3A5-1173-473E-BF91-BE8F8747F5E9}"/>
              </a:ext>
            </a:extLst>
          </p:cNvPr>
          <p:cNvGrpSpPr/>
          <p:nvPr/>
        </p:nvGrpSpPr>
        <p:grpSpPr>
          <a:xfrm>
            <a:off x="4154927" y="1700808"/>
            <a:ext cx="4303273" cy="3799247"/>
            <a:chOff x="4154927" y="1700808"/>
            <a:chExt cx="4303273" cy="3799247"/>
          </a:xfrm>
        </p:grpSpPr>
        <p:sp>
          <p:nvSpPr>
            <p:cNvPr id="56" name="Freeform 132">
              <a:extLst>
                <a:ext uri="{FF2B5EF4-FFF2-40B4-BE49-F238E27FC236}">
                  <a16:creationId xmlns:a16="http://schemas.microsoft.com/office/drawing/2014/main" id="{6BB9E7FA-19D5-448A-941E-1B76DB73018E}"/>
                </a:ext>
              </a:extLst>
            </p:cNvPr>
            <p:cNvSpPr>
              <a:spLocks/>
            </p:cNvSpPr>
            <p:nvPr/>
          </p:nvSpPr>
          <p:spPr bwMode="gray">
            <a:xfrm>
              <a:off x="4282149" y="1991260"/>
              <a:ext cx="426193" cy="377254"/>
            </a:xfrm>
            <a:custGeom>
              <a:avLst/>
              <a:gdLst>
                <a:gd name="T0" fmla="*/ 60 w 804"/>
                <a:gd name="T1" fmla="*/ 6 h 680"/>
                <a:gd name="T2" fmla="*/ 68 w 804"/>
                <a:gd name="T3" fmla="*/ 27 h 680"/>
                <a:gd name="T4" fmla="*/ 70 w 804"/>
                <a:gd name="T5" fmla="*/ 33 h 680"/>
                <a:gd name="T6" fmla="*/ 60 w 804"/>
                <a:gd name="T7" fmla="*/ 63 h 680"/>
                <a:gd name="T8" fmla="*/ 77 w 804"/>
                <a:gd name="T9" fmla="*/ 53 h 680"/>
                <a:gd name="T10" fmla="*/ 84 w 804"/>
                <a:gd name="T11" fmla="*/ 60 h 680"/>
                <a:gd name="T12" fmla="*/ 87 w 804"/>
                <a:gd name="T13" fmla="*/ 33 h 680"/>
                <a:gd name="T14" fmla="*/ 94 w 804"/>
                <a:gd name="T15" fmla="*/ 53 h 680"/>
                <a:gd name="T16" fmla="*/ 101 w 804"/>
                <a:gd name="T17" fmla="*/ 50 h 680"/>
                <a:gd name="T18" fmla="*/ 117 w 804"/>
                <a:gd name="T19" fmla="*/ 46 h 680"/>
                <a:gd name="T20" fmla="*/ 120 w 804"/>
                <a:gd name="T21" fmla="*/ 60 h 680"/>
                <a:gd name="T22" fmla="*/ 134 w 804"/>
                <a:gd name="T23" fmla="*/ 50 h 680"/>
                <a:gd name="T24" fmla="*/ 151 w 804"/>
                <a:gd name="T25" fmla="*/ 53 h 680"/>
                <a:gd name="T26" fmla="*/ 161 w 804"/>
                <a:gd name="T27" fmla="*/ 60 h 680"/>
                <a:gd name="T28" fmla="*/ 175 w 804"/>
                <a:gd name="T29" fmla="*/ 50 h 680"/>
                <a:gd name="T30" fmla="*/ 178 w 804"/>
                <a:gd name="T31" fmla="*/ 66 h 680"/>
                <a:gd name="T32" fmla="*/ 185 w 804"/>
                <a:gd name="T33" fmla="*/ 66 h 680"/>
                <a:gd name="T34" fmla="*/ 191 w 804"/>
                <a:gd name="T35" fmla="*/ 70 h 680"/>
                <a:gd name="T36" fmla="*/ 191 w 804"/>
                <a:gd name="T37" fmla="*/ 83 h 680"/>
                <a:gd name="T38" fmla="*/ 185 w 804"/>
                <a:gd name="T39" fmla="*/ 93 h 680"/>
                <a:gd name="T40" fmla="*/ 191 w 804"/>
                <a:gd name="T41" fmla="*/ 99 h 680"/>
                <a:gd name="T42" fmla="*/ 201 w 804"/>
                <a:gd name="T43" fmla="*/ 116 h 680"/>
                <a:gd name="T44" fmla="*/ 198 w 804"/>
                <a:gd name="T45" fmla="*/ 136 h 680"/>
                <a:gd name="T46" fmla="*/ 191 w 804"/>
                <a:gd name="T47" fmla="*/ 129 h 680"/>
                <a:gd name="T48" fmla="*/ 188 w 804"/>
                <a:gd name="T49" fmla="*/ 143 h 680"/>
                <a:gd name="T50" fmla="*/ 175 w 804"/>
                <a:gd name="T51" fmla="*/ 146 h 680"/>
                <a:gd name="T52" fmla="*/ 165 w 804"/>
                <a:gd name="T53" fmla="*/ 156 h 680"/>
                <a:gd name="T54" fmla="*/ 151 w 804"/>
                <a:gd name="T55" fmla="*/ 156 h 680"/>
                <a:gd name="T56" fmla="*/ 123 w 804"/>
                <a:gd name="T57" fmla="*/ 163 h 680"/>
                <a:gd name="T58" fmla="*/ 107 w 804"/>
                <a:gd name="T59" fmla="*/ 166 h 680"/>
                <a:gd name="T60" fmla="*/ 94 w 804"/>
                <a:gd name="T61" fmla="*/ 163 h 680"/>
                <a:gd name="T62" fmla="*/ 81 w 804"/>
                <a:gd name="T63" fmla="*/ 169 h 680"/>
                <a:gd name="T64" fmla="*/ 60 w 804"/>
                <a:gd name="T65" fmla="*/ 163 h 680"/>
                <a:gd name="T66" fmla="*/ 41 w 804"/>
                <a:gd name="T67" fmla="*/ 150 h 680"/>
                <a:gd name="T68" fmla="*/ 34 w 804"/>
                <a:gd name="T69" fmla="*/ 129 h 680"/>
                <a:gd name="T70" fmla="*/ 17 w 804"/>
                <a:gd name="T71" fmla="*/ 126 h 680"/>
                <a:gd name="T72" fmla="*/ 0 w 804"/>
                <a:gd name="T73" fmla="*/ 116 h 680"/>
                <a:gd name="T74" fmla="*/ 3 w 804"/>
                <a:gd name="T75" fmla="*/ 103 h 680"/>
                <a:gd name="T76" fmla="*/ 17 w 804"/>
                <a:gd name="T77" fmla="*/ 109 h 680"/>
                <a:gd name="T78" fmla="*/ 27 w 804"/>
                <a:gd name="T79" fmla="*/ 109 h 680"/>
                <a:gd name="T80" fmla="*/ 24 w 804"/>
                <a:gd name="T81" fmla="*/ 99 h 680"/>
                <a:gd name="T82" fmla="*/ 24 w 804"/>
                <a:gd name="T83" fmla="*/ 93 h 680"/>
                <a:gd name="T84" fmla="*/ 27 w 804"/>
                <a:gd name="T85" fmla="*/ 76 h 680"/>
                <a:gd name="T86" fmla="*/ 10 w 804"/>
                <a:gd name="T87" fmla="*/ 66 h 680"/>
                <a:gd name="T88" fmla="*/ 0 w 804"/>
                <a:gd name="T89" fmla="*/ 66 h 680"/>
                <a:gd name="T90" fmla="*/ 3 w 804"/>
                <a:gd name="T91" fmla="*/ 60 h 680"/>
                <a:gd name="T92" fmla="*/ 24 w 804"/>
                <a:gd name="T93" fmla="*/ 63 h 680"/>
                <a:gd name="T94" fmla="*/ 41 w 804"/>
                <a:gd name="T95" fmla="*/ 73 h 680"/>
                <a:gd name="T96" fmla="*/ 41 w 804"/>
                <a:gd name="T97" fmla="*/ 66 h 680"/>
                <a:gd name="T98" fmla="*/ 34 w 804"/>
                <a:gd name="T99" fmla="*/ 53 h 680"/>
                <a:gd name="T100" fmla="*/ 47 w 804"/>
                <a:gd name="T101" fmla="*/ 46 h 680"/>
                <a:gd name="T102" fmla="*/ 34 w 804"/>
                <a:gd name="T103" fmla="*/ 40 h 680"/>
                <a:gd name="T104" fmla="*/ 13 w 804"/>
                <a:gd name="T105" fmla="*/ 37 h 680"/>
                <a:gd name="T106" fmla="*/ 10 w 804"/>
                <a:gd name="T107" fmla="*/ 23 h 680"/>
                <a:gd name="T108" fmla="*/ 17 w 804"/>
                <a:gd name="T109" fmla="*/ 20 h 680"/>
                <a:gd name="T110" fmla="*/ 30 w 804"/>
                <a:gd name="T111" fmla="*/ 30 h 680"/>
                <a:gd name="T112" fmla="*/ 24 w 804"/>
                <a:gd name="T113" fmla="*/ 13 h 680"/>
                <a:gd name="T114" fmla="*/ 27 w 804"/>
                <a:gd name="T115" fmla="*/ 10 h 680"/>
                <a:gd name="T116" fmla="*/ 44 w 804"/>
                <a:gd name="T117" fmla="*/ 20 h 680"/>
                <a:gd name="T118" fmla="*/ 47 w 804"/>
                <a:gd name="T119" fmla="*/ 20 h 680"/>
                <a:gd name="T120" fmla="*/ 50 w 804"/>
                <a:gd name="T121" fmla="*/ 23 h 680"/>
                <a:gd name="T122" fmla="*/ 53 w 804"/>
                <a:gd name="T123" fmla="*/ 10 h 680"/>
                <a:gd name="T124" fmla="*/ 47 w 804"/>
                <a:gd name="T125" fmla="*/ 3 h 68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04"/>
                <a:gd name="T190" fmla="*/ 0 h 680"/>
                <a:gd name="T191" fmla="*/ 804 w 804"/>
                <a:gd name="T192" fmla="*/ 680 h 68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04" h="680">
                  <a:moveTo>
                    <a:pt x="202" y="0"/>
                  </a:moveTo>
                  <a:lnTo>
                    <a:pt x="242" y="27"/>
                  </a:lnTo>
                  <a:lnTo>
                    <a:pt x="242" y="67"/>
                  </a:lnTo>
                  <a:lnTo>
                    <a:pt x="269" y="108"/>
                  </a:lnTo>
                  <a:lnTo>
                    <a:pt x="255" y="121"/>
                  </a:lnTo>
                  <a:lnTo>
                    <a:pt x="280" y="135"/>
                  </a:lnTo>
                  <a:lnTo>
                    <a:pt x="242" y="186"/>
                  </a:lnTo>
                  <a:lnTo>
                    <a:pt x="242" y="254"/>
                  </a:lnTo>
                  <a:lnTo>
                    <a:pt x="269" y="213"/>
                  </a:lnTo>
                  <a:lnTo>
                    <a:pt x="307" y="213"/>
                  </a:lnTo>
                  <a:lnTo>
                    <a:pt x="294" y="240"/>
                  </a:lnTo>
                  <a:lnTo>
                    <a:pt x="334" y="240"/>
                  </a:lnTo>
                  <a:lnTo>
                    <a:pt x="348" y="200"/>
                  </a:lnTo>
                  <a:lnTo>
                    <a:pt x="348" y="135"/>
                  </a:lnTo>
                  <a:lnTo>
                    <a:pt x="374" y="148"/>
                  </a:lnTo>
                  <a:lnTo>
                    <a:pt x="374" y="213"/>
                  </a:lnTo>
                  <a:lnTo>
                    <a:pt x="388" y="240"/>
                  </a:lnTo>
                  <a:lnTo>
                    <a:pt x="401" y="200"/>
                  </a:lnTo>
                  <a:lnTo>
                    <a:pt x="428" y="186"/>
                  </a:lnTo>
                  <a:lnTo>
                    <a:pt x="468" y="186"/>
                  </a:lnTo>
                  <a:lnTo>
                    <a:pt x="482" y="200"/>
                  </a:lnTo>
                  <a:lnTo>
                    <a:pt x="482" y="240"/>
                  </a:lnTo>
                  <a:lnTo>
                    <a:pt x="509" y="200"/>
                  </a:lnTo>
                  <a:lnTo>
                    <a:pt x="536" y="200"/>
                  </a:lnTo>
                  <a:lnTo>
                    <a:pt x="563" y="254"/>
                  </a:lnTo>
                  <a:lnTo>
                    <a:pt x="603" y="213"/>
                  </a:lnTo>
                  <a:lnTo>
                    <a:pt x="616" y="254"/>
                  </a:lnTo>
                  <a:lnTo>
                    <a:pt x="643" y="240"/>
                  </a:lnTo>
                  <a:lnTo>
                    <a:pt x="657" y="186"/>
                  </a:lnTo>
                  <a:lnTo>
                    <a:pt x="697" y="200"/>
                  </a:lnTo>
                  <a:lnTo>
                    <a:pt x="724" y="213"/>
                  </a:lnTo>
                  <a:lnTo>
                    <a:pt x="710" y="267"/>
                  </a:lnTo>
                  <a:lnTo>
                    <a:pt x="724" y="294"/>
                  </a:lnTo>
                  <a:lnTo>
                    <a:pt x="737" y="267"/>
                  </a:lnTo>
                  <a:lnTo>
                    <a:pt x="764" y="254"/>
                  </a:lnTo>
                  <a:lnTo>
                    <a:pt x="764" y="280"/>
                  </a:lnTo>
                  <a:lnTo>
                    <a:pt x="737" y="307"/>
                  </a:lnTo>
                  <a:lnTo>
                    <a:pt x="764" y="334"/>
                  </a:lnTo>
                  <a:lnTo>
                    <a:pt x="764" y="348"/>
                  </a:lnTo>
                  <a:lnTo>
                    <a:pt x="737" y="374"/>
                  </a:lnTo>
                  <a:lnTo>
                    <a:pt x="778" y="388"/>
                  </a:lnTo>
                  <a:lnTo>
                    <a:pt x="764" y="399"/>
                  </a:lnTo>
                  <a:lnTo>
                    <a:pt x="804" y="426"/>
                  </a:lnTo>
                  <a:lnTo>
                    <a:pt x="804" y="467"/>
                  </a:lnTo>
                  <a:lnTo>
                    <a:pt x="764" y="493"/>
                  </a:lnTo>
                  <a:lnTo>
                    <a:pt x="791" y="547"/>
                  </a:lnTo>
                  <a:lnTo>
                    <a:pt x="778" y="547"/>
                  </a:lnTo>
                  <a:lnTo>
                    <a:pt x="764" y="520"/>
                  </a:lnTo>
                  <a:lnTo>
                    <a:pt x="764" y="561"/>
                  </a:lnTo>
                  <a:lnTo>
                    <a:pt x="751" y="574"/>
                  </a:lnTo>
                  <a:lnTo>
                    <a:pt x="724" y="588"/>
                  </a:lnTo>
                  <a:lnTo>
                    <a:pt x="697" y="588"/>
                  </a:lnTo>
                  <a:lnTo>
                    <a:pt x="670" y="614"/>
                  </a:lnTo>
                  <a:lnTo>
                    <a:pt x="657" y="628"/>
                  </a:lnTo>
                  <a:lnTo>
                    <a:pt x="630" y="639"/>
                  </a:lnTo>
                  <a:lnTo>
                    <a:pt x="603" y="628"/>
                  </a:lnTo>
                  <a:lnTo>
                    <a:pt x="549" y="628"/>
                  </a:lnTo>
                  <a:lnTo>
                    <a:pt x="495" y="653"/>
                  </a:lnTo>
                  <a:lnTo>
                    <a:pt x="442" y="666"/>
                  </a:lnTo>
                  <a:lnTo>
                    <a:pt x="428" y="666"/>
                  </a:lnTo>
                  <a:lnTo>
                    <a:pt x="415" y="653"/>
                  </a:lnTo>
                  <a:lnTo>
                    <a:pt x="374" y="653"/>
                  </a:lnTo>
                  <a:lnTo>
                    <a:pt x="361" y="666"/>
                  </a:lnTo>
                  <a:lnTo>
                    <a:pt x="321" y="680"/>
                  </a:lnTo>
                  <a:lnTo>
                    <a:pt x="269" y="680"/>
                  </a:lnTo>
                  <a:lnTo>
                    <a:pt x="242" y="653"/>
                  </a:lnTo>
                  <a:lnTo>
                    <a:pt x="215" y="614"/>
                  </a:lnTo>
                  <a:lnTo>
                    <a:pt x="161" y="601"/>
                  </a:lnTo>
                  <a:lnTo>
                    <a:pt x="161" y="561"/>
                  </a:lnTo>
                  <a:lnTo>
                    <a:pt x="134" y="520"/>
                  </a:lnTo>
                  <a:lnTo>
                    <a:pt x="121" y="507"/>
                  </a:lnTo>
                  <a:lnTo>
                    <a:pt x="67" y="507"/>
                  </a:lnTo>
                  <a:lnTo>
                    <a:pt x="14" y="467"/>
                  </a:lnTo>
                  <a:lnTo>
                    <a:pt x="0" y="467"/>
                  </a:lnTo>
                  <a:lnTo>
                    <a:pt x="14" y="440"/>
                  </a:lnTo>
                  <a:lnTo>
                    <a:pt x="14" y="413"/>
                  </a:lnTo>
                  <a:lnTo>
                    <a:pt x="40" y="440"/>
                  </a:lnTo>
                  <a:lnTo>
                    <a:pt x="67" y="440"/>
                  </a:lnTo>
                  <a:lnTo>
                    <a:pt x="94" y="440"/>
                  </a:lnTo>
                  <a:lnTo>
                    <a:pt x="108" y="440"/>
                  </a:lnTo>
                  <a:lnTo>
                    <a:pt x="94" y="413"/>
                  </a:lnTo>
                  <a:lnTo>
                    <a:pt x="94" y="399"/>
                  </a:lnTo>
                  <a:lnTo>
                    <a:pt x="108" y="374"/>
                  </a:lnTo>
                  <a:lnTo>
                    <a:pt x="94" y="374"/>
                  </a:lnTo>
                  <a:lnTo>
                    <a:pt x="94" y="334"/>
                  </a:lnTo>
                  <a:lnTo>
                    <a:pt x="108" y="307"/>
                  </a:lnTo>
                  <a:lnTo>
                    <a:pt x="67" y="294"/>
                  </a:lnTo>
                  <a:lnTo>
                    <a:pt x="40" y="267"/>
                  </a:lnTo>
                  <a:lnTo>
                    <a:pt x="14" y="267"/>
                  </a:lnTo>
                  <a:lnTo>
                    <a:pt x="0" y="267"/>
                  </a:lnTo>
                  <a:lnTo>
                    <a:pt x="0" y="240"/>
                  </a:lnTo>
                  <a:lnTo>
                    <a:pt x="14" y="240"/>
                  </a:lnTo>
                  <a:lnTo>
                    <a:pt x="54" y="254"/>
                  </a:lnTo>
                  <a:lnTo>
                    <a:pt x="94" y="254"/>
                  </a:lnTo>
                  <a:lnTo>
                    <a:pt x="121" y="267"/>
                  </a:lnTo>
                  <a:lnTo>
                    <a:pt x="161" y="294"/>
                  </a:lnTo>
                  <a:lnTo>
                    <a:pt x="188" y="267"/>
                  </a:lnTo>
                  <a:lnTo>
                    <a:pt x="161" y="267"/>
                  </a:lnTo>
                  <a:lnTo>
                    <a:pt x="121" y="240"/>
                  </a:lnTo>
                  <a:lnTo>
                    <a:pt x="134" y="213"/>
                  </a:lnTo>
                  <a:lnTo>
                    <a:pt x="188" y="227"/>
                  </a:lnTo>
                  <a:lnTo>
                    <a:pt x="188" y="186"/>
                  </a:lnTo>
                  <a:lnTo>
                    <a:pt x="148" y="160"/>
                  </a:lnTo>
                  <a:lnTo>
                    <a:pt x="134" y="160"/>
                  </a:lnTo>
                  <a:lnTo>
                    <a:pt x="94" y="160"/>
                  </a:lnTo>
                  <a:lnTo>
                    <a:pt x="54" y="148"/>
                  </a:lnTo>
                  <a:lnTo>
                    <a:pt x="27" y="108"/>
                  </a:lnTo>
                  <a:lnTo>
                    <a:pt x="40" y="94"/>
                  </a:lnTo>
                  <a:lnTo>
                    <a:pt x="67" y="121"/>
                  </a:lnTo>
                  <a:lnTo>
                    <a:pt x="67" y="81"/>
                  </a:lnTo>
                  <a:lnTo>
                    <a:pt x="108" y="121"/>
                  </a:lnTo>
                  <a:lnTo>
                    <a:pt x="121" y="121"/>
                  </a:lnTo>
                  <a:lnTo>
                    <a:pt x="81" y="94"/>
                  </a:lnTo>
                  <a:lnTo>
                    <a:pt x="94" y="54"/>
                  </a:lnTo>
                  <a:lnTo>
                    <a:pt x="108" y="54"/>
                  </a:lnTo>
                  <a:lnTo>
                    <a:pt x="108" y="41"/>
                  </a:lnTo>
                  <a:lnTo>
                    <a:pt x="148" y="27"/>
                  </a:lnTo>
                  <a:lnTo>
                    <a:pt x="175" y="81"/>
                  </a:lnTo>
                  <a:lnTo>
                    <a:pt x="175" y="108"/>
                  </a:lnTo>
                  <a:lnTo>
                    <a:pt x="188" y="81"/>
                  </a:lnTo>
                  <a:lnTo>
                    <a:pt x="202" y="121"/>
                  </a:lnTo>
                  <a:lnTo>
                    <a:pt x="202" y="94"/>
                  </a:lnTo>
                  <a:lnTo>
                    <a:pt x="188" y="41"/>
                  </a:lnTo>
                  <a:lnTo>
                    <a:pt x="215" y="41"/>
                  </a:lnTo>
                  <a:lnTo>
                    <a:pt x="215" y="27"/>
                  </a:lnTo>
                  <a:lnTo>
                    <a:pt x="188" y="14"/>
                  </a:lnTo>
                  <a:lnTo>
                    <a:pt x="202" y="0"/>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57" name="Freeform 133">
              <a:extLst>
                <a:ext uri="{FF2B5EF4-FFF2-40B4-BE49-F238E27FC236}">
                  <a16:creationId xmlns:a16="http://schemas.microsoft.com/office/drawing/2014/main" id="{374B1EDC-61CC-4048-8798-AA92F3DCFC4E}"/>
                </a:ext>
              </a:extLst>
            </p:cNvPr>
            <p:cNvSpPr>
              <a:spLocks/>
            </p:cNvSpPr>
            <p:nvPr/>
          </p:nvSpPr>
          <p:spPr bwMode="gray">
            <a:xfrm>
              <a:off x="4460259" y="3357832"/>
              <a:ext cx="303211" cy="357223"/>
            </a:xfrm>
            <a:custGeom>
              <a:avLst/>
              <a:gdLst>
                <a:gd name="T0" fmla="*/ 126 w 574"/>
                <a:gd name="T1" fmla="*/ 13 h 643"/>
                <a:gd name="T2" fmla="*/ 109 w 574"/>
                <a:gd name="T3" fmla="*/ 30 h 643"/>
                <a:gd name="T4" fmla="*/ 106 w 574"/>
                <a:gd name="T5" fmla="*/ 33 h 643"/>
                <a:gd name="T6" fmla="*/ 100 w 574"/>
                <a:gd name="T7" fmla="*/ 43 h 643"/>
                <a:gd name="T8" fmla="*/ 116 w 574"/>
                <a:gd name="T9" fmla="*/ 47 h 643"/>
                <a:gd name="T10" fmla="*/ 129 w 574"/>
                <a:gd name="T11" fmla="*/ 57 h 643"/>
                <a:gd name="T12" fmla="*/ 140 w 574"/>
                <a:gd name="T13" fmla="*/ 63 h 643"/>
                <a:gd name="T14" fmla="*/ 140 w 574"/>
                <a:gd name="T15" fmla="*/ 67 h 643"/>
                <a:gd name="T16" fmla="*/ 136 w 574"/>
                <a:gd name="T17" fmla="*/ 93 h 643"/>
                <a:gd name="T18" fmla="*/ 126 w 574"/>
                <a:gd name="T19" fmla="*/ 130 h 643"/>
                <a:gd name="T20" fmla="*/ 116 w 574"/>
                <a:gd name="T21" fmla="*/ 150 h 643"/>
                <a:gd name="T22" fmla="*/ 96 w 574"/>
                <a:gd name="T23" fmla="*/ 150 h 643"/>
                <a:gd name="T24" fmla="*/ 83 w 574"/>
                <a:gd name="T25" fmla="*/ 150 h 643"/>
                <a:gd name="T26" fmla="*/ 56 w 574"/>
                <a:gd name="T27" fmla="*/ 154 h 643"/>
                <a:gd name="T28" fmla="*/ 30 w 574"/>
                <a:gd name="T29" fmla="*/ 160 h 643"/>
                <a:gd name="T30" fmla="*/ 27 w 574"/>
                <a:gd name="T31" fmla="*/ 147 h 643"/>
                <a:gd name="T32" fmla="*/ 6 w 574"/>
                <a:gd name="T33" fmla="*/ 143 h 643"/>
                <a:gd name="T34" fmla="*/ 6 w 574"/>
                <a:gd name="T35" fmla="*/ 140 h 643"/>
                <a:gd name="T36" fmla="*/ 6 w 574"/>
                <a:gd name="T37" fmla="*/ 130 h 643"/>
                <a:gd name="T38" fmla="*/ 6 w 574"/>
                <a:gd name="T39" fmla="*/ 123 h 643"/>
                <a:gd name="T40" fmla="*/ 13 w 574"/>
                <a:gd name="T41" fmla="*/ 117 h 643"/>
                <a:gd name="T42" fmla="*/ 23 w 574"/>
                <a:gd name="T43" fmla="*/ 113 h 643"/>
                <a:gd name="T44" fmla="*/ 53 w 574"/>
                <a:gd name="T45" fmla="*/ 110 h 643"/>
                <a:gd name="T46" fmla="*/ 43 w 574"/>
                <a:gd name="T47" fmla="*/ 110 h 643"/>
                <a:gd name="T48" fmla="*/ 39 w 574"/>
                <a:gd name="T49" fmla="*/ 100 h 643"/>
                <a:gd name="T50" fmla="*/ 50 w 574"/>
                <a:gd name="T51" fmla="*/ 87 h 643"/>
                <a:gd name="T52" fmla="*/ 43 w 574"/>
                <a:gd name="T53" fmla="*/ 80 h 643"/>
                <a:gd name="T54" fmla="*/ 30 w 574"/>
                <a:gd name="T55" fmla="*/ 60 h 643"/>
                <a:gd name="T56" fmla="*/ 46 w 574"/>
                <a:gd name="T57" fmla="*/ 53 h 643"/>
                <a:gd name="T58" fmla="*/ 36 w 574"/>
                <a:gd name="T59" fmla="*/ 40 h 643"/>
                <a:gd name="T60" fmla="*/ 43 w 574"/>
                <a:gd name="T61" fmla="*/ 30 h 643"/>
                <a:gd name="T62" fmla="*/ 63 w 574"/>
                <a:gd name="T63" fmla="*/ 36 h 643"/>
                <a:gd name="T64" fmla="*/ 80 w 574"/>
                <a:gd name="T65" fmla="*/ 40 h 643"/>
                <a:gd name="T66" fmla="*/ 93 w 574"/>
                <a:gd name="T67" fmla="*/ 30 h 643"/>
                <a:gd name="T68" fmla="*/ 86 w 574"/>
                <a:gd name="T69" fmla="*/ 23 h 643"/>
                <a:gd name="T70" fmla="*/ 86 w 574"/>
                <a:gd name="T71" fmla="*/ 16 h 643"/>
                <a:gd name="T72" fmla="*/ 100 w 574"/>
                <a:gd name="T73" fmla="*/ 3 h 643"/>
                <a:gd name="T74" fmla="*/ 116 w 574"/>
                <a:gd name="T75" fmla="*/ 6 h 643"/>
                <a:gd name="T76" fmla="*/ 129 w 574"/>
                <a:gd name="T77" fmla="*/ 0 h 643"/>
                <a:gd name="T78" fmla="*/ 123 w 574"/>
                <a:gd name="T79" fmla="*/ 13 h 64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574"/>
                <a:gd name="T121" fmla="*/ 0 h 643"/>
                <a:gd name="T122" fmla="*/ 574 w 574"/>
                <a:gd name="T123" fmla="*/ 643 h 64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574" h="643">
                  <a:moveTo>
                    <a:pt x="493" y="53"/>
                  </a:moveTo>
                  <a:lnTo>
                    <a:pt x="507" y="53"/>
                  </a:lnTo>
                  <a:lnTo>
                    <a:pt x="453" y="94"/>
                  </a:lnTo>
                  <a:lnTo>
                    <a:pt x="440" y="121"/>
                  </a:lnTo>
                  <a:lnTo>
                    <a:pt x="415" y="107"/>
                  </a:lnTo>
                  <a:lnTo>
                    <a:pt x="426" y="134"/>
                  </a:lnTo>
                  <a:lnTo>
                    <a:pt x="388" y="134"/>
                  </a:lnTo>
                  <a:lnTo>
                    <a:pt x="401" y="174"/>
                  </a:lnTo>
                  <a:lnTo>
                    <a:pt x="426" y="228"/>
                  </a:lnTo>
                  <a:lnTo>
                    <a:pt x="466" y="188"/>
                  </a:lnTo>
                  <a:lnTo>
                    <a:pt x="493" y="174"/>
                  </a:lnTo>
                  <a:lnTo>
                    <a:pt x="520" y="228"/>
                  </a:lnTo>
                  <a:lnTo>
                    <a:pt x="520" y="255"/>
                  </a:lnTo>
                  <a:lnTo>
                    <a:pt x="561" y="255"/>
                  </a:lnTo>
                  <a:lnTo>
                    <a:pt x="574" y="268"/>
                  </a:lnTo>
                  <a:lnTo>
                    <a:pt x="561" y="268"/>
                  </a:lnTo>
                  <a:lnTo>
                    <a:pt x="547" y="309"/>
                  </a:lnTo>
                  <a:lnTo>
                    <a:pt x="547" y="374"/>
                  </a:lnTo>
                  <a:lnTo>
                    <a:pt x="534" y="441"/>
                  </a:lnTo>
                  <a:lnTo>
                    <a:pt x="507" y="522"/>
                  </a:lnTo>
                  <a:lnTo>
                    <a:pt x="466" y="575"/>
                  </a:lnTo>
                  <a:lnTo>
                    <a:pt x="466" y="602"/>
                  </a:lnTo>
                  <a:lnTo>
                    <a:pt x="426" y="589"/>
                  </a:lnTo>
                  <a:lnTo>
                    <a:pt x="388" y="602"/>
                  </a:lnTo>
                  <a:lnTo>
                    <a:pt x="334" y="575"/>
                  </a:lnTo>
                  <a:lnTo>
                    <a:pt x="334" y="602"/>
                  </a:lnTo>
                  <a:lnTo>
                    <a:pt x="280" y="616"/>
                  </a:lnTo>
                  <a:lnTo>
                    <a:pt x="227" y="616"/>
                  </a:lnTo>
                  <a:lnTo>
                    <a:pt x="186" y="643"/>
                  </a:lnTo>
                  <a:lnTo>
                    <a:pt x="121" y="643"/>
                  </a:lnTo>
                  <a:lnTo>
                    <a:pt x="54" y="616"/>
                  </a:lnTo>
                  <a:lnTo>
                    <a:pt x="108" y="589"/>
                  </a:lnTo>
                  <a:lnTo>
                    <a:pt x="40" y="616"/>
                  </a:lnTo>
                  <a:lnTo>
                    <a:pt x="27" y="575"/>
                  </a:lnTo>
                  <a:lnTo>
                    <a:pt x="94" y="562"/>
                  </a:lnTo>
                  <a:lnTo>
                    <a:pt x="27" y="562"/>
                  </a:lnTo>
                  <a:lnTo>
                    <a:pt x="0" y="549"/>
                  </a:lnTo>
                  <a:lnTo>
                    <a:pt x="27" y="522"/>
                  </a:lnTo>
                  <a:lnTo>
                    <a:pt x="67" y="508"/>
                  </a:lnTo>
                  <a:lnTo>
                    <a:pt x="27" y="495"/>
                  </a:lnTo>
                  <a:lnTo>
                    <a:pt x="13" y="468"/>
                  </a:lnTo>
                  <a:lnTo>
                    <a:pt x="54" y="468"/>
                  </a:lnTo>
                  <a:lnTo>
                    <a:pt x="81" y="481"/>
                  </a:lnTo>
                  <a:lnTo>
                    <a:pt x="94" y="455"/>
                  </a:lnTo>
                  <a:lnTo>
                    <a:pt x="121" y="441"/>
                  </a:lnTo>
                  <a:lnTo>
                    <a:pt x="213" y="441"/>
                  </a:lnTo>
                  <a:lnTo>
                    <a:pt x="186" y="414"/>
                  </a:lnTo>
                  <a:lnTo>
                    <a:pt x="173" y="441"/>
                  </a:lnTo>
                  <a:lnTo>
                    <a:pt x="121" y="414"/>
                  </a:lnTo>
                  <a:lnTo>
                    <a:pt x="159" y="401"/>
                  </a:lnTo>
                  <a:lnTo>
                    <a:pt x="173" y="360"/>
                  </a:lnTo>
                  <a:lnTo>
                    <a:pt x="200" y="349"/>
                  </a:lnTo>
                  <a:lnTo>
                    <a:pt x="240" y="336"/>
                  </a:lnTo>
                  <a:lnTo>
                    <a:pt x="173" y="322"/>
                  </a:lnTo>
                  <a:lnTo>
                    <a:pt x="121" y="282"/>
                  </a:lnTo>
                  <a:lnTo>
                    <a:pt x="121" y="241"/>
                  </a:lnTo>
                  <a:lnTo>
                    <a:pt x="146" y="215"/>
                  </a:lnTo>
                  <a:lnTo>
                    <a:pt x="186" y="215"/>
                  </a:lnTo>
                  <a:lnTo>
                    <a:pt x="186" y="174"/>
                  </a:lnTo>
                  <a:lnTo>
                    <a:pt x="146" y="161"/>
                  </a:lnTo>
                  <a:lnTo>
                    <a:pt x="146" y="134"/>
                  </a:lnTo>
                  <a:lnTo>
                    <a:pt x="173" y="121"/>
                  </a:lnTo>
                  <a:lnTo>
                    <a:pt x="227" y="134"/>
                  </a:lnTo>
                  <a:lnTo>
                    <a:pt x="253" y="147"/>
                  </a:lnTo>
                  <a:lnTo>
                    <a:pt x="280" y="134"/>
                  </a:lnTo>
                  <a:lnTo>
                    <a:pt x="321" y="161"/>
                  </a:lnTo>
                  <a:lnTo>
                    <a:pt x="347" y="134"/>
                  </a:lnTo>
                  <a:lnTo>
                    <a:pt x="374" y="121"/>
                  </a:lnTo>
                  <a:lnTo>
                    <a:pt x="388" y="94"/>
                  </a:lnTo>
                  <a:lnTo>
                    <a:pt x="347" y="94"/>
                  </a:lnTo>
                  <a:lnTo>
                    <a:pt x="321" y="80"/>
                  </a:lnTo>
                  <a:lnTo>
                    <a:pt x="347" y="67"/>
                  </a:lnTo>
                  <a:lnTo>
                    <a:pt x="361" y="40"/>
                  </a:lnTo>
                  <a:lnTo>
                    <a:pt x="401" y="13"/>
                  </a:lnTo>
                  <a:lnTo>
                    <a:pt x="440" y="0"/>
                  </a:lnTo>
                  <a:lnTo>
                    <a:pt x="466" y="27"/>
                  </a:lnTo>
                  <a:lnTo>
                    <a:pt x="480" y="0"/>
                  </a:lnTo>
                  <a:lnTo>
                    <a:pt x="520" y="0"/>
                  </a:lnTo>
                  <a:lnTo>
                    <a:pt x="534" y="27"/>
                  </a:lnTo>
                  <a:lnTo>
                    <a:pt x="493" y="53"/>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58" name="Freeform 134">
              <a:extLst>
                <a:ext uri="{FF2B5EF4-FFF2-40B4-BE49-F238E27FC236}">
                  <a16:creationId xmlns:a16="http://schemas.microsoft.com/office/drawing/2014/main" id="{85A9D263-A861-4ED6-9732-21DDAD3FDDFC}"/>
                </a:ext>
              </a:extLst>
            </p:cNvPr>
            <p:cNvSpPr>
              <a:spLocks/>
            </p:cNvSpPr>
            <p:nvPr/>
          </p:nvSpPr>
          <p:spPr bwMode="gray">
            <a:xfrm>
              <a:off x="4663814" y="3380089"/>
              <a:ext cx="143124" cy="126864"/>
            </a:xfrm>
            <a:custGeom>
              <a:avLst/>
              <a:gdLst>
                <a:gd name="T0" fmla="*/ 31 w 269"/>
                <a:gd name="T1" fmla="*/ 4 h 228"/>
                <a:gd name="T2" fmla="*/ 41 w 269"/>
                <a:gd name="T3" fmla="*/ 0 h 228"/>
                <a:gd name="T4" fmla="*/ 47 w 269"/>
                <a:gd name="T5" fmla="*/ 0 h 228"/>
                <a:gd name="T6" fmla="*/ 54 w 269"/>
                <a:gd name="T7" fmla="*/ 0 h 228"/>
                <a:gd name="T8" fmla="*/ 61 w 269"/>
                <a:gd name="T9" fmla="*/ 7 h 228"/>
                <a:gd name="T10" fmla="*/ 57 w 269"/>
                <a:gd name="T11" fmla="*/ 17 h 228"/>
                <a:gd name="T12" fmla="*/ 68 w 269"/>
                <a:gd name="T13" fmla="*/ 27 h 228"/>
                <a:gd name="T14" fmla="*/ 68 w 269"/>
                <a:gd name="T15" fmla="*/ 41 h 228"/>
                <a:gd name="T16" fmla="*/ 64 w 269"/>
                <a:gd name="T17" fmla="*/ 51 h 228"/>
                <a:gd name="T18" fmla="*/ 57 w 269"/>
                <a:gd name="T19" fmla="*/ 54 h 228"/>
                <a:gd name="T20" fmla="*/ 47 w 269"/>
                <a:gd name="T21" fmla="*/ 57 h 228"/>
                <a:gd name="T22" fmla="*/ 44 w 269"/>
                <a:gd name="T23" fmla="*/ 54 h 228"/>
                <a:gd name="T24" fmla="*/ 34 w 269"/>
                <a:gd name="T25" fmla="*/ 54 h 228"/>
                <a:gd name="T26" fmla="*/ 34 w 269"/>
                <a:gd name="T27" fmla="*/ 47 h 228"/>
                <a:gd name="T28" fmla="*/ 27 w 269"/>
                <a:gd name="T29" fmla="*/ 34 h 228"/>
                <a:gd name="T30" fmla="*/ 20 w 269"/>
                <a:gd name="T31" fmla="*/ 37 h 228"/>
                <a:gd name="T32" fmla="*/ 10 w 269"/>
                <a:gd name="T33" fmla="*/ 47 h 228"/>
                <a:gd name="T34" fmla="*/ 4 w 269"/>
                <a:gd name="T35" fmla="*/ 34 h 228"/>
                <a:gd name="T36" fmla="*/ 0 w 269"/>
                <a:gd name="T37" fmla="*/ 24 h 228"/>
                <a:gd name="T38" fmla="*/ 10 w 269"/>
                <a:gd name="T39" fmla="*/ 24 h 228"/>
                <a:gd name="T40" fmla="*/ 7 w 269"/>
                <a:gd name="T41" fmla="*/ 17 h 228"/>
                <a:gd name="T42" fmla="*/ 14 w 269"/>
                <a:gd name="T43" fmla="*/ 21 h 228"/>
                <a:gd name="T44" fmla="*/ 17 w 269"/>
                <a:gd name="T45" fmla="*/ 14 h 228"/>
                <a:gd name="T46" fmla="*/ 31 w 269"/>
                <a:gd name="T47" fmla="*/ 4 h 22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69"/>
                <a:gd name="T73" fmla="*/ 0 h 228"/>
                <a:gd name="T74" fmla="*/ 269 w 269"/>
                <a:gd name="T75" fmla="*/ 228 h 22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69" h="228">
                  <a:moveTo>
                    <a:pt x="121" y="13"/>
                  </a:moveTo>
                  <a:lnTo>
                    <a:pt x="161" y="0"/>
                  </a:lnTo>
                  <a:lnTo>
                    <a:pt x="188" y="0"/>
                  </a:lnTo>
                  <a:lnTo>
                    <a:pt x="215" y="0"/>
                  </a:lnTo>
                  <a:lnTo>
                    <a:pt x="242" y="27"/>
                  </a:lnTo>
                  <a:lnTo>
                    <a:pt x="228" y="67"/>
                  </a:lnTo>
                  <a:lnTo>
                    <a:pt x="269" y="107"/>
                  </a:lnTo>
                  <a:lnTo>
                    <a:pt x="269" y="161"/>
                  </a:lnTo>
                  <a:lnTo>
                    <a:pt x="255" y="201"/>
                  </a:lnTo>
                  <a:lnTo>
                    <a:pt x="228" y="215"/>
                  </a:lnTo>
                  <a:lnTo>
                    <a:pt x="188" y="228"/>
                  </a:lnTo>
                  <a:lnTo>
                    <a:pt x="175" y="215"/>
                  </a:lnTo>
                  <a:lnTo>
                    <a:pt x="134" y="215"/>
                  </a:lnTo>
                  <a:lnTo>
                    <a:pt x="134" y="188"/>
                  </a:lnTo>
                  <a:lnTo>
                    <a:pt x="107" y="134"/>
                  </a:lnTo>
                  <a:lnTo>
                    <a:pt x="80" y="148"/>
                  </a:lnTo>
                  <a:lnTo>
                    <a:pt x="40" y="188"/>
                  </a:lnTo>
                  <a:lnTo>
                    <a:pt x="13" y="134"/>
                  </a:lnTo>
                  <a:lnTo>
                    <a:pt x="0" y="94"/>
                  </a:lnTo>
                  <a:lnTo>
                    <a:pt x="40" y="94"/>
                  </a:lnTo>
                  <a:lnTo>
                    <a:pt x="27" y="67"/>
                  </a:lnTo>
                  <a:lnTo>
                    <a:pt x="54" y="81"/>
                  </a:lnTo>
                  <a:lnTo>
                    <a:pt x="67" y="54"/>
                  </a:lnTo>
                  <a:lnTo>
                    <a:pt x="121" y="13"/>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59" name="Freeform 135">
              <a:extLst>
                <a:ext uri="{FF2B5EF4-FFF2-40B4-BE49-F238E27FC236}">
                  <a16:creationId xmlns:a16="http://schemas.microsoft.com/office/drawing/2014/main" id="{27D6B62F-3C50-47E2-ACAA-3C3367D8C244}"/>
                </a:ext>
              </a:extLst>
            </p:cNvPr>
            <p:cNvSpPr>
              <a:spLocks/>
            </p:cNvSpPr>
            <p:nvPr/>
          </p:nvSpPr>
          <p:spPr bwMode="gray">
            <a:xfrm>
              <a:off x="4698799" y="3052913"/>
              <a:ext cx="497225" cy="878033"/>
            </a:xfrm>
            <a:custGeom>
              <a:avLst/>
              <a:gdLst>
                <a:gd name="T0" fmla="*/ 87 w 939"/>
                <a:gd name="T1" fmla="*/ 354 h 1577"/>
                <a:gd name="T2" fmla="*/ 50 w 939"/>
                <a:gd name="T3" fmla="*/ 351 h 1577"/>
                <a:gd name="T4" fmla="*/ 13 w 939"/>
                <a:gd name="T5" fmla="*/ 381 h 1577"/>
                <a:gd name="T6" fmla="*/ 16 w 939"/>
                <a:gd name="T7" fmla="*/ 395 h 1577"/>
                <a:gd name="T8" fmla="*/ 57 w 939"/>
                <a:gd name="T9" fmla="*/ 391 h 1577"/>
                <a:gd name="T10" fmla="*/ 100 w 939"/>
                <a:gd name="T11" fmla="*/ 381 h 1577"/>
                <a:gd name="T12" fmla="*/ 164 w 939"/>
                <a:gd name="T13" fmla="*/ 381 h 1577"/>
                <a:gd name="T14" fmla="*/ 221 w 939"/>
                <a:gd name="T15" fmla="*/ 361 h 1577"/>
                <a:gd name="T16" fmla="*/ 201 w 939"/>
                <a:gd name="T17" fmla="*/ 351 h 1577"/>
                <a:gd name="T18" fmla="*/ 231 w 939"/>
                <a:gd name="T19" fmla="*/ 318 h 1577"/>
                <a:gd name="T20" fmla="*/ 211 w 939"/>
                <a:gd name="T21" fmla="*/ 284 h 1577"/>
                <a:gd name="T22" fmla="*/ 197 w 939"/>
                <a:gd name="T23" fmla="*/ 278 h 1577"/>
                <a:gd name="T24" fmla="*/ 191 w 939"/>
                <a:gd name="T25" fmla="*/ 241 h 1577"/>
                <a:gd name="T26" fmla="*/ 167 w 939"/>
                <a:gd name="T27" fmla="*/ 201 h 1577"/>
                <a:gd name="T28" fmla="*/ 150 w 939"/>
                <a:gd name="T29" fmla="*/ 141 h 1577"/>
                <a:gd name="T30" fmla="*/ 111 w 939"/>
                <a:gd name="T31" fmla="*/ 121 h 1577"/>
                <a:gd name="T32" fmla="*/ 137 w 939"/>
                <a:gd name="T33" fmla="*/ 111 h 1577"/>
                <a:gd name="T34" fmla="*/ 164 w 939"/>
                <a:gd name="T35" fmla="*/ 74 h 1577"/>
                <a:gd name="T36" fmla="*/ 147 w 939"/>
                <a:gd name="T37" fmla="*/ 54 h 1577"/>
                <a:gd name="T38" fmla="*/ 124 w 939"/>
                <a:gd name="T39" fmla="*/ 47 h 1577"/>
                <a:gd name="T40" fmla="*/ 137 w 939"/>
                <a:gd name="T41" fmla="*/ 27 h 1577"/>
                <a:gd name="T42" fmla="*/ 114 w 939"/>
                <a:gd name="T43" fmla="*/ 7 h 1577"/>
                <a:gd name="T44" fmla="*/ 97 w 939"/>
                <a:gd name="T45" fmla="*/ 17 h 1577"/>
                <a:gd name="T46" fmla="*/ 80 w 939"/>
                <a:gd name="T47" fmla="*/ 34 h 1577"/>
                <a:gd name="T48" fmla="*/ 74 w 939"/>
                <a:gd name="T49" fmla="*/ 60 h 1577"/>
                <a:gd name="T50" fmla="*/ 63 w 939"/>
                <a:gd name="T51" fmla="*/ 34 h 1577"/>
                <a:gd name="T52" fmla="*/ 61 w 939"/>
                <a:gd name="T53" fmla="*/ 37 h 1577"/>
                <a:gd name="T54" fmla="*/ 60 w 939"/>
                <a:gd name="T55" fmla="*/ 43 h 1577"/>
                <a:gd name="T56" fmla="*/ 53 w 939"/>
                <a:gd name="T57" fmla="*/ 41 h 1577"/>
                <a:gd name="T58" fmla="*/ 63 w 939"/>
                <a:gd name="T59" fmla="*/ 67 h 1577"/>
                <a:gd name="T60" fmla="*/ 57 w 939"/>
                <a:gd name="T61" fmla="*/ 91 h 1577"/>
                <a:gd name="T62" fmla="*/ 67 w 939"/>
                <a:gd name="T63" fmla="*/ 94 h 1577"/>
                <a:gd name="T64" fmla="*/ 63 w 939"/>
                <a:gd name="T65" fmla="*/ 111 h 1577"/>
                <a:gd name="T66" fmla="*/ 50 w 939"/>
                <a:gd name="T67" fmla="*/ 147 h 1577"/>
                <a:gd name="T68" fmla="*/ 67 w 939"/>
                <a:gd name="T69" fmla="*/ 124 h 1577"/>
                <a:gd name="T70" fmla="*/ 80 w 939"/>
                <a:gd name="T71" fmla="*/ 138 h 1577"/>
                <a:gd name="T72" fmla="*/ 63 w 939"/>
                <a:gd name="T73" fmla="*/ 171 h 1577"/>
                <a:gd name="T74" fmla="*/ 87 w 939"/>
                <a:gd name="T75" fmla="*/ 181 h 1577"/>
                <a:gd name="T76" fmla="*/ 117 w 939"/>
                <a:gd name="T77" fmla="*/ 177 h 1577"/>
                <a:gd name="T78" fmla="*/ 107 w 939"/>
                <a:gd name="T79" fmla="*/ 208 h 1577"/>
                <a:gd name="T80" fmla="*/ 111 w 939"/>
                <a:gd name="T81" fmla="*/ 228 h 1577"/>
                <a:gd name="T82" fmla="*/ 104 w 939"/>
                <a:gd name="T83" fmla="*/ 254 h 1577"/>
                <a:gd name="T84" fmla="*/ 67 w 939"/>
                <a:gd name="T85" fmla="*/ 261 h 1577"/>
                <a:gd name="T86" fmla="*/ 67 w 939"/>
                <a:gd name="T87" fmla="*/ 268 h 1577"/>
                <a:gd name="T88" fmla="*/ 60 w 939"/>
                <a:gd name="T89" fmla="*/ 298 h 1577"/>
                <a:gd name="T90" fmla="*/ 33 w 939"/>
                <a:gd name="T91" fmla="*/ 311 h 1577"/>
                <a:gd name="T92" fmla="*/ 53 w 939"/>
                <a:gd name="T93" fmla="*/ 318 h 1577"/>
                <a:gd name="T94" fmla="*/ 74 w 939"/>
                <a:gd name="T95" fmla="*/ 338 h 1577"/>
                <a:gd name="T96" fmla="*/ 107 w 939"/>
                <a:gd name="T97" fmla="*/ 328 h 157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939"/>
                <a:gd name="T148" fmla="*/ 0 h 1577"/>
                <a:gd name="T149" fmla="*/ 939 w 939"/>
                <a:gd name="T150" fmla="*/ 1577 h 157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939" h="1577">
                  <a:moveTo>
                    <a:pt x="444" y="1310"/>
                  </a:moveTo>
                  <a:lnTo>
                    <a:pt x="403" y="1349"/>
                  </a:lnTo>
                  <a:lnTo>
                    <a:pt x="363" y="1376"/>
                  </a:lnTo>
                  <a:lnTo>
                    <a:pt x="350" y="1416"/>
                  </a:lnTo>
                  <a:lnTo>
                    <a:pt x="309" y="1389"/>
                  </a:lnTo>
                  <a:lnTo>
                    <a:pt x="269" y="1376"/>
                  </a:lnTo>
                  <a:lnTo>
                    <a:pt x="215" y="1376"/>
                  </a:lnTo>
                  <a:lnTo>
                    <a:pt x="202" y="1403"/>
                  </a:lnTo>
                  <a:lnTo>
                    <a:pt x="161" y="1416"/>
                  </a:lnTo>
                  <a:lnTo>
                    <a:pt x="161" y="1443"/>
                  </a:lnTo>
                  <a:lnTo>
                    <a:pt x="121" y="1470"/>
                  </a:lnTo>
                  <a:lnTo>
                    <a:pt x="54" y="1524"/>
                  </a:lnTo>
                  <a:lnTo>
                    <a:pt x="14" y="1524"/>
                  </a:lnTo>
                  <a:lnTo>
                    <a:pt x="0" y="1537"/>
                  </a:lnTo>
                  <a:lnTo>
                    <a:pt x="40" y="1537"/>
                  </a:lnTo>
                  <a:lnTo>
                    <a:pt x="67" y="1577"/>
                  </a:lnTo>
                  <a:lnTo>
                    <a:pt x="94" y="1537"/>
                  </a:lnTo>
                  <a:lnTo>
                    <a:pt x="188" y="1524"/>
                  </a:lnTo>
                  <a:lnTo>
                    <a:pt x="215" y="1537"/>
                  </a:lnTo>
                  <a:lnTo>
                    <a:pt x="229" y="1564"/>
                  </a:lnTo>
                  <a:lnTo>
                    <a:pt x="255" y="1550"/>
                  </a:lnTo>
                  <a:lnTo>
                    <a:pt x="282" y="1510"/>
                  </a:lnTo>
                  <a:lnTo>
                    <a:pt x="350" y="1497"/>
                  </a:lnTo>
                  <a:lnTo>
                    <a:pt x="403" y="1524"/>
                  </a:lnTo>
                  <a:lnTo>
                    <a:pt x="457" y="1537"/>
                  </a:lnTo>
                  <a:lnTo>
                    <a:pt x="497" y="1510"/>
                  </a:lnTo>
                  <a:lnTo>
                    <a:pt x="565" y="1510"/>
                  </a:lnTo>
                  <a:lnTo>
                    <a:pt x="657" y="1524"/>
                  </a:lnTo>
                  <a:lnTo>
                    <a:pt x="724" y="1537"/>
                  </a:lnTo>
                  <a:lnTo>
                    <a:pt x="804" y="1524"/>
                  </a:lnTo>
                  <a:lnTo>
                    <a:pt x="858" y="1497"/>
                  </a:lnTo>
                  <a:lnTo>
                    <a:pt x="885" y="1443"/>
                  </a:lnTo>
                  <a:lnTo>
                    <a:pt x="818" y="1443"/>
                  </a:lnTo>
                  <a:lnTo>
                    <a:pt x="764" y="1416"/>
                  </a:lnTo>
                  <a:lnTo>
                    <a:pt x="737" y="1403"/>
                  </a:lnTo>
                  <a:lnTo>
                    <a:pt x="804" y="1403"/>
                  </a:lnTo>
                  <a:lnTo>
                    <a:pt x="831" y="1376"/>
                  </a:lnTo>
                  <a:lnTo>
                    <a:pt x="885" y="1337"/>
                  </a:lnTo>
                  <a:lnTo>
                    <a:pt x="912" y="1297"/>
                  </a:lnTo>
                  <a:lnTo>
                    <a:pt x="925" y="1270"/>
                  </a:lnTo>
                  <a:lnTo>
                    <a:pt x="939" y="1230"/>
                  </a:lnTo>
                  <a:lnTo>
                    <a:pt x="925" y="1190"/>
                  </a:lnTo>
                  <a:lnTo>
                    <a:pt x="885" y="1149"/>
                  </a:lnTo>
                  <a:lnTo>
                    <a:pt x="845" y="1136"/>
                  </a:lnTo>
                  <a:lnTo>
                    <a:pt x="804" y="1136"/>
                  </a:lnTo>
                  <a:lnTo>
                    <a:pt x="791" y="1176"/>
                  </a:lnTo>
                  <a:lnTo>
                    <a:pt x="764" y="1149"/>
                  </a:lnTo>
                  <a:lnTo>
                    <a:pt x="791" y="1109"/>
                  </a:lnTo>
                  <a:lnTo>
                    <a:pt x="791" y="1055"/>
                  </a:lnTo>
                  <a:lnTo>
                    <a:pt x="737" y="1002"/>
                  </a:lnTo>
                  <a:lnTo>
                    <a:pt x="778" y="1002"/>
                  </a:lnTo>
                  <a:lnTo>
                    <a:pt x="764" y="961"/>
                  </a:lnTo>
                  <a:lnTo>
                    <a:pt x="764" y="923"/>
                  </a:lnTo>
                  <a:lnTo>
                    <a:pt x="737" y="869"/>
                  </a:lnTo>
                  <a:lnTo>
                    <a:pt x="710" y="815"/>
                  </a:lnTo>
                  <a:lnTo>
                    <a:pt x="670" y="802"/>
                  </a:lnTo>
                  <a:lnTo>
                    <a:pt x="657" y="721"/>
                  </a:lnTo>
                  <a:lnTo>
                    <a:pt x="643" y="668"/>
                  </a:lnTo>
                  <a:lnTo>
                    <a:pt x="643" y="614"/>
                  </a:lnTo>
                  <a:lnTo>
                    <a:pt x="603" y="562"/>
                  </a:lnTo>
                  <a:lnTo>
                    <a:pt x="565" y="522"/>
                  </a:lnTo>
                  <a:lnTo>
                    <a:pt x="524" y="522"/>
                  </a:lnTo>
                  <a:lnTo>
                    <a:pt x="457" y="508"/>
                  </a:lnTo>
                  <a:lnTo>
                    <a:pt x="444" y="481"/>
                  </a:lnTo>
                  <a:lnTo>
                    <a:pt x="511" y="508"/>
                  </a:lnTo>
                  <a:lnTo>
                    <a:pt x="538" y="481"/>
                  </a:lnTo>
                  <a:lnTo>
                    <a:pt x="565" y="481"/>
                  </a:lnTo>
                  <a:lnTo>
                    <a:pt x="551" y="441"/>
                  </a:lnTo>
                  <a:lnTo>
                    <a:pt x="589" y="401"/>
                  </a:lnTo>
                  <a:lnTo>
                    <a:pt x="616" y="374"/>
                  </a:lnTo>
                  <a:lnTo>
                    <a:pt x="657" y="320"/>
                  </a:lnTo>
                  <a:lnTo>
                    <a:pt x="657" y="293"/>
                  </a:lnTo>
                  <a:lnTo>
                    <a:pt x="684" y="280"/>
                  </a:lnTo>
                  <a:lnTo>
                    <a:pt x="684" y="226"/>
                  </a:lnTo>
                  <a:lnTo>
                    <a:pt x="643" y="213"/>
                  </a:lnTo>
                  <a:lnTo>
                    <a:pt x="589" y="213"/>
                  </a:lnTo>
                  <a:lnTo>
                    <a:pt x="551" y="199"/>
                  </a:lnTo>
                  <a:lnTo>
                    <a:pt x="511" y="199"/>
                  </a:lnTo>
                  <a:lnTo>
                    <a:pt x="457" y="199"/>
                  </a:lnTo>
                  <a:lnTo>
                    <a:pt x="497" y="188"/>
                  </a:lnTo>
                  <a:lnTo>
                    <a:pt x="511" y="161"/>
                  </a:lnTo>
                  <a:lnTo>
                    <a:pt x="457" y="161"/>
                  </a:lnTo>
                  <a:lnTo>
                    <a:pt x="511" y="134"/>
                  </a:lnTo>
                  <a:lnTo>
                    <a:pt x="551" y="107"/>
                  </a:lnTo>
                  <a:lnTo>
                    <a:pt x="589" y="67"/>
                  </a:lnTo>
                  <a:lnTo>
                    <a:pt x="603" y="27"/>
                  </a:lnTo>
                  <a:lnTo>
                    <a:pt x="538" y="27"/>
                  </a:lnTo>
                  <a:lnTo>
                    <a:pt x="457" y="27"/>
                  </a:lnTo>
                  <a:lnTo>
                    <a:pt x="430" y="0"/>
                  </a:lnTo>
                  <a:lnTo>
                    <a:pt x="417" y="0"/>
                  </a:lnTo>
                  <a:lnTo>
                    <a:pt x="390" y="40"/>
                  </a:lnTo>
                  <a:lnTo>
                    <a:pt x="390" y="67"/>
                  </a:lnTo>
                  <a:lnTo>
                    <a:pt x="376" y="67"/>
                  </a:lnTo>
                  <a:lnTo>
                    <a:pt x="350" y="107"/>
                  </a:lnTo>
                  <a:lnTo>
                    <a:pt x="363" y="121"/>
                  </a:lnTo>
                  <a:lnTo>
                    <a:pt x="323" y="134"/>
                  </a:lnTo>
                  <a:lnTo>
                    <a:pt x="296" y="161"/>
                  </a:lnTo>
                  <a:lnTo>
                    <a:pt x="296" y="188"/>
                  </a:lnTo>
                  <a:lnTo>
                    <a:pt x="309" y="213"/>
                  </a:lnTo>
                  <a:lnTo>
                    <a:pt x="296" y="240"/>
                  </a:lnTo>
                  <a:lnTo>
                    <a:pt x="255" y="199"/>
                  </a:lnTo>
                  <a:lnTo>
                    <a:pt x="269" y="161"/>
                  </a:lnTo>
                  <a:lnTo>
                    <a:pt x="255" y="134"/>
                  </a:lnTo>
                  <a:lnTo>
                    <a:pt x="254" y="134"/>
                  </a:lnTo>
                  <a:lnTo>
                    <a:pt x="252" y="136"/>
                  </a:lnTo>
                  <a:lnTo>
                    <a:pt x="250" y="138"/>
                  </a:lnTo>
                  <a:lnTo>
                    <a:pt x="248" y="140"/>
                  </a:lnTo>
                  <a:lnTo>
                    <a:pt x="246" y="146"/>
                  </a:lnTo>
                  <a:lnTo>
                    <a:pt x="244" y="153"/>
                  </a:lnTo>
                  <a:lnTo>
                    <a:pt x="242" y="161"/>
                  </a:lnTo>
                  <a:lnTo>
                    <a:pt x="242" y="167"/>
                  </a:lnTo>
                  <a:lnTo>
                    <a:pt x="242" y="171"/>
                  </a:lnTo>
                  <a:lnTo>
                    <a:pt x="242" y="172"/>
                  </a:lnTo>
                  <a:lnTo>
                    <a:pt x="242" y="174"/>
                  </a:lnTo>
                  <a:lnTo>
                    <a:pt x="215" y="161"/>
                  </a:lnTo>
                  <a:lnTo>
                    <a:pt x="202" y="188"/>
                  </a:lnTo>
                  <a:lnTo>
                    <a:pt x="215" y="213"/>
                  </a:lnTo>
                  <a:lnTo>
                    <a:pt x="242" y="240"/>
                  </a:lnTo>
                  <a:lnTo>
                    <a:pt x="255" y="267"/>
                  </a:lnTo>
                  <a:lnTo>
                    <a:pt x="282" y="280"/>
                  </a:lnTo>
                  <a:lnTo>
                    <a:pt x="269" y="307"/>
                  </a:lnTo>
                  <a:lnTo>
                    <a:pt x="229" y="320"/>
                  </a:lnTo>
                  <a:lnTo>
                    <a:pt x="229" y="361"/>
                  </a:lnTo>
                  <a:lnTo>
                    <a:pt x="188" y="374"/>
                  </a:lnTo>
                  <a:lnTo>
                    <a:pt x="202" y="401"/>
                  </a:lnTo>
                  <a:lnTo>
                    <a:pt x="242" y="387"/>
                  </a:lnTo>
                  <a:lnTo>
                    <a:pt x="269" y="374"/>
                  </a:lnTo>
                  <a:lnTo>
                    <a:pt x="309" y="347"/>
                  </a:lnTo>
                  <a:lnTo>
                    <a:pt x="296" y="387"/>
                  </a:lnTo>
                  <a:lnTo>
                    <a:pt x="269" y="414"/>
                  </a:lnTo>
                  <a:lnTo>
                    <a:pt x="255" y="441"/>
                  </a:lnTo>
                  <a:lnTo>
                    <a:pt x="229" y="481"/>
                  </a:lnTo>
                  <a:lnTo>
                    <a:pt x="242" y="508"/>
                  </a:lnTo>
                  <a:lnTo>
                    <a:pt x="215" y="549"/>
                  </a:lnTo>
                  <a:lnTo>
                    <a:pt x="202" y="587"/>
                  </a:lnTo>
                  <a:lnTo>
                    <a:pt x="229" y="600"/>
                  </a:lnTo>
                  <a:lnTo>
                    <a:pt x="242" y="574"/>
                  </a:lnTo>
                  <a:lnTo>
                    <a:pt x="255" y="522"/>
                  </a:lnTo>
                  <a:lnTo>
                    <a:pt x="269" y="495"/>
                  </a:lnTo>
                  <a:lnTo>
                    <a:pt x="296" y="481"/>
                  </a:lnTo>
                  <a:lnTo>
                    <a:pt x="336" y="481"/>
                  </a:lnTo>
                  <a:lnTo>
                    <a:pt x="323" y="508"/>
                  </a:lnTo>
                  <a:lnTo>
                    <a:pt x="323" y="549"/>
                  </a:lnTo>
                  <a:lnTo>
                    <a:pt x="336" y="587"/>
                  </a:lnTo>
                  <a:lnTo>
                    <a:pt x="309" y="614"/>
                  </a:lnTo>
                  <a:lnTo>
                    <a:pt x="269" y="654"/>
                  </a:lnTo>
                  <a:lnTo>
                    <a:pt x="255" y="681"/>
                  </a:lnTo>
                  <a:lnTo>
                    <a:pt x="269" y="708"/>
                  </a:lnTo>
                  <a:lnTo>
                    <a:pt x="282" y="694"/>
                  </a:lnTo>
                  <a:lnTo>
                    <a:pt x="309" y="721"/>
                  </a:lnTo>
                  <a:lnTo>
                    <a:pt x="350" y="721"/>
                  </a:lnTo>
                  <a:lnTo>
                    <a:pt x="376" y="721"/>
                  </a:lnTo>
                  <a:lnTo>
                    <a:pt x="417" y="708"/>
                  </a:lnTo>
                  <a:lnTo>
                    <a:pt x="430" y="694"/>
                  </a:lnTo>
                  <a:lnTo>
                    <a:pt x="470" y="708"/>
                  </a:lnTo>
                  <a:lnTo>
                    <a:pt x="430" y="721"/>
                  </a:lnTo>
                  <a:lnTo>
                    <a:pt x="417" y="748"/>
                  </a:lnTo>
                  <a:lnTo>
                    <a:pt x="390" y="775"/>
                  </a:lnTo>
                  <a:lnTo>
                    <a:pt x="430" y="829"/>
                  </a:lnTo>
                  <a:lnTo>
                    <a:pt x="430" y="856"/>
                  </a:lnTo>
                  <a:lnTo>
                    <a:pt x="484" y="856"/>
                  </a:lnTo>
                  <a:lnTo>
                    <a:pt x="470" y="896"/>
                  </a:lnTo>
                  <a:lnTo>
                    <a:pt x="444" y="909"/>
                  </a:lnTo>
                  <a:lnTo>
                    <a:pt x="457" y="950"/>
                  </a:lnTo>
                  <a:lnTo>
                    <a:pt x="430" y="961"/>
                  </a:lnTo>
                  <a:lnTo>
                    <a:pt x="430" y="1002"/>
                  </a:lnTo>
                  <a:lnTo>
                    <a:pt x="417" y="1015"/>
                  </a:lnTo>
                  <a:lnTo>
                    <a:pt x="376" y="1002"/>
                  </a:lnTo>
                  <a:lnTo>
                    <a:pt x="336" y="1002"/>
                  </a:lnTo>
                  <a:lnTo>
                    <a:pt x="296" y="1002"/>
                  </a:lnTo>
                  <a:lnTo>
                    <a:pt x="269" y="1042"/>
                  </a:lnTo>
                  <a:lnTo>
                    <a:pt x="242" y="1055"/>
                  </a:lnTo>
                  <a:lnTo>
                    <a:pt x="229" y="1082"/>
                  </a:lnTo>
                  <a:lnTo>
                    <a:pt x="255" y="1082"/>
                  </a:lnTo>
                  <a:lnTo>
                    <a:pt x="269" y="1069"/>
                  </a:lnTo>
                  <a:lnTo>
                    <a:pt x="296" y="1082"/>
                  </a:lnTo>
                  <a:lnTo>
                    <a:pt x="296" y="1122"/>
                  </a:lnTo>
                  <a:lnTo>
                    <a:pt x="269" y="1163"/>
                  </a:lnTo>
                  <a:lnTo>
                    <a:pt x="242" y="1190"/>
                  </a:lnTo>
                  <a:lnTo>
                    <a:pt x="215" y="1203"/>
                  </a:lnTo>
                  <a:lnTo>
                    <a:pt x="161" y="1216"/>
                  </a:lnTo>
                  <a:lnTo>
                    <a:pt x="121" y="1216"/>
                  </a:lnTo>
                  <a:lnTo>
                    <a:pt x="135" y="1243"/>
                  </a:lnTo>
                  <a:lnTo>
                    <a:pt x="121" y="1257"/>
                  </a:lnTo>
                  <a:lnTo>
                    <a:pt x="148" y="1284"/>
                  </a:lnTo>
                  <a:lnTo>
                    <a:pt x="188" y="1284"/>
                  </a:lnTo>
                  <a:lnTo>
                    <a:pt x="215" y="1270"/>
                  </a:lnTo>
                  <a:lnTo>
                    <a:pt x="242" y="1297"/>
                  </a:lnTo>
                  <a:lnTo>
                    <a:pt x="255" y="1310"/>
                  </a:lnTo>
                  <a:lnTo>
                    <a:pt x="269" y="1310"/>
                  </a:lnTo>
                  <a:lnTo>
                    <a:pt x="296" y="1349"/>
                  </a:lnTo>
                  <a:lnTo>
                    <a:pt x="336" y="1362"/>
                  </a:lnTo>
                  <a:lnTo>
                    <a:pt x="350" y="1349"/>
                  </a:lnTo>
                  <a:lnTo>
                    <a:pt x="376" y="1337"/>
                  </a:lnTo>
                  <a:lnTo>
                    <a:pt x="430" y="1310"/>
                  </a:lnTo>
                  <a:lnTo>
                    <a:pt x="444" y="1310"/>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60" name="Freeform 136">
              <a:extLst>
                <a:ext uri="{FF2B5EF4-FFF2-40B4-BE49-F238E27FC236}">
                  <a16:creationId xmlns:a16="http://schemas.microsoft.com/office/drawing/2014/main" id="{B9E4F193-9F90-4C93-8532-3CFB6AAC8A51}"/>
                </a:ext>
              </a:extLst>
            </p:cNvPr>
            <p:cNvSpPr>
              <a:spLocks/>
            </p:cNvSpPr>
            <p:nvPr/>
          </p:nvSpPr>
          <p:spPr bwMode="gray">
            <a:xfrm>
              <a:off x="4827082" y="3588190"/>
              <a:ext cx="36046" cy="30047"/>
            </a:xfrm>
            <a:custGeom>
              <a:avLst/>
              <a:gdLst>
                <a:gd name="T0" fmla="*/ 7 w 67"/>
                <a:gd name="T1" fmla="*/ 0 h 54"/>
                <a:gd name="T2" fmla="*/ 0 w 67"/>
                <a:gd name="T3" fmla="*/ 7 h 54"/>
                <a:gd name="T4" fmla="*/ 7 w 67"/>
                <a:gd name="T5" fmla="*/ 14 h 54"/>
                <a:gd name="T6" fmla="*/ 17 w 67"/>
                <a:gd name="T7" fmla="*/ 7 h 54"/>
                <a:gd name="T8" fmla="*/ 7 w 67"/>
                <a:gd name="T9" fmla="*/ 0 h 54"/>
                <a:gd name="T10" fmla="*/ 0 60000 65536"/>
                <a:gd name="T11" fmla="*/ 0 60000 65536"/>
                <a:gd name="T12" fmla="*/ 0 60000 65536"/>
                <a:gd name="T13" fmla="*/ 0 60000 65536"/>
                <a:gd name="T14" fmla="*/ 0 60000 65536"/>
                <a:gd name="T15" fmla="*/ 0 w 67"/>
                <a:gd name="T16" fmla="*/ 0 h 54"/>
                <a:gd name="T17" fmla="*/ 67 w 67"/>
                <a:gd name="T18" fmla="*/ 54 h 54"/>
              </a:gdLst>
              <a:ahLst/>
              <a:cxnLst>
                <a:cxn ang="T10">
                  <a:pos x="T0" y="T1"/>
                </a:cxn>
                <a:cxn ang="T11">
                  <a:pos x="T2" y="T3"/>
                </a:cxn>
                <a:cxn ang="T12">
                  <a:pos x="T4" y="T5"/>
                </a:cxn>
                <a:cxn ang="T13">
                  <a:pos x="T6" y="T7"/>
                </a:cxn>
                <a:cxn ang="T14">
                  <a:pos x="T8" y="T9"/>
                </a:cxn>
              </a:cxnLst>
              <a:rect l="T15" t="T16" r="T17" b="T18"/>
              <a:pathLst>
                <a:path w="67" h="54">
                  <a:moveTo>
                    <a:pt x="27" y="0"/>
                  </a:moveTo>
                  <a:lnTo>
                    <a:pt x="0" y="27"/>
                  </a:lnTo>
                  <a:lnTo>
                    <a:pt x="27" y="54"/>
                  </a:lnTo>
                  <a:lnTo>
                    <a:pt x="67" y="27"/>
                  </a:lnTo>
                  <a:lnTo>
                    <a:pt x="27" y="0"/>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61" name="Freeform 137">
              <a:extLst>
                <a:ext uri="{FF2B5EF4-FFF2-40B4-BE49-F238E27FC236}">
                  <a16:creationId xmlns:a16="http://schemas.microsoft.com/office/drawing/2014/main" id="{13A73745-883D-4733-A3CB-C35CD0DBBA2E}"/>
                </a:ext>
              </a:extLst>
            </p:cNvPr>
            <p:cNvSpPr>
              <a:spLocks/>
            </p:cNvSpPr>
            <p:nvPr/>
          </p:nvSpPr>
          <p:spPr bwMode="gray">
            <a:xfrm>
              <a:off x="4840863" y="3492486"/>
              <a:ext cx="28625" cy="30047"/>
            </a:xfrm>
            <a:custGeom>
              <a:avLst/>
              <a:gdLst>
                <a:gd name="T0" fmla="*/ 7 w 54"/>
                <a:gd name="T1" fmla="*/ 0 h 54"/>
                <a:gd name="T2" fmla="*/ 0 w 54"/>
                <a:gd name="T3" fmla="*/ 7 h 54"/>
                <a:gd name="T4" fmla="*/ 0 w 54"/>
                <a:gd name="T5" fmla="*/ 14 h 54"/>
                <a:gd name="T6" fmla="*/ 14 w 54"/>
                <a:gd name="T7" fmla="*/ 7 h 54"/>
                <a:gd name="T8" fmla="*/ 14 w 54"/>
                <a:gd name="T9" fmla="*/ 0 h 54"/>
                <a:gd name="T10" fmla="*/ 7 w 54"/>
                <a:gd name="T11" fmla="*/ 0 h 54"/>
                <a:gd name="T12" fmla="*/ 0 60000 65536"/>
                <a:gd name="T13" fmla="*/ 0 60000 65536"/>
                <a:gd name="T14" fmla="*/ 0 60000 65536"/>
                <a:gd name="T15" fmla="*/ 0 60000 65536"/>
                <a:gd name="T16" fmla="*/ 0 60000 65536"/>
                <a:gd name="T17" fmla="*/ 0 60000 65536"/>
                <a:gd name="T18" fmla="*/ 0 w 54"/>
                <a:gd name="T19" fmla="*/ 0 h 54"/>
                <a:gd name="T20" fmla="*/ 54 w 54"/>
                <a:gd name="T21" fmla="*/ 54 h 54"/>
              </a:gdLst>
              <a:ahLst/>
              <a:cxnLst>
                <a:cxn ang="T12">
                  <a:pos x="T0" y="T1"/>
                </a:cxn>
                <a:cxn ang="T13">
                  <a:pos x="T2" y="T3"/>
                </a:cxn>
                <a:cxn ang="T14">
                  <a:pos x="T4" y="T5"/>
                </a:cxn>
                <a:cxn ang="T15">
                  <a:pos x="T6" y="T7"/>
                </a:cxn>
                <a:cxn ang="T16">
                  <a:pos x="T8" y="T9"/>
                </a:cxn>
                <a:cxn ang="T17">
                  <a:pos x="T10" y="T11"/>
                </a:cxn>
              </a:cxnLst>
              <a:rect l="T18" t="T19" r="T20" b="T21"/>
              <a:pathLst>
                <a:path w="54" h="54">
                  <a:moveTo>
                    <a:pt x="27" y="0"/>
                  </a:moveTo>
                  <a:lnTo>
                    <a:pt x="0" y="27"/>
                  </a:lnTo>
                  <a:lnTo>
                    <a:pt x="0" y="54"/>
                  </a:lnTo>
                  <a:lnTo>
                    <a:pt x="54" y="27"/>
                  </a:lnTo>
                  <a:lnTo>
                    <a:pt x="54" y="0"/>
                  </a:lnTo>
                  <a:lnTo>
                    <a:pt x="27" y="0"/>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62" name="Freeform 138">
              <a:extLst>
                <a:ext uri="{FF2B5EF4-FFF2-40B4-BE49-F238E27FC236}">
                  <a16:creationId xmlns:a16="http://schemas.microsoft.com/office/drawing/2014/main" id="{681654BE-275E-4FFB-BFF4-01136083C849}"/>
                </a:ext>
              </a:extLst>
            </p:cNvPr>
            <p:cNvSpPr>
              <a:spLocks/>
            </p:cNvSpPr>
            <p:nvPr/>
          </p:nvSpPr>
          <p:spPr bwMode="gray">
            <a:xfrm>
              <a:off x="4969146" y="3900899"/>
              <a:ext cx="28625" cy="22257"/>
            </a:xfrm>
            <a:custGeom>
              <a:avLst/>
              <a:gdLst>
                <a:gd name="T0" fmla="*/ 0 w 54"/>
                <a:gd name="T1" fmla="*/ 0 h 40"/>
                <a:gd name="T2" fmla="*/ 14 w 54"/>
                <a:gd name="T3" fmla="*/ 0 h 40"/>
                <a:gd name="T4" fmla="*/ 14 w 54"/>
                <a:gd name="T5" fmla="*/ 6 h 40"/>
                <a:gd name="T6" fmla="*/ 7 w 54"/>
                <a:gd name="T7" fmla="*/ 10 h 40"/>
                <a:gd name="T8" fmla="*/ 0 w 54"/>
                <a:gd name="T9" fmla="*/ 0 h 40"/>
                <a:gd name="T10" fmla="*/ 0 60000 65536"/>
                <a:gd name="T11" fmla="*/ 0 60000 65536"/>
                <a:gd name="T12" fmla="*/ 0 60000 65536"/>
                <a:gd name="T13" fmla="*/ 0 60000 65536"/>
                <a:gd name="T14" fmla="*/ 0 60000 65536"/>
                <a:gd name="T15" fmla="*/ 0 w 54"/>
                <a:gd name="T16" fmla="*/ 0 h 40"/>
                <a:gd name="T17" fmla="*/ 54 w 54"/>
                <a:gd name="T18" fmla="*/ 40 h 40"/>
              </a:gdLst>
              <a:ahLst/>
              <a:cxnLst>
                <a:cxn ang="T10">
                  <a:pos x="T0" y="T1"/>
                </a:cxn>
                <a:cxn ang="T11">
                  <a:pos x="T2" y="T3"/>
                </a:cxn>
                <a:cxn ang="T12">
                  <a:pos x="T4" y="T5"/>
                </a:cxn>
                <a:cxn ang="T13">
                  <a:pos x="T6" y="T7"/>
                </a:cxn>
                <a:cxn ang="T14">
                  <a:pos x="T8" y="T9"/>
                </a:cxn>
              </a:cxnLst>
              <a:rect l="T15" t="T16" r="T17" b="T18"/>
              <a:pathLst>
                <a:path w="54" h="40">
                  <a:moveTo>
                    <a:pt x="0" y="0"/>
                  </a:moveTo>
                  <a:lnTo>
                    <a:pt x="54" y="0"/>
                  </a:lnTo>
                  <a:lnTo>
                    <a:pt x="54" y="26"/>
                  </a:lnTo>
                  <a:lnTo>
                    <a:pt x="27" y="40"/>
                  </a:lnTo>
                  <a:lnTo>
                    <a:pt x="0" y="0"/>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63" name="Freeform 139">
              <a:extLst>
                <a:ext uri="{FF2B5EF4-FFF2-40B4-BE49-F238E27FC236}">
                  <a16:creationId xmlns:a16="http://schemas.microsoft.com/office/drawing/2014/main" id="{D8E2942C-F51F-4DA4-8146-1FDED8373599}"/>
                </a:ext>
              </a:extLst>
            </p:cNvPr>
            <p:cNvSpPr>
              <a:spLocks/>
            </p:cNvSpPr>
            <p:nvPr/>
          </p:nvSpPr>
          <p:spPr bwMode="gray">
            <a:xfrm>
              <a:off x="4769832" y="3046236"/>
              <a:ext cx="78454" cy="134654"/>
            </a:xfrm>
            <a:custGeom>
              <a:avLst/>
              <a:gdLst>
                <a:gd name="T0" fmla="*/ 37 w 147"/>
                <a:gd name="T1" fmla="*/ 14 h 242"/>
                <a:gd name="T2" fmla="*/ 37 w 147"/>
                <a:gd name="T3" fmla="*/ 0 h 242"/>
                <a:gd name="T4" fmla="*/ 24 w 147"/>
                <a:gd name="T5" fmla="*/ 11 h 242"/>
                <a:gd name="T6" fmla="*/ 14 w 147"/>
                <a:gd name="T7" fmla="*/ 11 h 242"/>
                <a:gd name="T8" fmla="*/ 17 w 147"/>
                <a:gd name="T9" fmla="*/ 21 h 242"/>
                <a:gd name="T10" fmla="*/ 14 w 147"/>
                <a:gd name="T11" fmla="*/ 30 h 242"/>
                <a:gd name="T12" fmla="*/ 0 w 147"/>
                <a:gd name="T13" fmla="*/ 34 h 242"/>
                <a:gd name="T14" fmla="*/ 0 w 147"/>
                <a:gd name="T15" fmla="*/ 47 h 242"/>
                <a:gd name="T16" fmla="*/ 0 w 147"/>
                <a:gd name="T17" fmla="*/ 61 h 242"/>
                <a:gd name="T18" fmla="*/ 7 w 147"/>
                <a:gd name="T19" fmla="*/ 41 h 242"/>
                <a:gd name="T20" fmla="*/ 14 w 147"/>
                <a:gd name="T21" fmla="*/ 34 h 242"/>
                <a:gd name="T22" fmla="*/ 27 w 147"/>
                <a:gd name="T23" fmla="*/ 24 h 242"/>
                <a:gd name="T24" fmla="*/ 30 w 147"/>
                <a:gd name="T25" fmla="*/ 17 h 242"/>
                <a:gd name="T26" fmla="*/ 37 w 147"/>
                <a:gd name="T27" fmla="*/ 14 h 24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7"/>
                <a:gd name="T43" fmla="*/ 0 h 242"/>
                <a:gd name="T44" fmla="*/ 147 w 147"/>
                <a:gd name="T45" fmla="*/ 242 h 24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7" h="242">
                  <a:moveTo>
                    <a:pt x="147" y="54"/>
                  </a:moveTo>
                  <a:lnTo>
                    <a:pt x="147" y="0"/>
                  </a:lnTo>
                  <a:lnTo>
                    <a:pt x="94" y="41"/>
                  </a:lnTo>
                  <a:lnTo>
                    <a:pt x="53" y="41"/>
                  </a:lnTo>
                  <a:lnTo>
                    <a:pt x="67" y="81"/>
                  </a:lnTo>
                  <a:lnTo>
                    <a:pt x="53" y="121"/>
                  </a:lnTo>
                  <a:lnTo>
                    <a:pt x="0" y="135"/>
                  </a:lnTo>
                  <a:lnTo>
                    <a:pt x="0" y="188"/>
                  </a:lnTo>
                  <a:lnTo>
                    <a:pt x="0" y="242"/>
                  </a:lnTo>
                  <a:lnTo>
                    <a:pt x="26" y="162"/>
                  </a:lnTo>
                  <a:lnTo>
                    <a:pt x="53" y="135"/>
                  </a:lnTo>
                  <a:lnTo>
                    <a:pt x="107" y="94"/>
                  </a:lnTo>
                  <a:lnTo>
                    <a:pt x="120" y="67"/>
                  </a:lnTo>
                  <a:lnTo>
                    <a:pt x="147" y="54"/>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64" name="Freeform 140">
              <a:extLst>
                <a:ext uri="{FF2B5EF4-FFF2-40B4-BE49-F238E27FC236}">
                  <a16:creationId xmlns:a16="http://schemas.microsoft.com/office/drawing/2014/main" id="{E9A45987-849C-4220-B20C-DA7CA66B87F3}"/>
                </a:ext>
              </a:extLst>
            </p:cNvPr>
            <p:cNvSpPr>
              <a:spLocks/>
            </p:cNvSpPr>
            <p:nvPr/>
          </p:nvSpPr>
          <p:spPr bwMode="gray">
            <a:xfrm>
              <a:off x="5012614" y="3008399"/>
              <a:ext cx="49829" cy="52304"/>
            </a:xfrm>
            <a:custGeom>
              <a:avLst/>
              <a:gdLst>
                <a:gd name="T0" fmla="*/ 13 w 94"/>
                <a:gd name="T1" fmla="*/ 0 h 94"/>
                <a:gd name="T2" fmla="*/ 3 w 94"/>
                <a:gd name="T3" fmla="*/ 6 h 94"/>
                <a:gd name="T4" fmla="*/ 0 w 94"/>
                <a:gd name="T5" fmla="*/ 17 h 94"/>
                <a:gd name="T6" fmla="*/ 6 w 94"/>
                <a:gd name="T7" fmla="*/ 24 h 94"/>
                <a:gd name="T8" fmla="*/ 11 w 94"/>
                <a:gd name="T9" fmla="*/ 10 h 94"/>
                <a:gd name="T10" fmla="*/ 24 w 94"/>
                <a:gd name="T11" fmla="*/ 3 h 94"/>
                <a:gd name="T12" fmla="*/ 13 w 94"/>
                <a:gd name="T13" fmla="*/ 0 h 94"/>
                <a:gd name="T14" fmla="*/ 0 60000 65536"/>
                <a:gd name="T15" fmla="*/ 0 60000 65536"/>
                <a:gd name="T16" fmla="*/ 0 60000 65536"/>
                <a:gd name="T17" fmla="*/ 0 60000 65536"/>
                <a:gd name="T18" fmla="*/ 0 60000 65536"/>
                <a:gd name="T19" fmla="*/ 0 60000 65536"/>
                <a:gd name="T20" fmla="*/ 0 60000 65536"/>
                <a:gd name="T21" fmla="*/ 0 w 94"/>
                <a:gd name="T22" fmla="*/ 0 h 94"/>
                <a:gd name="T23" fmla="*/ 94 w 94"/>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4" h="94">
                  <a:moveTo>
                    <a:pt x="54" y="0"/>
                  </a:moveTo>
                  <a:lnTo>
                    <a:pt x="14" y="27"/>
                  </a:lnTo>
                  <a:lnTo>
                    <a:pt x="0" y="67"/>
                  </a:lnTo>
                  <a:lnTo>
                    <a:pt x="27" y="94"/>
                  </a:lnTo>
                  <a:lnTo>
                    <a:pt x="41" y="40"/>
                  </a:lnTo>
                  <a:lnTo>
                    <a:pt x="94" y="14"/>
                  </a:lnTo>
                  <a:lnTo>
                    <a:pt x="54" y="0"/>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65" name="Freeform 141">
              <a:extLst>
                <a:ext uri="{FF2B5EF4-FFF2-40B4-BE49-F238E27FC236}">
                  <a16:creationId xmlns:a16="http://schemas.microsoft.com/office/drawing/2014/main" id="{ADFD0AC4-8B4D-4163-8DAF-2688B2AB2E25}"/>
                </a:ext>
              </a:extLst>
            </p:cNvPr>
            <p:cNvSpPr>
              <a:spLocks/>
            </p:cNvSpPr>
            <p:nvPr/>
          </p:nvSpPr>
          <p:spPr bwMode="gray">
            <a:xfrm>
              <a:off x="4154927" y="4682115"/>
              <a:ext cx="331836" cy="534165"/>
            </a:xfrm>
            <a:custGeom>
              <a:avLst/>
              <a:gdLst>
                <a:gd name="T0" fmla="*/ 66 w 628"/>
                <a:gd name="T1" fmla="*/ 3 h 962"/>
                <a:gd name="T2" fmla="*/ 63 w 628"/>
                <a:gd name="T3" fmla="*/ 43 h 962"/>
                <a:gd name="T4" fmla="*/ 50 w 628"/>
                <a:gd name="T5" fmla="*/ 73 h 962"/>
                <a:gd name="T6" fmla="*/ 46 w 628"/>
                <a:gd name="T7" fmla="*/ 76 h 962"/>
                <a:gd name="T8" fmla="*/ 23 w 628"/>
                <a:gd name="T9" fmla="*/ 113 h 962"/>
                <a:gd name="T10" fmla="*/ 16 w 628"/>
                <a:gd name="T11" fmla="*/ 117 h 962"/>
                <a:gd name="T12" fmla="*/ 6 w 628"/>
                <a:gd name="T13" fmla="*/ 143 h 962"/>
                <a:gd name="T14" fmla="*/ 13 w 628"/>
                <a:gd name="T15" fmla="*/ 146 h 962"/>
                <a:gd name="T16" fmla="*/ 23 w 628"/>
                <a:gd name="T17" fmla="*/ 140 h 962"/>
                <a:gd name="T18" fmla="*/ 23 w 628"/>
                <a:gd name="T19" fmla="*/ 150 h 962"/>
                <a:gd name="T20" fmla="*/ 13 w 628"/>
                <a:gd name="T21" fmla="*/ 153 h 962"/>
                <a:gd name="T22" fmla="*/ 10 w 628"/>
                <a:gd name="T23" fmla="*/ 160 h 962"/>
                <a:gd name="T24" fmla="*/ 27 w 628"/>
                <a:gd name="T25" fmla="*/ 160 h 962"/>
                <a:gd name="T26" fmla="*/ 20 w 628"/>
                <a:gd name="T27" fmla="*/ 176 h 962"/>
                <a:gd name="T28" fmla="*/ 23 w 628"/>
                <a:gd name="T29" fmla="*/ 183 h 962"/>
                <a:gd name="T30" fmla="*/ 13 w 628"/>
                <a:gd name="T31" fmla="*/ 213 h 962"/>
                <a:gd name="T32" fmla="*/ 0 w 628"/>
                <a:gd name="T33" fmla="*/ 226 h 962"/>
                <a:gd name="T34" fmla="*/ 16 w 628"/>
                <a:gd name="T35" fmla="*/ 226 h 962"/>
                <a:gd name="T36" fmla="*/ 33 w 628"/>
                <a:gd name="T37" fmla="*/ 233 h 962"/>
                <a:gd name="T38" fmla="*/ 46 w 628"/>
                <a:gd name="T39" fmla="*/ 240 h 962"/>
                <a:gd name="T40" fmla="*/ 60 w 628"/>
                <a:gd name="T41" fmla="*/ 233 h 962"/>
                <a:gd name="T42" fmla="*/ 63 w 628"/>
                <a:gd name="T43" fmla="*/ 233 h 962"/>
                <a:gd name="T44" fmla="*/ 63 w 628"/>
                <a:gd name="T45" fmla="*/ 213 h 962"/>
                <a:gd name="T46" fmla="*/ 66 w 628"/>
                <a:gd name="T47" fmla="*/ 206 h 962"/>
                <a:gd name="T48" fmla="*/ 73 w 628"/>
                <a:gd name="T49" fmla="*/ 200 h 962"/>
                <a:gd name="T50" fmla="*/ 80 w 628"/>
                <a:gd name="T51" fmla="*/ 197 h 962"/>
                <a:gd name="T52" fmla="*/ 86 w 628"/>
                <a:gd name="T53" fmla="*/ 200 h 962"/>
                <a:gd name="T54" fmla="*/ 93 w 628"/>
                <a:gd name="T55" fmla="*/ 190 h 962"/>
                <a:gd name="T56" fmla="*/ 83 w 628"/>
                <a:gd name="T57" fmla="*/ 190 h 962"/>
                <a:gd name="T58" fmla="*/ 80 w 628"/>
                <a:gd name="T59" fmla="*/ 173 h 962"/>
                <a:gd name="T60" fmla="*/ 83 w 628"/>
                <a:gd name="T61" fmla="*/ 163 h 962"/>
                <a:gd name="T62" fmla="*/ 93 w 628"/>
                <a:gd name="T63" fmla="*/ 160 h 962"/>
                <a:gd name="T64" fmla="*/ 100 w 628"/>
                <a:gd name="T65" fmla="*/ 150 h 962"/>
                <a:gd name="T66" fmla="*/ 93 w 628"/>
                <a:gd name="T67" fmla="*/ 140 h 962"/>
                <a:gd name="T68" fmla="*/ 90 w 628"/>
                <a:gd name="T69" fmla="*/ 129 h 962"/>
                <a:gd name="T70" fmla="*/ 86 w 628"/>
                <a:gd name="T71" fmla="*/ 120 h 962"/>
                <a:gd name="T72" fmla="*/ 93 w 628"/>
                <a:gd name="T73" fmla="*/ 120 h 962"/>
                <a:gd name="T74" fmla="*/ 103 w 628"/>
                <a:gd name="T75" fmla="*/ 120 h 962"/>
                <a:gd name="T76" fmla="*/ 113 w 628"/>
                <a:gd name="T77" fmla="*/ 110 h 962"/>
                <a:gd name="T78" fmla="*/ 110 w 628"/>
                <a:gd name="T79" fmla="*/ 103 h 962"/>
                <a:gd name="T80" fmla="*/ 110 w 628"/>
                <a:gd name="T81" fmla="*/ 93 h 962"/>
                <a:gd name="T82" fmla="*/ 123 w 628"/>
                <a:gd name="T83" fmla="*/ 93 h 962"/>
                <a:gd name="T84" fmla="*/ 123 w 628"/>
                <a:gd name="T85" fmla="*/ 73 h 962"/>
                <a:gd name="T86" fmla="*/ 123 w 628"/>
                <a:gd name="T87" fmla="*/ 63 h 962"/>
                <a:gd name="T88" fmla="*/ 129 w 628"/>
                <a:gd name="T89" fmla="*/ 53 h 962"/>
                <a:gd name="T90" fmla="*/ 136 w 628"/>
                <a:gd name="T91" fmla="*/ 53 h 962"/>
                <a:gd name="T92" fmla="*/ 146 w 628"/>
                <a:gd name="T93" fmla="*/ 50 h 962"/>
                <a:gd name="T94" fmla="*/ 156 w 628"/>
                <a:gd name="T95" fmla="*/ 40 h 962"/>
                <a:gd name="T96" fmla="*/ 150 w 628"/>
                <a:gd name="T97" fmla="*/ 37 h 962"/>
                <a:gd name="T98" fmla="*/ 143 w 628"/>
                <a:gd name="T99" fmla="*/ 37 h 962"/>
                <a:gd name="T100" fmla="*/ 146 w 628"/>
                <a:gd name="T101" fmla="*/ 27 h 962"/>
                <a:gd name="T102" fmla="*/ 140 w 628"/>
                <a:gd name="T103" fmla="*/ 17 h 962"/>
                <a:gd name="T104" fmla="*/ 126 w 628"/>
                <a:gd name="T105" fmla="*/ 13 h 962"/>
                <a:gd name="T106" fmla="*/ 120 w 628"/>
                <a:gd name="T107" fmla="*/ 20 h 962"/>
                <a:gd name="T108" fmla="*/ 110 w 628"/>
                <a:gd name="T109" fmla="*/ 20 h 962"/>
                <a:gd name="T110" fmla="*/ 106 w 628"/>
                <a:gd name="T111" fmla="*/ 13 h 962"/>
                <a:gd name="T112" fmla="*/ 90 w 628"/>
                <a:gd name="T113" fmla="*/ 13 h 962"/>
                <a:gd name="T114" fmla="*/ 90 w 628"/>
                <a:gd name="T115" fmla="*/ 6 h 962"/>
                <a:gd name="T116" fmla="*/ 96 w 628"/>
                <a:gd name="T117" fmla="*/ 3 h 962"/>
                <a:gd name="T118" fmla="*/ 93 w 628"/>
                <a:gd name="T119" fmla="*/ 0 h 962"/>
                <a:gd name="T120" fmla="*/ 76 w 628"/>
                <a:gd name="T121" fmla="*/ 0 h 962"/>
                <a:gd name="T122" fmla="*/ 66 w 628"/>
                <a:gd name="T123" fmla="*/ 3 h 96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28"/>
                <a:gd name="T187" fmla="*/ 0 h 962"/>
                <a:gd name="T188" fmla="*/ 628 w 628"/>
                <a:gd name="T189" fmla="*/ 962 h 96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28" h="962">
                  <a:moveTo>
                    <a:pt x="267" y="14"/>
                  </a:moveTo>
                  <a:lnTo>
                    <a:pt x="254" y="173"/>
                  </a:lnTo>
                  <a:lnTo>
                    <a:pt x="200" y="294"/>
                  </a:lnTo>
                  <a:lnTo>
                    <a:pt x="186" y="307"/>
                  </a:lnTo>
                  <a:lnTo>
                    <a:pt x="94" y="455"/>
                  </a:lnTo>
                  <a:lnTo>
                    <a:pt x="67" y="469"/>
                  </a:lnTo>
                  <a:lnTo>
                    <a:pt x="27" y="574"/>
                  </a:lnTo>
                  <a:lnTo>
                    <a:pt x="54" y="588"/>
                  </a:lnTo>
                  <a:lnTo>
                    <a:pt x="94" y="561"/>
                  </a:lnTo>
                  <a:lnTo>
                    <a:pt x="94" y="601"/>
                  </a:lnTo>
                  <a:lnTo>
                    <a:pt x="54" y="614"/>
                  </a:lnTo>
                  <a:lnTo>
                    <a:pt x="40" y="641"/>
                  </a:lnTo>
                  <a:lnTo>
                    <a:pt x="108" y="641"/>
                  </a:lnTo>
                  <a:lnTo>
                    <a:pt x="81" y="708"/>
                  </a:lnTo>
                  <a:lnTo>
                    <a:pt x="94" y="735"/>
                  </a:lnTo>
                  <a:lnTo>
                    <a:pt x="54" y="854"/>
                  </a:lnTo>
                  <a:lnTo>
                    <a:pt x="0" y="908"/>
                  </a:lnTo>
                  <a:lnTo>
                    <a:pt x="67" y="908"/>
                  </a:lnTo>
                  <a:lnTo>
                    <a:pt x="134" y="935"/>
                  </a:lnTo>
                  <a:lnTo>
                    <a:pt x="186" y="962"/>
                  </a:lnTo>
                  <a:lnTo>
                    <a:pt x="240" y="935"/>
                  </a:lnTo>
                  <a:lnTo>
                    <a:pt x="254" y="935"/>
                  </a:lnTo>
                  <a:lnTo>
                    <a:pt x="254" y="854"/>
                  </a:lnTo>
                  <a:lnTo>
                    <a:pt x="267" y="827"/>
                  </a:lnTo>
                  <a:lnTo>
                    <a:pt x="294" y="803"/>
                  </a:lnTo>
                  <a:lnTo>
                    <a:pt x="321" y="789"/>
                  </a:lnTo>
                  <a:lnTo>
                    <a:pt x="348" y="803"/>
                  </a:lnTo>
                  <a:lnTo>
                    <a:pt x="374" y="762"/>
                  </a:lnTo>
                  <a:lnTo>
                    <a:pt x="334" y="762"/>
                  </a:lnTo>
                  <a:lnTo>
                    <a:pt x="321" y="695"/>
                  </a:lnTo>
                  <a:lnTo>
                    <a:pt x="334" y="655"/>
                  </a:lnTo>
                  <a:lnTo>
                    <a:pt x="374" y="641"/>
                  </a:lnTo>
                  <a:lnTo>
                    <a:pt x="401" y="601"/>
                  </a:lnTo>
                  <a:lnTo>
                    <a:pt x="374" y="561"/>
                  </a:lnTo>
                  <a:lnTo>
                    <a:pt x="361" y="520"/>
                  </a:lnTo>
                  <a:lnTo>
                    <a:pt x="348" y="482"/>
                  </a:lnTo>
                  <a:lnTo>
                    <a:pt x="374" y="482"/>
                  </a:lnTo>
                  <a:lnTo>
                    <a:pt x="415" y="482"/>
                  </a:lnTo>
                  <a:lnTo>
                    <a:pt x="455" y="442"/>
                  </a:lnTo>
                  <a:lnTo>
                    <a:pt x="442" y="415"/>
                  </a:lnTo>
                  <a:lnTo>
                    <a:pt x="442" y="375"/>
                  </a:lnTo>
                  <a:lnTo>
                    <a:pt x="493" y="375"/>
                  </a:lnTo>
                  <a:lnTo>
                    <a:pt x="493" y="294"/>
                  </a:lnTo>
                  <a:lnTo>
                    <a:pt x="493" y="254"/>
                  </a:lnTo>
                  <a:lnTo>
                    <a:pt x="520" y="213"/>
                  </a:lnTo>
                  <a:lnTo>
                    <a:pt x="547" y="213"/>
                  </a:lnTo>
                  <a:lnTo>
                    <a:pt x="588" y="200"/>
                  </a:lnTo>
                  <a:lnTo>
                    <a:pt x="628" y="162"/>
                  </a:lnTo>
                  <a:lnTo>
                    <a:pt x="601" y="148"/>
                  </a:lnTo>
                  <a:lnTo>
                    <a:pt x="574" y="148"/>
                  </a:lnTo>
                  <a:lnTo>
                    <a:pt x="588" y="108"/>
                  </a:lnTo>
                  <a:lnTo>
                    <a:pt x="561" y="68"/>
                  </a:lnTo>
                  <a:lnTo>
                    <a:pt x="507" y="54"/>
                  </a:lnTo>
                  <a:lnTo>
                    <a:pt x="482" y="81"/>
                  </a:lnTo>
                  <a:lnTo>
                    <a:pt x="442" y="81"/>
                  </a:lnTo>
                  <a:lnTo>
                    <a:pt x="428" y="54"/>
                  </a:lnTo>
                  <a:lnTo>
                    <a:pt x="361" y="54"/>
                  </a:lnTo>
                  <a:lnTo>
                    <a:pt x="361" y="27"/>
                  </a:lnTo>
                  <a:lnTo>
                    <a:pt x="388" y="14"/>
                  </a:lnTo>
                  <a:lnTo>
                    <a:pt x="374" y="0"/>
                  </a:lnTo>
                  <a:lnTo>
                    <a:pt x="307" y="0"/>
                  </a:lnTo>
                  <a:lnTo>
                    <a:pt x="267" y="14"/>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66" name="Freeform 142">
              <a:extLst>
                <a:ext uri="{FF2B5EF4-FFF2-40B4-BE49-F238E27FC236}">
                  <a16:creationId xmlns:a16="http://schemas.microsoft.com/office/drawing/2014/main" id="{85B7535E-9A73-4A80-84B5-6A00B2932BD6}"/>
                </a:ext>
              </a:extLst>
            </p:cNvPr>
            <p:cNvSpPr>
              <a:spLocks/>
            </p:cNvSpPr>
            <p:nvPr/>
          </p:nvSpPr>
          <p:spPr bwMode="gray">
            <a:xfrm>
              <a:off x="4721063" y="3893109"/>
              <a:ext cx="851325" cy="914757"/>
            </a:xfrm>
            <a:custGeom>
              <a:avLst/>
              <a:gdLst>
                <a:gd name="T0" fmla="*/ 228 w 1605"/>
                <a:gd name="T1" fmla="*/ 367 h 1645"/>
                <a:gd name="T2" fmla="*/ 288 w 1605"/>
                <a:gd name="T3" fmla="*/ 364 h 1645"/>
                <a:gd name="T4" fmla="*/ 345 w 1605"/>
                <a:gd name="T5" fmla="*/ 374 h 1645"/>
                <a:gd name="T6" fmla="*/ 382 w 1605"/>
                <a:gd name="T7" fmla="*/ 337 h 1645"/>
                <a:gd name="T8" fmla="*/ 351 w 1605"/>
                <a:gd name="T9" fmla="*/ 324 h 1645"/>
                <a:gd name="T10" fmla="*/ 345 w 1605"/>
                <a:gd name="T11" fmla="*/ 287 h 1645"/>
                <a:gd name="T12" fmla="*/ 355 w 1605"/>
                <a:gd name="T13" fmla="*/ 257 h 1645"/>
                <a:gd name="T14" fmla="*/ 355 w 1605"/>
                <a:gd name="T15" fmla="*/ 230 h 1645"/>
                <a:gd name="T16" fmla="*/ 328 w 1605"/>
                <a:gd name="T17" fmla="*/ 241 h 1645"/>
                <a:gd name="T18" fmla="*/ 334 w 1605"/>
                <a:gd name="T19" fmla="*/ 217 h 1645"/>
                <a:gd name="T20" fmla="*/ 355 w 1605"/>
                <a:gd name="T21" fmla="*/ 193 h 1645"/>
                <a:gd name="T22" fmla="*/ 368 w 1605"/>
                <a:gd name="T23" fmla="*/ 177 h 1645"/>
                <a:gd name="T24" fmla="*/ 378 w 1605"/>
                <a:gd name="T25" fmla="*/ 164 h 1645"/>
                <a:gd name="T26" fmla="*/ 392 w 1605"/>
                <a:gd name="T27" fmla="*/ 130 h 1645"/>
                <a:gd name="T28" fmla="*/ 392 w 1605"/>
                <a:gd name="T29" fmla="*/ 107 h 1645"/>
                <a:gd name="T30" fmla="*/ 365 w 1605"/>
                <a:gd name="T31" fmla="*/ 100 h 1645"/>
                <a:gd name="T32" fmla="*/ 334 w 1605"/>
                <a:gd name="T33" fmla="*/ 83 h 1645"/>
                <a:gd name="T34" fmla="*/ 308 w 1605"/>
                <a:gd name="T35" fmla="*/ 70 h 1645"/>
                <a:gd name="T36" fmla="*/ 298 w 1605"/>
                <a:gd name="T37" fmla="*/ 57 h 1645"/>
                <a:gd name="T38" fmla="*/ 281 w 1605"/>
                <a:gd name="T39" fmla="*/ 40 h 1645"/>
                <a:gd name="T40" fmla="*/ 258 w 1605"/>
                <a:gd name="T41" fmla="*/ 27 h 1645"/>
                <a:gd name="T42" fmla="*/ 251 w 1605"/>
                <a:gd name="T43" fmla="*/ 20 h 1645"/>
                <a:gd name="T44" fmla="*/ 244 w 1605"/>
                <a:gd name="T45" fmla="*/ 0 h 1645"/>
                <a:gd name="T46" fmla="*/ 211 w 1605"/>
                <a:gd name="T47" fmla="*/ 16 h 1645"/>
                <a:gd name="T48" fmla="*/ 161 w 1605"/>
                <a:gd name="T49" fmla="*/ 60 h 1645"/>
                <a:gd name="T50" fmla="*/ 138 w 1605"/>
                <a:gd name="T51" fmla="*/ 70 h 1645"/>
                <a:gd name="T52" fmla="*/ 107 w 1605"/>
                <a:gd name="T53" fmla="*/ 50 h 1645"/>
                <a:gd name="T54" fmla="*/ 101 w 1605"/>
                <a:gd name="T55" fmla="*/ 74 h 1645"/>
                <a:gd name="T56" fmla="*/ 74 w 1605"/>
                <a:gd name="T57" fmla="*/ 93 h 1645"/>
                <a:gd name="T58" fmla="*/ 44 w 1605"/>
                <a:gd name="T59" fmla="*/ 80 h 1645"/>
                <a:gd name="T60" fmla="*/ 24 w 1605"/>
                <a:gd name="T61" fmla="*/ 83 h 1645"/>
                <a:gd name="T62" fmla="*/ 14 w 1605"/>
                <a:gd name="T63" fmla="*/ 100 h 1645"/>
                <a:gd name="T64" fmla="*/ 11 w 1605"/>
                <a:gd name="T65" fmla="*/ 123 h 1645"/>
                <a:gd name="T66" fmla="*/ 44 w 1605"/>
                <a:gd name="T67" fmla="*/ 140 h 1645"/>
                <a:gd name="T68" fmla="*/ 81 w 1605"/>
                <a:gd name="T69" fmla="*/ 173 h 1645"/>
                <a:gd name="T70" fmla="*/ 79 w 1605"/>
                <a:gd name="T71" fmla="*/ 174 h 1645"/>
                <a:gd name="T72" fmla="*/ 72 w 1605"/>
                <a:gd name="T73" fmla="*/ 178 h 1645"/>
                <a:gd name="T74" fmla="*/ 71 w 1605"/>
                <a:gd name="T75" fmla="*/ 180 h 1645"/>
                <a:gd name="T76" fmla="*/ 73 w 1605"/>
                <a:gd name="T77" fmla="*/ 186 h 1645"/>
                <a:gd name="T78" fmla="*/ 77 w 1605"/>
                <a:gd name="T79" fmla="*/ 195 h 1645"/>
                <a:gd name="T80" fmla="*/ 79 w 1605"/>
                <a:gd name="T81" fmla="*/ 198 h 1645"/>
                <a:gd name="T82" fmla="*/ 87 w 1605"/>
                <a:gd name="T83" fmla="*/ 205 h 1645"/>
                <a:gd name="T84" fmla="*/ 93 w 1605"/>
                <a:gd name="T85" fmla="*/ 209 h 1645"/>
                <a:gd name="T86" fmla="*/ 97 w 1605"/>
                <a:gd name="T87" fmla="*/ 220 h 1645"/>
                <a:gd name="T88" fmla="*/ 107 w 1605"/>
                <a:gd name="T89" fmla="*/ 260 h 1645"/>
                <a:gd name="T90" fmla="*/ 94 w 1605"/>
                <a:gd name="T91" fmla="*/ 251 h 1645"/>
                <a:gd name="T92" fmla="*/ 87 w 1605"/>
                <a:gd name="T93" fmla="*/ 284 h 1645"/>
                <a:gd name="T94" fmla="*/ 74 w 1605"/>
                <a:gd name="T95" fmla="*/ 314 h 1645"/>
                <a:gd name="T96" fmla="*/ 58 w 1605"/>
                <a:gd name="T97" fmla="*/ 341 h 1645"/>
                <a:gd name="T98" fmla="*/ 71 w 1605"/>
                <a:gd name="T99" fmla="*/ 357 h 1645"/>
                <a:gd name="T100" fmla="*/ 104 w 1605"/>
                <a:gd name="T101" fmla="*/ 374 h 1645"/>
                <a:gd name="T102" fmla="*/ 134 w 1605"/>
                <a:gd name="T103" fmla="*/ 377 h 1645"/>
                <a:gd name="T104" fmla="*/ 161 w 1605"/>
                <a:gd name="T105" fmla="*/ 391 h 1645"/>
                <a:gd name="T106" fmla="*/ 178 w 1605"/>
                <a:gd name="T107" fmla="*/ 401 h 1645"/>
                <a:gd name="T108" fmla="*/ 191 w 1605"/>
                <a:gd name="T109" fmla="*/ 404 h 1645"/>
                <a:gd name="T110" fmla="*/ 218 w 1605"/>
                <a:gd name="T111" fmla="*/ 404 h 164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605"/>
                <a:gd name="T169" fmla="*/ 0 h 1645"/>
                <a:gd name="T170" fmla="*/ 1605 w 1605"/>
                <a:gd name="T171" fmla="*/ 1645 h 164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605" h="1645">
                  <a:moveTo>
                    <a:pt x="870" y="1618"/>
                  </a:moveTo>
                  <a:lnTo>
                    <a:pt x="870" y="1591"/>
                  </a:lnTo>
                  <a:lnTo>
                    <a:pt x="870" y="1524"/>
                  </a:lnTo>
                  <a:lnTo>
                    <a:pt x="910" y="1470"/>
                  </a:lnTo>
                  <a:lnTo>
                    <a:pt x="951" y="1470"/>
                  </a:lnTo>
                  <a:lnTo>
                    <a:pt x="1029" y="1430"/>
                  </a:lnTo>
                  <a:lnTo>
                    <a:pt x="1110" y="1484"/>
                  </a:lnTo>
                  <a:lnTo>
                    <a:pt x="1150" y="1457"/>
                  </a:lnTo>
                  <a:lnTo>
                    <a:pt x="1204" y="1497"/>
                  </a:lnTo>
                  <a:lnTo>
                    <a:pt x="1271" y="1524"/>
                  </a:lnTo>
                  <a:lnTo>
                    <a:pt x="1325" y="1551"/>
                  </a:lnTo>
                  <a:lnTo>
                    <a:pt x="1377" y="1497"/>
                  </a:lnTo>
                  <a:lnTo>
                    <a:pt x="1484" y="1430"/>
                  </a:lnTo>
                  <a:lnTo>
                    <a:pt x="1498" y="1416"/>
                  </a:lnTo>
                  <a:lnTo>
                    <a:pt x="1498" y="1390"/>
                  </a:lnTo>
                  <a:lnTo>
                    <a:pt x="1525" y="1351"/>
                  </a:lnTo>
                  <a:lnTo>
                    <a:pt x="1498" y="1351"/>
                  </a:lnTo>
                  <a:lnTo>
                    <a:pt x="1484" y="1351"/>
                  </a:lnTo>
                  <a:lnTo>
                    <a:pt x="1431" y="1324"/>
                  </a:lnTo>
                  <a:lnTo>
                    <a:pt x="1404" y="1297"/>
                  </a:lnTo>
                  <a:lnTo>
                    <a:pt x="1431" y="1244"/>
                  </a:lnTo>
                  <a:lnTo>
                    <a:pt x="1431" y="1217"/>
                  </a:lnTo>
                  <a:lnTo>
                    <a:pt x="1404" y="1203"/>
                  </a:lnTo>
                  <a:lnTo>
                    <a:pt x="1377" y="1150"/>
                  </a:lnTo>
                  <a:lnTo>
                    <a:pt x="1444" y="1136"/>
                  </a:lnTo>
                  <a:lnTo>
                    <a:pt x="1457" y="1109"/>
                  </a:lnTo>
                  <a:lnTo>
                    <a:pt x="1444" y="1069"/>
                  </a:lnTo>
                  <a:lnTo>
                    <a:pt x="1417" y="1029"/>
                  </a:lnTo>
                  <a:lnTo>
                    <a:pt x="1444" y="1017"/>
                  </a:lnTo>
                  <a:lnTo>
                    <a:pt x="1444" y="990"/>
                  </a:lnTo>
                  <a:lnTo>
                    <a:pt x="1417" y="977"/>
                  </a:lnTo>
                  <a:lnTo>
                    <a:pt x="1417" y="923"/>
                  </a:lnTo>
                  <a:lnTo>
                    <a:pt x="1377" y="910"/>
                  </a:lnTo>
                  <a:lnTo>
                    <a:pt x="1350" y="937"/>
                  </a:lnTo>
                  <a:lnTo>
                    <a:pt x="1350" y="964"/>
                  </a:lnTo>
                  <a:lnTo>
                    <a:pt x="1311" y="964"/>
                  </a:lnTo>
                  <a:lnTo>
                    <a:pt x="1311" y="937"/>
                  </a:lnTo>
                  <a:lnTo>
                    <a:pt x="1336" y="923"/>
                  </a:lnTo>
                  <a:lnTo>
                    <a:pt x="1325" y="896"/>
                  </a:lnTo>
                  <a:lnTo>
                    <a:pt x="1336" y="869"/>
                  </a:lnTo>
                  <a:lnTo>
                    <a:pt x="1377" y="856"/>
                  </a:lnTo>
                  <a:lnTo>
                    <a:pt x="1390" y="829"/>
                  </a:lnTo>
                  <a:lnTo>
                    <a:pt x="1377" y="816"/>
                  </a:lnTo>
                  <a:lnTo>
                    <a:pt x="1417" y="775"/>
                  </a:lnTo>
                  <a:lnTo>
                    <a:pt x="1457" y="762"/>
                  </a:lnTo>
                  <a:lnTo>
                    <a:pt x="1444" y="735"/>
                  </a:lnTo>
                  <a:lnTo>
                    <a:pt x="1457" y="708"/>
                  </a:lnTo>
                  <a:lnTo>
                    <a:pt x="1471" y="708"/>
                  </a:lnTo>
                  <a:lnTo>
                    <a:pt x="1498" y="735"/>
                  </a:lnTo>
                  <a:lnTo>
                    <a:pt x="1525" y="722"/>
                  </a:lnTo>
                  <a:lnTo>
                    <a:pt x="1511" y="695"/>
                  </a:lnTo>
                  <a:lnTo>
                    <a:pt x="1511" y="656"/>
                  </a:lnTo>
                  <a:lnTo>
                    <a:pt x="1525" y="630"/>
                  </a:lnTo>
                  <a:lnTo>
                    <a:pt x="1538" y="589"/>
                  </a:lnTo>
                  <a:lnTo>
                    <a:pt x="1551" y="562"/>
                  </a:lnTo>
                  <a:lnTo>
                    <a:pt x="1565" y="522"/>
                  </a:lnTo>
                  <a:lnTo>
                    <a:pt x="1565" y="495"/>
                  </a:lnTo>
                  <a:lnTo>
                    <a:pt x="1605" y="468"/>
                  </a:lnTo>
                  <a:lnTo>
                    <a:pt x="1605" y="442"/>
                  </a:lnTo>
                  <a:lnTo>
                    <a:pt x="1565" y="428"/>
                  </a:lnTo>
                  <a:lnTo>
                    <a:pt x="1538" y="428"/>
                  </a:lnTo>
                  <a:lnTo>
                    <a:pt x="1525" y="401"/>
                  </a:lnTo>
                  <a:lnTo>
                    <a:pt x="1484" y="415"/>
                  </a:lnTo>
                  <a:lnTo>
                    <a:pt x="1457" y="401"/>
                  </a:lnTo>
                  <a:lnTo>
                    <a:pt x="1417" y="401"/>
                  </a:lnTo>
                  <a:lnTo>
                    <a:pt x="1417" y="374"/>
                  </a:lnTo>
                  <a:lnTo>
                    <a:pt x="1390" y="334"/>
                  </a:lnTo>
                  <a:lnTo>
                    <a:pt x="1336" y="334"/>
                  </a:lnTo>
                  <a:lnTo>
                    <a:pt x="1325" y="323"/>
                  </a:lnTo>
                  <a:lnTo>
                    <a:pt x="1298" y="323"/>
                  </a:lnTo>
                  <a:lnTo>
                    <a:pt x="1271" y="309"/>
                  </a:lnTo>
                  <a:lnTo>
                    <a:pt x="1231" y="282"/>
                  </a:lnTo>
                  <a:lnTo>
                    <a:pt x="1204" y="269"/>
                  </a:lnTo>
                  <a:lnTo>
                    <a:pt x="1231" y="202"/>
                  </a:lnTo>
                  <a:lnTo>
                    <a:pt x="1204" y="202"/>
                  </a:lnTo>
                  <a:lnTo>
                    <a:pt x="1191" y="229"/>
                  </a:lnTo>
                  <a:lnTo>
                    <a:pt x="1164" y="242"/>
                  </a:lnTo>
                  <a:lnTo>
                    <a:pt x="1123" y="229"/>
                  </a:lnTo>
                  <a:lnTo>
                    <a:pt x="1137" y="175"/>
                  </a:lnTo>
                  <a:lnTo>
                    <a:pt x="1123" y="161"/>
                  </a:lnTo>
                  <a:lnTo>
                    <a:pt x="1083" y="161"/>
                  </a:lnTo>
                  <a:lnTo>
                    <a:pt x="1070" y="121"/>
                  </a:lnTo>
                  <a:lnTo>
                    <a:pt x="1043" y="121"/>
                  </a:lnTo>
                  <a:lnTo>
                    <a:pt x="1029" y="108"/>
                  </a:lnTo>
                  <a:lnTo>
                    <a:pt x="1029" y="81"/>
                  </a:lnTo>
                  <a:lnTo>
                    <a:pt x="1016" y="67"/>
                  </a:lnTo>
                  <a:lnTo>
                    <a:pt x="1002" y="67"/>
                  </a:lnTo>
                  <a:lnTo>
                    <a:pt x="1002" y="81"/>
                  </a:lnTo>
                  <a:lnTo>
                    <a:pt x="976" y="81"/>
                  </a:lnTo>
                  <a:lnTo>
                    <a:pt x="964" y="54"/>
                  </a:lnTo>
                  <a:lnTo>
                    <a:pt x="976" y="14"/>
                  </a:lnTo>
                  <a:lnTo>
                    <a:pt x="976" y="0"/>
                  </a:lnTo>
                  <a:lnTo>
                    <a:pt x="964" y="0"/>
                  </a:lnTo>
                  <a:lnTo>
                    <a:pt x="910" y="14"/>
                  </a:lnTo>
                  <a:lnTo>
                    <a:pt x="870" y="0"/>
                  </a:lnTo>
                  <a:lnTo>
                    <a:pt x="843" y="67"/>
                  </a:lnTo>
                  <a:lnTo>
                    <a:pt x="830" y="134"/>
                  </a:lnTo>
                  <a:lnTo>
                    <a:pt x="816" y="161"/>
                  </a:lnTo>
                  <a:lnTo>
                    <a:pt x="709" y="202"/>
                  </a:lnTo>
                  <a:lnTo>
                    <a:pt x="642" y="242"/>
                  </a:lnTo>
                  <a:lnTo>
                    <a:pt x="628" y="255"/>
                  </a:lnTo>
                  <a:lnTo>
                    <a:pt x="655" y="282"/>
                  </a:lnTo>
                  <a:lnTo>
                    <a:pt x="603" y="296"/>
                  </a:lnTo>
                  <a:lnTo>
                    <a:pt x="549" y="282"/>
                  </a:lnTo>
                  <a:lnTo>
                    <a:pt x="482" y="269"/>
                  </a:lnTo>
                  <a:lnTo>
                    <a:pt x="455" y="229"/>
                  </a:lnTo>
                  <a:lnTo>
                    <a:pt x="469" y="202"/>
                  </a:lnTo>
                  <a:lnTo>
                    <a:pt x="428" y="202"/>
                  </a:lnTo>
                  <a:lnTo>
                    <a:pt x="402" y="188"/>
                  </a:lnTo>
                  <a:lnTo>
                    <a:pt x="388" y="215"/>
                  </a:lnTo>
                  <a:lnTo>
                    <a:pt x="402" y="255"/>
                  </a:lnTo>
                  <a:lnTo>
                    <a:pt x="402" y="296"/>
                  </a:lnTo>
                  <a:lnTo>
                    <a:pt x="415" y="348"/>
                  </a:lnTo>
                  <a:lnTo>
                    <a:pt x="428" y="401"/>
                  </a:lnTo>
                  <a:lnTo>
                    <a:pt x="348" y="388"/>
                  </a:lnTo>
                  <a:lnTo>
                    <a:pt x="294" y="374"/>
                  </a:lnTo>
                  <a:lnTo>
                    <a:pt x="269" y="401"/>
                  </a:lnTo>
                  <a:lnTo>
                    <a:pt x="242" y="361"/>
                  </a:lnTo>
                  <a:lnTo>
                    <a:pt x="229" y="323"/>
                  </a:lnTo>
                  <a:lnTo>
                    <a:pt x="175" y="323"/>
                  </a:lnTo>
                  <a:lnTo>
                    <a:pt x="148" y="348"/>
                  </a:lnTo>
                  <a:lnTo>
                    <a:pt x="135" y="323"/>
                  </a:lnTo>
                  <a:lnTo>
                    <a:pt x="108" y="348"/>
                  </a:lnTo>
                  <a:lnTo>
                    <a:pt x="94" y="334"/>
                  </a:lnTo>
                  <a:lnTo>
                    <a:pt x="41" y="334"/>
                  </a:lnTo>
                  <a:lnTo>
                    <a:pt x="0" y="361"/>
                  </a:lnTo>
                  <a:lnTo>
                    <a:pt x="27" y="388"/>
                  </a:lnTo>
                  <a:lnTo>
                    <a:pt x="54" y="401"/>
                  </a:lnTo>
                  <a:lnTo>
                    <a:pt x="54" y="428"/>
                  </a:lnTo>
                  <a:lnTo>
                    <a:pt x="0" y="428"/>
                  </a:lnTo>
                  <a:lnTo>
                    <a:pt x="27" y="455"/>
                  </a:lnTo>
                  <a:lnTo>
                    <a:pt x="41" y="495"/>
                  </a:lnTo>
                  <a:lnTo>
                    <a:pt x="81" y="495"/>
                  </a:lnTo>
                  <a:lnTo>
                    <a:pt x="135" y="522"/>
                  </a:lnTo>
                  <a:lnTo>
                    <a:pt x="162" y="536"/>
                  </a:lnTo>
                  <a:lnTo>
                    <a:pt x="175" y="562"/>
                  </a:lnTo>
                  <a:lnTo>
                    <a:pt x="256" y="589"/>
                  </a:lnTo>
                  <a:lnTo>
                    <a:pt x="256" y="616"/>
                  </a:lnTo>
                  <a:lnTo>
                    <a:pt x="294" y="643"/>
                  </a:lnTo>
                  <a:lnTo>
                    <a:pt x="321" y="695"/>
                  </a:lnTo>
                  <a:lnTo>
                    <a:pt x="319" y="697"/>
                  </a:lnTo>
                  <a:lnTo>
                    <a:pt x="317" y="697"/>
                  </a:lnTo>
                  <a:lnTo>
                    <a:pt x="315" y="699"/>
                  </a:lnTo>
                  <a:lnTo>
                    <a:pt x="309" y="701"/>
                  </a:lnTo>
                  <a:lnTo>
                    <a:pt x="302" y="704"/>
                  </a:lnTo>
                  <a:lnTo>
                    <a:pt x="294" y="708"/>
                  </a:lnTo>
                  <a:lnTo>
                    <a:pt x="288" y="712"/>
                  </a:lnTo>
                  <a:lnTo>
                    <a:pt x="284" y="714"/>
                  </a:lnTo>
                  <a:lnTo>
                    <a:pt x="283" y="718"/>
                  </a:lnTo>
                  <a:lnTo>
                    <a:pt x="283" y="720"/>
                  </a:lnTo>
                  <a:lnTo>
                    <a:pt x="281" y="722"/>
                  </a:lnTo>
                  <a:lnTo>
                    <a:pt x="283" y="726"/>
                  </a:lnTo>
                  <a:lnTo>
                    <a:pt x="283" y="727"/>
                  </a:lnTo>
                  <a:lnTo>
                    <a:pt x="286" y="737"/>
                  </a:lnTo>
                  <a:lnTo>
                    <a:pt x="290" y="747"/>
                  </a:lnTo>
                  <a:lnTo>
                    <a:pt x="294" y="756"/>
                  </a:lnTo>
                  <a:lnTo>
                    <a:pt x="300" y="766"/>
                  </a:lnTo>
                  <a:lnTo>
                    <a:pt x="304" y="775"/>
                  </a:lnTo>
                  <a:lnTo>
                    <a:pt x="308" y="783"/>
                  </a:lnTo>
                  <a:lnTo>
                    <a:pt x="308" y="787"/>
                  </a:lnTo>
                  <a:lnTo>
                    <a:pt x="308" y="789"/>
                  </a:lnTo>
                  <a:lnTo>
                    <a:pt x="311" y="793"/>
                  </a:lnTo>
                  <a:lnTo>
                    <a:pt x="315" y="795"/>
                  </a:lnTo>
                  <a:lnTo>
                    <a:pt x="319" y="798"/>
                  </a:lnTo>
                  <a:lnTo>
                    <a:pt x="325" y="802"/>
                  </a:lnTo>
                  <a:lnTo>
                    <a:pt x="334" y="812"/>
                  </a:lnTo>
                  <a:lnTo>
                    <a:pt x="346" y="822"/>
                  </a:lnTo>
                  <a:lnTo>
                    <a:pt x="357" y="829"/>
                  </a:lnTo>
                  <a:lnTo>
                    <a:pt x="361" y="833"/>
                  </a:lnTo>
                  <a:lnTo>
                    <a:pt x="367" y="837"/>
                  </a:lnTo>
                  <a:lnTo>
                    <a:pt x="371" y="839"/>
                  </a:lnTo>
                  <a:lnTo>
                    <a:pt x="373" y="841"/>
                  </a:lnTo>
                  <a:lnTo>
                    <a:pt x="375" y="843"/>
                  </a:lnTo>
                  <a:lnTo>
                    <a:pt x="388" y="883"/>
                  </a:lnTo>
                  <a:lnTo>
                    <a:pt x="375" y="923"/>
                  </a:lnTo>
                  <a:lnTo>
                    <a:pt x="361" y="950"/>
                  </a:lnTo>
                  <a:lnTo>
                    <a:pt x="402" y="990"/>
                  </a:lnTo>
                  <a:lnTo>
                    <a:pt x="428" y="1042"/>
                  </a:lnTo>
                  <a:lnTo>
                    <a:pt x="442" y="1096"/>
                  </a:lnTo>
                  <a:lnTo>
                    <a:pt x="402" y="1083"/>
                  </a:lnTo>
                  <a:lnTo>
                    <a:pt x="402" y="1042"/>
                  </a:lnTo>
                  <a:lnTo>
                    <a:pt x="375" y="1004"/>
                  </a:lnTo>
                  <a:lnTo>
                    <a:pt x="348" y="1056"/>
                  </a:lnTo>
                  <a:lnTo>
                    <a:pt x="321" y="1123"/>
                  </a:lnTo>
                  <a:lnTo>
                    <a:pt x="348" y="1123"/>
                  </a:lnTo>
                  <a:lnTo>
                    <a:pt x="348" y="1136"/>
                  </a:lnTo>
                  <a:lnTo>
                    <a:pt x="321" y="1150"/>
                  </a:lnTo>
                  <a:lnTo>
                    <a:pt x="321" y="1177"/>
                  </a:lnTo>
                  <a:lnTo>
                    <a:pt x="308" y="1217"/>
                  </a:lnTo>
                  <a:lnTo>
                    <a:pt x="294" y="1257"/>
                  </a:lnTo>
                  <a:lnTo>
                    <a:pt x="281" y="1324"/>
                  </a:lnTo>
                  <a:lnTo>
                    <a:pt x="269" y="1338"/>
                  </a:lnTo>
                  <a:lnTo>
                    <a:pt x="256" y="1351"/>
                  </a:lnTo>
                  <a:lnTo>
                    <a:pt x="229" y="1365"/>
                  </a:lnTo>
                  <a:lnTo>
                    <a:pt x="242" y="1390"/>
                  </a:lnTo>
                  <a:lnTo>
                    <a:pt x="269" y="1390"/>
                  </a:lnTo>
                  <a:lnTo>
                    <a:pt x="256" y="1430"/>
                  </a:lnTo>
                  <a:lnTo>
                    <a:pt x="281" y="1430"/>
                  </a:lnTo>
                  <a:lnTo>
                    <a:pt x="334" y="1470"/>
                  </a:lnTo>
                  <a:lnTo>
                    <a:pt x="348" y="1457"/>
                  </a:lnTo>
                  <a:lnTo>
                    <a:pt x="375" y="1510"/>
                  </a:lnTo>
                  <a:lnTo>
                    <a:pt x="415" y="1497"/>
                  </a:lnTo>
                  <a:lnTo>
                    <a:pt x="442" y="1537"/>
                  </a:lnTo>
                  <a:lnTo>
                    <a:pt x="523" y="1537"/>
                  </a:lnTo>
                  <a:lnTo>
                    <a:pt x="549" y="1537"/>
                  </a:lnTo>
                  <a:lnTo>
                    <a:pt x="536" y="1510"/>
                  </a:lnTo>
                  <a:lnTo>
                    <a:pt x="576" y="1524"/>
                  </a:lnTo>
                  <a:lnTo>
                    <a:pt x="617" y="1551"/>
                  </a:lnTo>
                  <a:lnTo>
                    <a:pt x="642" y="1551"/>
                  </a:lnTo>
                  <a:lnTo>
                    <a:pt x="642" y="1564"/>
                  </a:lnTo>
                  <a:lnTo>
                    <a:pt x="668" y="1551"/>
                  </a:lnTo>
                  <a:lnTo>
                    <a:pt x="695" y="1578"/>
                  </a:lnTo>
                  <a:lnTo>
                    <a:pt x="695" y="1591"/>
                  </a:lnTo>
                  <a:lnTo>
                    <a:pt x="709" y="1605"/>
                  </a:lnTo>
                  <a:lnTo>
                    <a:pt x="709" y="1631"/>
                  </a:lnTo>
                  <a:lnTo>
                    <a:pt x="736" y="1631"/>
                  </a:lnTo>
                  <a:lnTo>
                    <a:pt x="736" y="1618"/>
                  </a:lnTo>
                  <a:lnTo>
                    <a:pt x="762" y="1618"/>
                  </a:lnTo>
                  <a:lnTo>
                    <a:pt x="789" y="1645"/>
                  </a:lnTo>
                  <a:lnTo>
                    <a:pt x="816" y="1645"/>
                  </a:lnTo>
                  <a:lnTo>
                    <a:pt x="830" y="1618"/>
                  </a:lnTo>
                  <a:lnTo>
                    <a:pt x="870" y="1618"/>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67" name="Freeform 143">
              <a:extLst>
                <a:ext uri="{FF2B5EF4-FFF2-40B4-BE49-F238E27FC236}">
                  <a16:creationId xmlns:a16="http://schemas.microsoft.com/office/drawing/2014/main" id="{85455D86-C757-45BC-98F7-83A4BB27661C}"/>
                </a:ext>
              </a:extLst>
            </p:cNvPr>
            <p:cNvSpPr>
              <a:spLocks/>
            </p:cNvSpPr>
            <p:nvPr/>
          </p:nvSpPr>
          <p:spPr bwMode="gray">
            <a:xfrm>
              <a:off x="5586171" y="4763353"/>
              <a:ext cx="71032" cy="170265"/>
            </a:xfrm>
            <a:custGeom>
              <a:avLst/>
              <a:gdLst>
                <a:gd name="T0" fmla="*/ 30 w 134"/>
                <a:gd name="T1" fmla="*/ 0 h 307"/>
                <a:gd name="T2" fmla="*/ 27 w 134"/>
                <a:gd name="T3" fmla="*/ 6 h 307"/>
                <a:gd name="T4" fmla="*/ 27 w 134"/>
                <a:gd name="T5" fmla="*/ 16 h 307"/>
                <a:gd name="T6" fmla="*/ 20 w 134"/>
                <a:gd name="T7" fmla="*/ 13 h 307"/>
                <a:gd name="T8" fmla="*/ 10 w 134"/>
                <a:gd name="T9" fmla="*/ 20 h 307"/>
                <a:gd name="T10" fmla="*/ 3 w 134"/>
                <a:gd name="T11" fmla="*/ 20 h 307"/>
                <a:gd name="T12" fmla="*/ 0 w 134"/>
                <a:gd name="T13" fmla="*/ 33 h 307"/>
                <a:gd name="T14" fmla="*/ 0 w 134"/>
                <a:gd name="T15" fmla="*/ 43 h 307"/>
                <a:gd name="T16" fmla="*/ 6 w 134"/>
                <a:gd name="T17" fmla="*/ 43 h 307"/>
                <a:gd name="T18" fmla="*/ 0 w 134"/>
                <a:gd name="T19" fmla="*/ 50 h 307"/>
                <a:gd name="T20" fmla="*/ 10 w 134"/>
                <a:gd name="T21" fmla="*/ 53 h 307"/>
                <a:gd name="T22" fmla="*/ 3 w 134"/>
                <a:gd name="T23" fmla="*/ 57 h 307"/>
                <a:gd name="T24" fmla="*/ 6 w 134"/>
                <a:gd name="T25" fmla="*/ 63 h 307"/>
                <a:gd name="T26" fmla="*/ 13 w 134"/>
                <a:gd name="T27" fmla="*/ 70 h 307"/>
                <a:gd name="T28" fmla="*/ 20 w 134"/>
                <a:gd name="T29" fmla="*/ 76 h 307"/>
                <a:gd name="T30" fmla="*/ 23 w 134"/>
                <a:gd name="T31" fmla="*/ 67 h 307"/>
                <a:gd name="T32" fmla="*/ 30 w 134"/>
                <a:gd name="T33" fmla="*/ 60 h 307"/>
                <a:gd name="T34" fmla="*/ 30 w 134"/>
                <a:gd name="T35" fmla="*/ 53 h 307"/>
                <a:gd name="T36" fmla="*/ 30 w 134"/>
                <a:gd name="T37" fmla="*/ 53 h 307"/>
                <a:gd name="T38" fmla="*/ 30 w 134"/>
                <a:gd name="T39" fmla="*/ 53 h 307"/>
                <a:gd name="T40" fmla="*/ 30 w 134"/>
                <a:gd name="T41" fmla="*/ 52 h 307"/>
                <a:gd name="T42" fmla="*/ 30 w 134"/>
                <a:gd name="T43" fmla="*/ 52 h 307"/>
                <a:gd name="T44" fmla="*/ 31 w 134"/>
                <a:gd name="T45" fmla="*/ 51 h 307"/>
                <a:gd name="T46" fmla="*/ 33 w 134"/>
                <a:gd name="T47" fmla="*/ 50 h 307"/>
                <a:gd name="T48" fmla="*/ 33 w 134"/>
                <a:gd name="T49" fmla="*/ 48 h 307"/>
                <a:gd name="T50" fmla="*/ 34 w 134"/>
                <a:gd name="T51" fmla="*/ 46 h 307"/>
                <a:gd name="T52" fmla="*/ 34 w 134"/>
                <a:gd name="T53" fmla="*/ 45 h 307"/>
                <a:gd name="T54" fmla="*/ 34 w 134"/>
                <a:gd name="T55" fmla="*/ 43 h 307"/>
                <a:gd name="T56" fmla="*/ 34 w 134"/>
                <a:gd name="T57" fmla="*/ 43 h 307"/>
                <a:gd name="T58" fmla="*/ 34 w 134"/>
                <a:gd name="T59" fmla="*/ 43 h 307"/>
                <a:gd name="T60" fmla="*/ 34 w 134"/>
                <a:gd name="T61" fmla="*/ 42 h 307"/>
                <a:gd name="T62" fmla="*/ 34 w 134"/>
                <a:gd name="T63" fmla="*/ 42 h 307"/>
                <a:gd name="T64" fmla="*/ 34 w 134"/>
                <a:gd name="T65" fmla="*/ 41 h 307"/>
                <a:gd name="T66" fmla="*/ 34 w 134"/>
                <a:gd name="T67" fmla="*/ 39 h 307"/>
                <a:gd name="T68" fmla="*/ 34 w 134"/>
                <a:gd name="T69" fmla="*/ 37 h 307"/>
                <a:gd name="T70" fmla="*/ 34 w 134"/>
                <a:gd name="T71" fmla="*/ 35 h 307"/>
                <a:gd name="T72" fmla="*/ 34 w 134"/>
                <a:gd name="T73" fmla="*/ 32 h 307"/>
                <a:gd name="T74" fmla="*/ 34 w 134"/>
                <a:gd name="T75" fmla="*/ 30 h 307"/>
                <a:gd name="T76" fmla="*/ 34 w 134"/>
                <a:gd name="T77" fmla="*/ 28 h 307"/>
                <a:gd name="T78" fmla="*/ 34 w 134"/>
                <a:gd name="T79" fmla="*/ 25 h 307"/>
                <a:gd name="T80" fmla="*/ 34 w 134"/>
                <a:gd name="T81" fmla="*/ 23 h 307"/>
                <a:gd name="T82" fmla="*/ 34 w 134"/>
                <a:gd name="T83" fmla="*/ 21 h 307"/>
                <a:gd name="T84" fmla="*/ 34 w 134"/>
                <a:gd name="T85" fmla="*/ 19 h 307"/>
                <a:gd name="T86" fmla="*/ 34 w 134"/>
                <a:gd name="T87" fmla="*/ 17 h 307"/>
                <a:gd name="T88" fmla="*/ 34 w 134"/>
                <a:gd name="T89" fmla="*/ 17 h 307"/>
                <a:gd name="T90" fmla="*/ 34 w 134"/>
                <a:gd name="T91" fmla="*/ 17 h 307"/>
                <a:gd name="T92" fmla="*/ 34 w 134"/>
                <a:gd name="T93" fmla="*/ 16 h 307"/>
                <a:gd name="T94" fmla="*/ 34 w 134"/>
                <a:gd name="T95" fmla="*/ 16 h 307"/>
                <a:gd name="T96" fmla="*/ 30 w 134"/>
                <a:gd name="T97" fmla="*/ 16 h 307"/>
                <a:gd name="T98" fmla="*/ 30 w 134"/>
                <a:gd name="T99" fmla="*/ 3 h 307"/>
                <a:gd name="T100" fmla="*/ 30 w 134"/>
                <a:gd name="T101" fmla="*/ 0 h 30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34"/>
                <a:gd name="T154" fmla="*/ 0 h 307"/>
                <a:gd name="T155" fmla="*/ 134 w 134"/>
                <a:gd name="T156" fmla="*/ 307 h 30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34" h="307">
                  <a:moveTo>
                    <a:pt x="121" y="0"/>
                  </a:moveTo>
                  <a:lnTo>
                    <a:pt x="108" y="27"/>
                  </a:lnTo>
                  <a:lnTo>
                    <a:pt x="108" y="67"/>
                  </a:lnTo>
                  <a:lnTo>
                    <a:pt x="81" y="54"/>
                  </a:lnTo>
                  <a:lnTo>
                    <a:pt x="40" y="81"/>
                  </a:lnTo>
                  <a:lnTo>
                    <a:pt x="14" y="81"/>
                  </a:lnTo>
                  <a:lnTo>
                    <a:pt x="0" y="135"/>
                  </a:lnTo>
                  <a:lnTo>
                    <a:pt x="0" y="175"/>
                  </a:lnTo>
                  <a:lnTo>
                    <a:pt x="27" y="175"/>
                  </a:lnTo>
                  <a:lnTo>
                    <a:pt x="0" y="202"/>
                  </a:lnTo>
                  <a:lnTo>
                    <a:pt x="40" y="215"/>
                  </a:lnTo>
                  <a:lnTo>
                    <a:pt x="14" y="229"/>
                  </a:lnTo>
                  <a:lnTo>
                    <a:pt x="27" y="255"/>
                  </a:lnTo>
                  <a:lnTo>
                    <a:pt x="54" y="282"/>
                  </a:lnTo>
                  <a:lnTo>
                    <a:pt x="81" y="307"/>
                  </a:lnTo>
                  <a:lnTo>
                    <a:pt x="94" y="269"/>
                  </a:lnTo>
                  <a:lnTo>
                    <a:pt x="121" y="242"/>
                  </a:lnTo>
                  <a:lnTo>
                    <a:pt x="121" y="215"/>
                  </a:lnTo>
                  <a:lnTo>
                    <a:pt x="121" y="213"/>
                  </a:lnTo>
                  <a:lnTo>
                    <a:pt x="123" y="211"/>
                  </a:lnTo>
                  <a:lnTo>
                    <a:pt x="123" y="209"/>
                  </a:lnTo>
                  <a:lnTo>
                    <a:pt x="125" y="206"/>
                  </a:lnTo>
                  <a:lnTo>
                    <a:pt x="129" y="200"/>
                  </a:lnTo>
                  <a:lnTo>
                    <a:pt x="131" y="192"/>
                  </a:lnTo>
                  <a:lnTo>
                    <a:pt x="133" y="186"/>
                  </a:lnTo>
                  <a:lnTo>
                    <a:pt x="134" y="181"/>
                  </a:lnTo>
                  <a:lnTo>
                    <a:pt x="134" y="175"/>
                  </a:lnTo>
                  <a:lnTo>
                    <a:pt x="134" y="173"/>
                  </a:lnTo>
                  <a:lnTo>
                    <a:pt x="134" y="171"/>
                  </a:lnTo>
                  <a:lnTo>
                    <a:pt x="134" y="169"/>
                  </a:lnTo>
                  <a:lnTo>
                    <a:pt x="134" y="165"/>
                  </a:lnTo>
                  <a:lnTo>
                    <a:pt x="134" y="158"/>
                  </a:lnTo>
                  <a:lnTo>
                    <a:pt x="134" y="150"/>
                  </a:lnTo>
                  <a:lnTo>
                    <a:pt x="134" y="140"/>
                  </a:lnTo>
                  <a:lnTo>
                    <a:pt x="134" y="131"/>
                  </a:lnTo>
                  <a:lnTo>
                    <a:pt x="134" y="121"/>
                  </a:lnTo>
                  <a:lnTo>
                    <a:pt x="134" y="112"/>
                  </a:lnTo>
                  <a:lnTo>
                    <a:pt x="134" y="102"/>
                  </a:lnTo>
                  <a:lnTo>
                    <a:pt x="134" y="92"/>
                  </a:lnTo>
                  <a:lnTo>
                    <a:pt x="134" y="85"/>
                  </a:lnTo>
                  <a:lnTo>
                    <a:pt x="134" y="77"/>
                  </a:lnTo>
                  <a:lnTo>
                    <a:pt x="134" y="71"/>
                  </a:lnTo>
                  <a:lnTo>
                    <a:pt x="134" y="69"/>
                  </a:lnTo>
                  <a:lnTo>
                    <a:pt x="134" y="67"/>
                  </a:lnTo>
                  <a:lnTo>
                    <a:pt x="121" y="67"/>
                  </a:lnTo>
                  <a:lnTo>
                    <a:pt x="121" y="14"/>
                  </a:lnTo>
                  <a:lnTo>
                    <a:pt x="121" y="0"/>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68" name="Freeform 144">
              <a:extLst>
                <a:ext uri="{FF2B5EF4-FFF2-40B4-BE49-F238E27FC236}">
                  <a16:creationId xmlns:a16="http://schemas.microsoft.com/office/drawing/2014/main" id="{BA5E3796-758E-4650-B66F-6AA5EE0A0D28}"/>
                </a:ext>
              </a:extLst>
            </p:cNvPr>
            <p:cNvSpPr>
              <a:spLocks/>
            </p:cNvSpPr>
            <p:nvPr/>
          </p:nvSpPr>
          <p:spPr bwMode="gray">
            <a:xfrm>
              <a:off x="5451528" y="4339359"/>
              <a:ext cx="900093" cy="944804"/>
            </a:xfrm>
            <a:custGeom>
              <a:avLst/>
              <a:gdLst>
                <a:gd name="T0" fmla="*/ 51 w 1697"/>
                <a:gd name="T1" fmla="*/ 147 h 1699"/>
                <a:gd name="T2" fmla="*/ 97 w 1697"/>
                <a:gd name="T3" fmla="*/ 134 h 1699"/>
                <a:gd name="T4" fmla="*/ 134 w 1697"/>
                <a:gd name="T5" fmla="*/ 197 h 1699"/>
                <a:gd name="T6" fmla="*/ 171 w 1697"/>
                <a:gd name="T7" fmla="*/ 227 h 1699"/>
                <a:gd name="T8" fmla="*/ 221 w 1697"/>
                <a:gd name="T9" fmla="*/ 270 h 1699"/>
                <a:gd name="T10" fmla="*/ 274 w 1697"/>
                <a:gd name="T11" fmla="*/ 290 h 1699"/>
                <a:gd name="T12" fmla="*/ 294 w 1697"/>
                <a:gd name="T13" fmla="*/ 317 h 1699"/>
                <a:gd name="T14" fmla="*/ 334 w 1697"/>
                <a:gd name="T15" fmla="*/ 350 h 1699"/>
                <a:gd name="T16" fmla="*/ 334 w 1697"/>
                <a:gd name="T17" fmla="*/ 387 h 1699"/>
                <a:gd name="T18" fmla="*/ 331 w 1697"/>
                <a:gd name="T19" fmla="*/ 424 h 1699"/>
                <a:gd name="T20" fmla="*/ 358 w 1697"/>
                <a:gd name="T21" fmla="*/ 401 h 1699"/>
                <a:gd name="T22" fmla="*/ 381 w 1697"/>
                <a:gd name="T23" fmla="*/ 374 h 1699"/>
                <a:gd name="T24" fmla="*/ 354 w 1697"/>
                <a:gd name="T25" fmla="*/ 341 h 1699"/>
                <a:gd name="T26" fmla="*/ 371 w 1697"/>
                <a:gd name="T27" fmla="*/ 301 h 1699"/>
                <a:gd name="T28" fmla="*/ 412 w 1697"/>
                <a:gd name="T29" fmla="*/ 324 h 1699"/>
                <a:gd name="T30" fmla="*/ 405 w 1697"/>
                <a:gd name="T31" fmla="*/ 290 h 1699"/>
                <a:gd name="T32" fmla="*/ 354 w 1697"/>
                <a:gd name="T33" fmla="*/ 264 h 1699"/>
                <a:gd name="T34" fmla="*/ 325 w 1697"/>
                <a:gd name="T35" fmla="*/ 247 h 1699"/>
                <a:gd name="T36" fmla="*/ 305 w 1697"/>
                <a:gd name="T37" fmla="*/ 234 h 1699"/>
                <a:gd name="T38" fmla="*/ 251 w 1697"/>
                <a:gd name="T39" fmla="*/ 194 h 1699"/>
                <a:gd name="T40" fmla="*/ 201 w 1697"/>
                <a:gd name="T41" fmla="*/ 140 h 1699"/>
                <a:gd name="T42" fmla="*/ 201 w 1697"/>
                <a:gd name="T43" fmla="*/ 93 h 1699"/>
                <a:gd name="T44" fmla="*/ 191 w 1697"/>
                <a:gd name="T45" fmla="*/ 73 h 1699"/>
                <a:gd name="T46" fmla="*/ 238 w 1697"/>
                <a:gd name="T47" fmla="*/ 64 h 1699"/>
                <a:gd name="T48" fmla="*/ 234 w 1697"/>
                <a:gd name="T49" fmla="*/ 50 h 1699"/>
                <a:gd name="T50" fmla="*/ 228 w 1697"/>
                <a:gd name="T51" fmla="*/ 37 h 1699"/>
                <a:gd name="T52" fmla="*/ 228 w 1697"/>
                <a:gd name="T53" fmla="*/ 20 h 1699"/>
                <a:gd name="T54" fmla="*/ 191 w 1697"/>
                <a:gd name="T55" fmla="*/ 16 h 1699"/>
                <a:gd name="T56" fmla="*/ 177 w 1697"/>
                <a:gd name="T57" fmla="*/ 0 h 1699"/>
                <a:gd name="T58" fmla="*/ 148 w 1697"/>
                <a:gd name="T59" fmla="*/ 13 h 1699"/>
                <a:gd name="T60" fmla="*/ 127 w 1697"/>
                <a:gd name="T61" fmla="*/ 13 h 1699"/>
                <a:gd name="T62" fmla="*/ 124 w 1697"/>
                <a:gd name="T63" fmla="*/ 23 h 1699"/>
                <a:gd name="T64" fmla="*/ 124 w 1697"/>
                <a:gd name="T65" fmla="*/ 40 h 1699"/>
                <a:gd name="T66" fmla="*/ 97 w 1697"/>
                <a:gd name="T67" fmla="*/ 37 h 1699"/>
                <a:gd name="T68" fmla="*/ 91 w 1697"/>
                <a:gd name="T69" fmla="*/ 33 h 1699"/>
                <a:gd name="T70" fmla="*/ 84 w 1697"/>
                <a:gd name="T71" fmla="*/ 57 h 1699"/>
                <a:gd name="T72" fmla="*/ 64 w 1697"/>
                <a:gd name="T73" fmla="*/ 30 h 1699"/>
                <a:gd name="T74" fmla="*/ 54 w 1697"/>
                <a:gd name="T75" fmla="*/ 40 h 1699"/>
                <a:gd name="T76" fmla="*/ 43 w 1697"/>
                <a:gd name="T77" fmla="*/ 53 h 1699"/>
                <a:gd name="T78" fmla="*/ 41 w 1697"/>
                <a:gd name="T79" fmla="*/ 53 h 1699"/>
                <a:gd name="T80" fmla="*/ 35 w 1697"/>
                <a:gd name="T81" fmla="*/ 53 h 1699"/>
                <a:gd name="T82" fmla="*/ 31 w 1697"/>
                <a:gd name="T83" fmla="*/ 53 h 1699"/>
                <a:gd name="T84" fmla="*/ 31 w 1697"/>
                <a:gd name="T85" fmla="*/ 53 h 1699"/>
                <a:gd name="T86" fmla="*/ 17 w 1697"/>
                <a:gd name="T87" fmla="*/ 67 h 1699"/>
                <a:gd name="T88" fmla="*/ 0 w 1697"/>
                <a:gd name="T89" fmla="*/ 87 h 1699"/>
                <a:gd name="T90" fmla="*/ 14 w 1697"/>
                <a:gd name="T91" fmla="*/ 110 h 1699"/>
                <a:gd name="T92" fmla="*/ 27 w 1697"/>
                <a:gd name="T93" fmla="*/ 137 h 1699"/>
                <a:gd name="T94" fmla="*/ 31 w 1697"/>
                <a:gd name="T95" fmla="*/ 147 h 169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97"/>
                <a:gd name="T145" fmla="*/ 0 h 1699"/>
                <a:gd name="T146" fmla="*/ 1697 w 1697"/>
                <a:gd name="T147" fmla="*/ 1699 h 1699"/>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97" h="1699">
                  <a:moveTo>
                    <a:pt x="121" y="616"/>
                  </a:moveTo>
                  <a:lnTo>
                    <a:pt x="134" y="616"/>
                  </a:lnTo>
                  <a:lnTo>
                    <a:pt x="201" y="589"/>
                  </a:lnTo>
                  <a:lnTo>
                    <a:pt x="253" y="536"/>
                  </a:lnTo>
                  <a:lnTo>
                    <a:pt x="280" y="495"/>
                  </a:lnTo>
                  <a:lnTo>
                    <a:pt x="387" y="536"/>
                  </a:lnTo>
                  <a:lnTo>
                    <a:pt x="495" y="603"/>
                  </a:lnTo>
                  <a:lnTo>
                    <a:pt x="508" y="682"/>
                  </a:lnTo>
                  <a:lnTo>
                    <a:pt x="535" y="789"/>
                  </a:lnTo>
                  <a:lnTo>
                    <a:pt x="601" y="829"/>
                  </a:lnTo>
                  <a:lnTo>
                    <a:pt x="614" y="897"/>
                  </a:lnTo>
                  <a:lnTo>
                    <a:pt x="681" y="910"/>
                  </a:lnTo>
                  <a:lnTo>
                    <a:pt x="708" y="964"/>
                  </a:lnTo>
                  <a:lnTo>
                    <a:pt x="775" y="977"/>
                  </a:lnTo>
                  <a:lnTo>
                    <a:pt x="883" y="1083"/>
                  </a:lnTo>
                  <a:lnTo>
                    <a:pt x="988" y="1096"/>
                  </a:lnTo>
                  <a:lnTo>
                    <a:pt x="1042" y="1177"/>
                  </a:lnTo>
                  <a:lnTo>
                    <a:pt x="1096" y="1163"/>
                  </a:lnTo>
                  <a:lnTo>
                    <a:pt x="1082" y="1204"/>
                  </a:lnTo>
                  <a:lnTo>
                    <a:pt x="1150" y="1190"/>
                  </a:lnTo>
                  <a:lnTo>
                    <a:pt x="1176" y="1271"/>
                  </a:lnTo>
                  <a:lnTo>
                    <a:pt x="1257" y="1311"/>
                  </a:lnTo>
                  <a:lnTo>
                    <a:pt x="1284" y="1298"/>
                  </a:lnTo>
                  <a:lnTo>
                    <a:pt x="1336" y="1403"/>
                  </a:lnTo>
                  <a:lnTo>
                    <a:pt x="1363" y="1497"/>
                  </a:lnTo>
                  <a:lnTo>
                    <a:pt x="1376" y="1551"/>
                  </a:lnTo>
                  <a:lnTo>
                    <a:pt x="1336" y="1551"/>
                  </a:lnTo>
                  <a:lnTo>
                    <a:pt x="1336" y="1618"/>
                  </a:lnTo>
                  <a:lnTo>
                    <a:pt x="1311" y="1645"/>
                  </a:lnTo>
                  <a:lnTo>
                    <a:pt x="1324" y="1699"/>
                  </a:lnTo>
                  <a:lnTo>
                    <a:pt x="1376" y="1699"/>
                  </a:lnTo>
                  <a:lnTo>
                    <a:pt x="1390" y="1645"/>
                  </a:lnTo>
                  <a:lnTo>
                    <a:pt x="1430" y="1605"/>
                  </a:lnTo>
                  <a:lnTo>
                    <a:pt x="1430" y="1538"/>
                  </a:lnTo>
                  <a:lnTo>
                    <a:pt x="1497" y="1497"/>
                  </a:lnTo>
                  <a:lnTo>
                    <a:pt x="1524" y="1497"/>
                  </a:lnTo>
                  <a:lnTo>
                    <a:pt x="1510" y="1390"/>
                  </a:lnTo>
                  <a:lnTo>
                    <a:pt x="1457" y="1365"/>
                  </a:lnTo>
                  <a:lnTo>
                    <a:pt x="1416" y="1365"/>
                  </a:lnTo>
                  <a:lnTo>
                    <a:pt x="1416" y="1324"/>
                  </a:lnTo>
                  <a:lnTo>
                    <a:pt x="1430" y="1244"/>
                  </a:lnTo>
                  <a:lnTo>
                    <a:pt x="1484" y="1204"/>
                  </a:lnTo>
                  <a:lnTo>
                    <a:pt x="1537" y="1217"/>
                  </a:lnTo>
                  <a:lnTo>
                    <a:pt x="1605" y="1230"/>
                  </a:lnTo>
                  <a:lnTo>
                    <a:pt x="1645" y="1298"/>
                  </a:lnTo>
                  <a:lnTo>
                    <a:pt x="1685" y="1311"/>
                  </a:lnTo>
                  <a:lnTo>
                    <a:pt x="1697" y="1244"/>
                  </a:lnTo>
                  <a:lnTo>
                    <a:pt x="1618" y="1163"/>
                  </a:lnTo>
                  <a:lnTo>
                    <a:pt x="1564" y="1123"/>
                  </a:lnTo>
                  <a:lnTo>
                    <a:pt x="1484" y="1083"/>
                  </a:lnTo>
                  <a:lnTo>
                    <a:pt x="1416" y="1056"/>
                  </a:lnTo>
                  <a:lnTo>
                    <a:pt x="1363" y="1042"/>
                  </a:lnTo>
                  <a:lnTo>
                    <a:pt x="1297" y="1017"/>
                  </a:lnTo>
                  <a:lnTo>
                    <a:pt x="1297" y="991"/>
                  </a:lnTo>
                  <a:lnTo>
                    <a:pt x="1336" y="977"/>
                  </a:lnTo>
                  <a:lnTo>
                    <a:pt x="1324" y="923"/>
                  </a:lnTo>
                  <a:lnTo>
                    <a:pt x="1217" y="937"/>
                  </a:lnTo>
                  <a:lnTo>
                    <a:pt x="1176" y="937"/>
                  </a:lnTo>
                  <a:lnTo>
                    <a:pt x="1082" y="870"/>
                  </a:lnTo>
                  <a:lnTo>
                    <a:pt x="1002" y="776"/>
                  </a:lnTo>
                  <a:lnTo>
                    <a:pt x="975" y="682"/>
                  </a:lnTo>
                  <a:lnTo>
                    <a:pt x="923" y="630"/>
                  </a:lnTo>
                  <a:lnTo>
                    <a:pt x="802" y="563"/>
                  </a:lnTo>
                  <a:lnTo>
                    <a:pt x="775" y="469"/>
                  </a:lnTo>
                  <a:lnTo>
                    <a:pt x="762" y="415"/>
                  </a:lnTo>
                  <a:lnTo>
                    <a:pt x="802" y="375"/>
                  </a:lnTo>
                  <a:lnTo>
                    <a:pt x="775" y="348"/>
                  </a:lnTo>
                  <a:lnTo>
                    <a:pt x="762" y="334"/>
                  </a:lnTo>
                  <a:lnTo>
                    <a:pt x="762" y="294"/>
                  </a:lnTo>
                  <a:lnTo>
                    <a:pt x="856" y="269"/>
                  </a:lnTo>
                  <a:lnTo>
                    <a:pt x="923" y="242"/>
                  </a:lnTo>
                  <a:lnTo>
                    <a:pt x="950" y="256"/>
                  </a:lnTo>
                  <a:lnTo>
                    <a:pt x="961" y="242"/>
                  </a:lnTo>
                  <a:lnTo>
                    <a:pt x="923" y="215"/>
                  </a:lnTo>
                  <a:lnTo>
                    <a:pt x="936" y="202"/>
                  </a:lnTo>
                  <a:lnTo>
                    <a:pt x="923" y="188"/>
                  </a:lnTo>
                  <a:lnTo>
                    <a:pt x="936" y="162"/>
                  </a:lnTo>
                  <a:lnTo>
                    <a:pt x="910" y="148"/>
                  </a:lnTo>
                  <a:lnTo>
                    <a:pt x="910" y="121"/>
                  </a:lnTo>
                  <a:lnTo>
                    <a:pt x="936" y="108"/>
                  </a:lnTo>
                  <a:lnTo>
                    <a:pt x="910" y="81"/>
                  </a:lnTo>
                  <a:lnTo>
                    <a:pt x="869" y="94"/>
                  </a:lnTo>
                  <a:lnTo>
                    <a:pt x="829" y="81"/>
                  </a:lnTo>
                  <a:lnTo>
                    <a:pt x="762" y="67"/>
                  </a:lnTo>
                  <a:lnTo>
                    <a:pt x="735" y="27"/>
                  </a:lnTo>
                  <a:lnTo>
                    <a:pt x="735" y="0"/>
                  </a:lnTo>
                  <a:lnTo>
                    <a:pt x="708" y="0"/>
                  </a:lnTo>
                  <a:lnTo>
                    <a:pt x="641" y="14"/>
                  </a:lnTo>
                  <a:lnTo>
                    <a:pt x="601" y="27"/>
                  </a:lnTo>
                  <a:lnTo>
                    <a:pt x="589" y="54"/>
                  </a:lnTo>
                  <a:lnTo>
                    <a:pt x="562" y="67"/>
                  </a:lnTo>
                  <a:lnTo>
                    <a:pt x="549" y="41"/>
                  </a:lnTo>
                  <a:lnTo>
                    <a:pt x="508" y="54"/>
                  </a:lnTo>
                  <a:lnTo>
                    <a:pt x="522" y="81"/>
                  </a:lnTo>
                  <a:lnTo>
                    <a:pt x="522" y="108"/>
                  </a:lnTo>
                  <a:lnTo>
                    <a:pt x="495" y="94"/>
                  </a:lnTo>
                  <a:lnTo>
                    <a:pt x="468" y="81"/>
                  </a:lnTo>
                  <a:lnTo>
                    <a:pt x="468" y="135"/>
                  </a:lnTo>
                  <a:lnTo>
                    <a:pt x="495" y="162"/>
                  </a:lnTo>
                  <a:lnTo>
                    <a:pt x="468" y="162"/>
                  </a:lnTo>
                  <a:lnTo>
                    <a:pt x="441" y="135"/>
                  </a:lnTo>
                  <a:lnTo>
                    <a:pt x="387" y="148"/>
                  </a:lnTo>
                  <a:lnTo>
                    <a:pt x="387" y="121"/>
                  </a:lnTo>
                  <a:lnTo>
                    <a:pt x="361" y="108"/>
                  </a:lnTo>
                  <a:lnTo>
                    <a:pt x="361" y="135"/>
                  </a:lnTo>
                  <a:lnTo>
                    <a:pt x="347" y="175"/>
                  </a:lnTo>
                  <a:lnTo>
                    <a:pt x="320" y="188"/>
                  </a:lnTo>
                  <a:lnTo>
                    <a:pt x="334" y="229"/>
                  </a:lnTo>
                  <a:lnTo>
                    <a:pt x="320" y="229"/>
                  </a:lnTo>
                  <a:lnTo>
                    <a:pt x="267" y="175"/>
                  </a:lnTo>
                  <a:lnTo>
                    <a:pt x="253" y="121"/>
                  </a:lnTo>
                  <a:lnTo>
                    <a:pt x="240" y="108"/>
                  </a:lnTo>
                  <a:lnTo>
                    <a:pt x="226" y="148"/>
                  </a:lnTo>
                  <a:lnTo>
                    <a:pt x="215" y="162"/>
                  </a:lnTo>
                  <a:lnTo>
                    <a:pt x="174" y="215"/>
                  </a:lnTo>
                  <a:lnTo>
                    <a:pt x="172" y="215"/>
                  </a:lnTo>
                  <a:lnTo>
                    <a:pt x="171" y="215"/>
                  </a:lnTo>
                  <a:lnTo>
                    <a:pt x="169" y="215"/>
                  </a:lnTo>
                  <a:lnTo>
                    <a:pt x="165" y="215"/>
                  </a:lnTo>
                  <a:lnTo>
                    <a:pt x="161" y="215"/>
                  </a:lnTo>
                  <a:lnTo>
                    <a:pt x="157" y="215"/>
                  </a:lnTo>
                  <a:lnTo>
                    <a:pt x="147" y="215"/>
                  </a:lnTo>
                  <a:lnTo>
                    <a:pt x="138" y="215"/>
                  </a:lnTo>
                  <a:lnTo>
                    <a:pt x="132" y="215"/>
                  </a:lnTo>
                  <a:lnTo>
                    <a:pt x="128" y="215"/>
                  </a:lnTo>
                  <a:lnTo>
                    <a:pt x="124" y="215"/>
                  </a:lnTo>
                  <a:lnTo>
                    <a:pt x="123" y="215"/>
                  </a:lnTo>
                  <a:lnTo>
                    <a:pt x="121" y="215"/>
                  </a:lnTo>
                  <a:lnTo>
                    <a:pt x="67" y="215"/>
                  </a:lnTo>
                  <a:lnTo>
                    <a:pt x="40" y="229"/>
                  </a:lnTo>
                  <a:lnTo>
                    <a:pt x="67" y="269"/>
                  </a:lnTo>
                  <a:lnTo>
                    <a:pt x="80" y="307"/>
                  </a:lnTo>
                  <a:lnTo>
                    <a:pt x="67" y="334"/>
                  </a:lnTo>
                  <a:lnTo>
                    <a:pt x="0" y="348"/>
                  </a:lnTo>
                  <a:lnTo>
                    <a:pt x="27" y="401"/>
                  </a:lnTo>
                  <a:lnTo>
                    <a:pt x="53" y="415"/>
                  </a:lnTo>
                  <a:lnTo>
                    <a:pt x="53" y="442"/>
                  </a:lnTo>
                  <a:lnTo>
                    <a:pt x="27" y="495"/>
                  </a:lnTo>
                  <a:lnTo>
                    <a:pt x="53" y="522"/>
                  </a:lnTo>
                  <a:lnTo>
                    <a:pt x="107" y="549"/>
                  </a:lnTo>
                  <a:lnTo>
                    <a:pt x="121" y="549"/>
                  </a:lnTo>
                  <a:lnTo>
                    <a:pt x="147" y="549"/>
                  </a:lnTo>
                  <a:lnTo>
                    <a:pt x="121" y="589"/>
                  </a:lnTo>
                  <a:lnTo>
                    <a:pt x="121" y="616"/>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69" name="Freeform 145">
              <a:extLst>
                <a:ext uri="{FF2B5EF4-FFF2-40B4-BE49-F238E27FC236}">
                  <a16:creationId xmlns:a16="http://schemas.microsoft.com/office/drawing/2014/main" id="{4E947E83-5135-4226-8399-2108F650D632}"/>
                </a:ext>
              </a:extLst>
            </p:cNvPr>
            <p:cNvSpPr>
              <a:spLocks/>
            </p:cNvSpPr>
            <p:nvPr/>
          </p:nvSpPr>
          <p:spPr bwMode="gray">
            <a:xfrm>
              <a:off x="5551185" y="4955875"/>
              <a:ext cx="134643" cy="244826"/>
            </a:xfrm>
            <a:custGeom>
              <a:avLst/>
              <a:gdLst>
                <a:gd name="T0" fmla="*/ 4 w 253"/>
                <a:gd name="T1" fmla="*/ 14 h 439"/>
                <a:gd name="T2" fmla="*/ 17 w 253"/>
                <a:gd name="T3" fmla="*/ 17 h 439"/>
                <a:gd name="T4" fmla="*/ 31 w 253"/>
                <a:gd name="T5" fmla="*/ 10 h 439"/>
                <a:gd name="T6" fmla="*/ 40 w 253"/>
                <a:gd name="T7" fmla="*/ 0 h 439"/>
                <a:gd name="T8" fmla="*/ 47 w 253"/>
                <a:gd name="T9" fmla="*/ 0 h 439"/>
                <a:gd name="T10" fmla="*/ 54 w 253"/>
                <a:gd name="T11" fmla="*/ 10 h 439"/>
                <a:gd name="T12" fmla="*/ 57 w 253"/>
                <a:gd name="T13" fmla="*/ 17 h 439"/>
                <a:gd name="T14" fmla="*/ 57 w 253"/>
                <a:gd name="T15" fmla="*/ 27 h 439"/>
                <a:gd name="T16" fmla="*/ 64 w 253"/>
                <a:gd name="T17" fmla="*/ 34 h 439"/>
                <a:gd name="T18" fmla="*/ 57 w 253"/>
                <a:gd name="T19" fmla="*/ 41 h 439"/>
                <a:gd name="T20" fmla="*/ 54 w 253"/>
                <a:gd name="T21" fmla="*/ 50 h 439"/>
                <a:gd name="T22" fmla="*/ 57 w 253"/>
                <a:gd name="T23" fmla="*/ 54 h 439"/>
                <a:gd name="T24" fmla="*/ 57 w 253"/>
                <a:gd name="T25" fmla="*/ 67 h 439"/>
                <a:gd name="T26" fmla="*/ 54 w 253"/>
                <a:gd name="T27" fmla="*/ 67 h 439"/>
                <a:gd name="T28" fmla="*/ 54 w 253"/>
                <a:gd name="T29" fmla="*/ 87 h 439"/>
                <a:gd name="T30" fmla="*/ 50 w 253"/>
                <a:gd name="T31" fmla="*/ 90 h 439"/>
                <a:gd name="T32" fmla="*/ 50 w 253"/>
                <a:gd name="T33" fmla="*/ 101 h 439"/>
                <a:gd name="T34" fmla="*/ 44 w 253"/>
                <a:gd name="T35" fmla="*/ 101 h 439"/>
                <a:gd name="T36" fmla="*/ 40 w 253"/>
                <a:gd name="T37" fmla="*/ 94 h 439"/>
                <a:gd name="T38" fmla="*/ 34 w 253"/>
                <a:gd name="T39" fmla="*/ 97 h 439"/>
                <a:gd name="T40" fmla="*/ 34 w 253"/>
                <a:gd name="T41" fmla="*/ 107 h 439"/>
                <a:gd name="T42" fmla="*/ 24 w 253"/>
                <a:gd name="T43" fmla="*/ 110 h 439"/>
                <a:gd name="T44" fmla="*/ 17 w 253"/>
                <a:gd name="T45" fmla="*/ 110 h 439"/>
                <a:gd name="T46" fmla="*/ 10 w 253"/>
                <a:gd name="T47" fmla="*/ 104 h 439"/>
                <a:gd name="T48" fmla="*/ 7 w 253"/>
                <a:gd name="T49" fmla="*/ 90 h 439"/>
                <a:gd name="T50" fmla="*/ 7 w 253"/>
                <a:gd name="T51" fmla="*/ 77 h 439"/>
                <a:gd name="T52" fmla="*/ 10 w 253"/>
                <a:gd name="T53" fmla="*/ 70 h 439"/>
                <a:gd name="T54" fmla="*/ 14 w 253"/>
                <a:gd name="T55" fmla="*/ 67 h 439"/>
                <a:gd name="T56" fmla="*/ 10 w 253"/>
                <a:gd name="T57" fmla="*/ 60 h 439"/>
                <a:gd name="T58" fmla="*/ 7 w 253"/>
                <a:gd name="T59" fmla="*/ 54 h 439"/>
                <a:gd name="T60" fmla="*/ 14 w 253"/>
                <a:gd name="T61" fmla="*/ 50 h 439"/>
                <a:gd name="T62" fmla="*/ 10 w 253"/>
                <a:gd name="T63" fmla="*/ 44 h 439"/>
                <a:gd name="T64" fmla="*/ 7 w 253"/>
                <a:gd name="T65" fmla="*/ 41 h 439"/>
                <a:gd name="T66" fmla="*/ 7 w 253"/>
                <a:gd name="T67" fmla="*/ 30 h 439"/>
                <a:gd name="T68" fmla="*/ 0 w 253"/>
                <a:gd name="T69" fmla="*/ 30 h 439"/>
                <a:gd name="T70" fmla="*/ 0 w 253"/>
                <a:gd name="T71" fmla="*/ 20 h 439"/>
                <a:gd name="T72" fmla="*/ 4 w 253"/>
                <a:gd name="T73" fmla="*/ 14 h 43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53"/>
                <a:gd name="T112" fmla="*/ 0 h 439"/>
                <a:gd name="T113" fmla="*/ 253 w 253"/>
                <a:gd name="T114" fmla="*/ 439 h 43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53" h="439">
                  <a:moveTo>
                    <a:pt x="13" y="53"/>
                  </a:moveTo>
                  <a:lnTo>
                    <a:pt x="67" y="67"/>
                  </a:lnTo>
                  <a:lnTo>
                    <a:pt x="121" y="40"/>
                  </a:lnTo>
                  <a:lnTo>
                    <a:pt x="159" y="0"/>
                  </a:lnTo>
                  <a:lnTo>
                    <a:pt x="186" y="0"/>
                  </a:lnTo>
                  <a:lnTo>
                    <a:pt x="213" y="40"/>
                  </a:lnTo>
                  <a:lnTo>
                    <a:pt x="226" y="67"/>
                  </a:lnTo>
                  <a:lnTo>
                    <a:pt x="226" y="107"/>
                  </a:lnTo>
                  <a:lnTo>
                    <a:pt x="253" y="134"/>
                  </a:lnTo>
                  <a:lnTo>
                    <a:pt x="226" y="161"/>
                  </a:lnTo>
                  <a:lnTo>
                    <a:pt x="213" y="199"/>
                  </a:lnTo>
                  <a:lnTo>
                    <a:pt x="226" y="213"/>
                  </a:lnTo>
                  <a:lnTo>
                    <a:pt x="226" y="266"/>
                  </a:lnTo>
                  <a:lnTo>
                    <a:pt x="213" y="266"/>
                  </a:lnTo>
                  <a:lnTo>
                    <a:pt x="213" y="347"/>
                  </a:lnTo>
                  <a:lnTo>
                    <a:pt x="199" y="360"/>
                  </a:lnTo>
                  <a:lnTo>
                    <a:pt x="199" y="401"/>
                  </a:lnTo>
                  <a:lnTo>
                    <a:pt x="173" y="401"/>
                  </a:lnTo>
                  <a:lnTo>
                    <a:pt x="159" y="374"/>
                  </a:lnTo>
                  <a:lnTo>
                    <a:pt x="134" y="387"/>
                  </a:lnTo>
                  <a:lnTo>
                    <a:pt x="134" y="428"/>
                  </a:lnTo>
                  <a:lnTo>
                    <a:pt x="94" y="439"/>
                  </a:lnTo>
                  <a:lnTo>
                    <a:pt x="67" y="439"/>
                  </a:lnTo>
                  <a:lnTo>
                    <a:pt x="40" y="414"/>
                  </a:lnTo>
                  <a:lnTo>
                    <a:pt x="27" y="360"/>
                  </a:lnTo>
                  <a:lnTo>
                    <a:pt x="27" y="307"/>
                  </a:lnTo>
                  <a:lnTo>
                    <a:pt x="40" y="280"/>
                  </a:lnTo>
                  <a:lnTo>
                    <a:pt x="54" y="266"/>
                  </a:lnTo>
                  <a:lnTo>
                    <a:pt x="40" y="239"/>
                  </a:lnTo>
                  <a:lnTo>
                    <a:pt x="27" y="213"/>
                  </a:lnTo>
                  <a:lnTo>
                    <a:pt x="54" y="199"/>
                  </a:lnTo>
                  <a:lnTo>
                    <a:pt x="40" y="174"/>
                  </a:lnTo>
                  <a:lnTo>
                    <a:pt x="27" y="161"/>
                  </a:lnTo>
                  <a:lnTo>
                    <a:pt x="27" y="120"/>
                  </a:lnTo>
                  <a:lnTo>
                    <a:pt x="0" y="120"/>
                  </a:lnTo>
                  <a:lnTo>
                    <a:pt x="0" y="80"/>
                  </a:lnTo>
                  <a:lnTo>
                    <a:pt x="13" y="53"/>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70" name="Freeform 146">
              <a:extLst>
                <a:ext uri="{FF2B5EF4-FFF2-40B4-BE49-F238E27FC236}">
                  <a16:creationId xmlns:a16="http://schemas.microsoft.com/office/drawing/2014/main" id="{8658232E-4DFF-4DB4-B6F6-915DBB8DA67A}"/>
                </a:ext>
              </a:extLst>
            </p:cNvPr>
            <p:cNvSpPr>
              <a:spLocks/>
            </p:cNvSpPr>
            <p:nvPr/>
          </p:nvSpPr>
          <p:spPr bwMode="gray">
            <a:xfrm>
              <a:off x="5884082" y="5246327"/>
              <a:ext cx="254443" cy="179168"/>
            </a:xfrm>
            <a:custGeom>
              <a:avLst/>
              <a:gdLst>
                <a:gd name="T0" fmla="*/ 120 w 479"/>
                <a:gd name="T1" fmla="*/ 0 h 320"/>
                <a:gd name="T2" fmla="*/ 120 w 479"/>
                <a:gd name="T3" fmla="*/ 10 h 320"/>
                <a:gd name="T4" fmla="*/ 117 w 479"/>
                <a:gd name="T5" fmla="*/ 14 h 320"/>
                <a:gd name="T6" fmla="*/ 110 w 479"/>
                <a:gd name="T7" fmla="*/ 24 h 320"/>
                <a:gd name="T8" fmla="*/ 107 w 479"/>
                <a:gd name="T9" fmla="*/ 34 h 320"/>
                <a:gd name="T10" fmla="*/ 107 w 479"/>
                <a:gd name="T11" fmla="*/ 44 h 320"/>
                <a:gd name="T12" fmla="*/ 107 w 479"/>
                <a:gd name="T13" fmla="*/ 50 h 320"/>
                <a:gd name="T14" fmla="*/ 110 w 479"/>
                <a:gd name="T15" fmla="*/ 54 h 320"/>
                <a:gd name="T16" fmla="*/ 114 w 479"/>
                <a:gd name="T17" fmla="*/ 64 h 320"/>
                <a:gd name="T18" fmla="*/ 110 w 479"/>
                <a:gd name="T19" fmla="*/ 71 h 320"/>
                <a:gd name="T20" fmla="*/ 107 w 479"/>
                <a:gd name="T21" fmla="*/ 77 h 320"/>
                <a:gd name="T22" fmla="*/ 110 w 479"/>
                <a:gd name="T23" fmla="*/ 81 h 320"/>
                <a:gd name="T24" fmla="*/ 100 w 479"/>
                <a:gd name="T25" fmla="*/ 77 h 320"/>
                <a:gd name="T26" fmla="*/ 90 w 479"/>
                <a:gd name="T27" fmla="*/ 81 h 320"/>
                <a:gd name="T28" fmla="*/ 84 w 479"/>
                <a:gd name="T29" fmla="*/ 74 h 320"/>
                <a:gd name="T30" fmla="*/ 80 w 479"/>
                <a:gd name="T31" fmla="*/ 67 h 320"/>
                <a:gd name="T32" fmla="*/ 70 w 479"/>
                <a:gd name="T33" fmla="*/ 64 h 320"/>
                <a:gd name="T34" fmla="*/ 57 w 479"/>
                <a:gd name="T35" fmla="*/ 60 h 320"/>
                <a:gd name="T36" fmla="*/ 50 w 479"/>
                <a:gd name="T37" fmla="*/ 57 h 320"/>
                <a:gd name="T38" fmla="*/ 43 w 479"/>
                <a:gd name="T39" fmla="*/ 54 h 320"/>
                <a:gd name="T40" fmla="*/ 37 w 479"/>
                <a:gd name="T41" fmla="*/ 50 h 320"/>
                <a:gd name="T42" fmla="*/ 30 w 479"/>
                <a:gd name="T43" fmla="*/ 44 h 320"/>
                <a:gd name="T44" fmla="*/ 24 w 479"/>
                <a:gd name="T45" fmla="*/ 44 h 320"/>
                <a:gd name="T46" fmla="*/ 10 w 479"/>
                <a:gd name="T47" fmla="*/ 44 h 320"/>
                <a:gd name="T48" fmla="*/ 4 w 479"/>
                <a:gd name="T49" fmla="*/ 34 h 320"/>
                <a:gd name="T50" fmla="*/ 0 w 479"/>
                <a:gd name="T51" fmla="*/ 27 h 320"/>
                <a:gd name="T52" fmla="*/ 4 w 479"/>
                <a:gd name="T53" fmla="*/ 20 h 320"/>
                <a:gd name="T54" fmla="*/ 10 w 479"/>
                <a:gd name="T55" fmla="*/ 17 h 320"/>
                <a:gd name="T56" fmla="*/ 14 w 479"/>
                <a:gd name="T57" fmla="*/ 10 h 320"/>
                <a:gd name="T58" fmla="*/ 17 w 479"/>
                <a:gd name="T59" fmla="*/ 20 h 320"/>
                <a:gd name="T60" fmla="*/ 24 w 479"/>
                <a:gd name="T61" fmla="*/ 20 h 320"/>
                <a:gd name="T62" fmla="*/ 30 w 479"/>
                <a:gd name="T63" fmla="*/ 14 h 320"/>
                <a:gd name="T64" fmla="*/ 37 w 479"/>
                <a:gd name="T65" fmla="*/ 10 h 320"/>
                <a:gd name="T66" fmla="*/ 47 w 479"/>
                <a:gd name="T67" fmla="*/ 17 h 320"/>
                <a:gd name="T68" fmla="*/ 57 w 479"/>
                <a:gd name="T69" fmla="*/ 20 h 320"/>
                <a:gd name="T70" fmla="*/ 60 w 479"/>
                <a:gd name="T71" fmla="*/ 17 h 320"/>
                <a:gd name="T72" fmla="*/ 77 w 479"/>
                <a:gd name="T73" fmla="*/ 17 h 320"/>
                <a:gd name="T74" fmla="*/ 84 w 479"/>
                <a:gd name="T75" fmla="*/ 14 h 320"/>
                <a:gd name="T76" fmla="*/ 90 w 479"/>
                <a:gd name="T77" fmla="*/ 10 h 320"/>
                <a:gd name="T78" fmla="*/ 100 w 479"/>
                <a:gd name="T79" fmla="*/ 10 h 320"/>
                <a:gd name="T80" fmla="*/ 107 w 479"/>
                <a:gd name="T81" fmla="*/ 7 h 320"/>
                <a:gd name="T82" fmla="*/ 114 w 479"/>
                <a:gd name="T83" fmla="*/ 4 h 320"/>
                <a:gd name="T84" fmla="*/ 120 w 479"/>
                <a:gd name="T85" fmla="*/ 0 h 32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79"/>
                <a:gd name="T130" fmla="*/ 0 h 320"/>
                <a:gd name="T131" fmla="*/ 479 w 479"/>
                <a:gd name="T132" fmla="*/ 320 h 32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79" h="320">
                  <a:moveTo>
                    <a:pt x="479" y="0"/>
                  </a:moveTo>
                  <a:lnTo>
                    <a:pt x="479" y="40"/>
                  </a:lnTo>
                  <a:lnTo>
                    <a:pt x="466" y="53"/>
                  </a:lnTo>
                  <a:lnTo>
                    <a:pt x="439" y="94"/>
                  </a:lnTo>
                  <a:lnTo>
                    <a:pt x="426" y="134"/>
                  </a:lnTo>
                  <a:lnTo>
                    <a:pt x="426" y="174"/>
                  </a:lnTo>
                  <a:lnTo>
                    <a:pt x="426" y="199"/>
                  </a:lnTo>
                  <a:lnTo>
                    <a:pt x="439" y="213"/>
                  </a:lnTo>
                  <a:lnTo>
                    <a:pt x="453" y="253"/>
                  </a:lnTo>
                  <a:lnTo>
                    <a:pt x="439" y="280"/>
                  </a:lnTo>
                  <a:lnTo>
                    <a:pt x="426" y="307"/>
                  </a:lnTo>
                  <a:lnTo>
                    <a:pt x="439" y="320"/>
                  </a:lnTo>
                  <a:lnTo>
                    <a:pt x="399" y="307"/>
                  </a:lnTo>
                  <a:lnTo>
                    <a:pt x="360" y="320"/>
                  </a:lnTo>
                  <a:lnTo>
                    <a:pt x="334" y="293"/>
                  </a:lnTo>
                  <a:lnTo>
                    <a:pt x="320" y="266"/>
                  </a:lnTo>
                  <a:lnTo>
                    <a:pt x="280" y="253"/>
                  </a:lnTo>
                  <a:lnTo>
                    <a:pt x="226" y="239"/>
                  </a:lnTo>
                  <a:lnTo>
                    <a:pt x="199" y="226"/>
                  </a:lnTo>
                  <a:lnTo>
                    <a:pt x="172" y="213"/>
                  </a:lnTo>
                  <a:lnTo>
                    <a:pt x="147" y="199"/>
                  </a:lnTo>
                  <a:lnTo>
                    <a:pt x="120" y="174"/>
                  </a:lnTo>
                  <a:lnTo>
                    <a:pt x="94" y="174"/>
                  </a:lnTo>
                  <a:lnTo>
                    <a:pt x="40" y="174"/>
                  </a:lnTo>
                  <a:lnTo>
                    <a:pt x="13" y="134"/>
                  </a:lnTo>
                  <a:lnTo>
                    <a:pt x="0" y="107"/>
                  </a:lnTo>
                  <a:lnTo>
                    <a:pt x="13" y="80"/>
                  </a:lnTo>
                  <a:lnTo>
                    <a:pt x="40" y="67"/>
                  </a:lnTo>
                  <a:lnTo>
                    <a:pt x="53" y="40"/>
                  </a:lnTo>
                  <a:lnTo>
                    <a:pt x="67" y="80"/>
                  </a:lnTo>
                  <a:lnTo>
                    <a:pt x="94" y="80"/>
                  </a:lnTo>
                  <a:lnTo>
                    <a:pt x="120" y="53"/>
                  </a:lnTo>
                  <a:lnTo>
                    <a:pt x="147" y="40"/>
                  </a:lnTo>
                  <a:lnTo>
                    <a:pt x="186" y="67"/>
                  </a:lnTo>
                  <a:lnTo>
                    <a:pt x="226" y="80"/>
                  </a:lnTo>
                  <a:lnTo>
                    <a:pt x="239" y="67"/>
                  </a:lnTo>
                  <a:lnTo>
                    <a:pt x="307" y="67"/>
                  </a:lnTo>
                  <a:lnTo>
                    <a:pt x="334" y="53"/>
                  </a:lnTo>
                  <a:lnTo>
                    <a:pt x="360" y="40"/>
                  </a:lnTo>
                  <a:lnTo>
                    <a:pt x="399" y="40"/>
                  </a:lnTo>
                  <a:lnTo>
                    <a:pt x="426" y="26"/>
                  </a:lnTo>
                  <a:lnTo>
                    <a:pt x="453" y="13"/>
                  </a:lnTo>
                  <a:lnTo>
                    <a:pt x="479" y="0"/>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71" name="Freeform 147">
              <a:extLst>
                <a:ext uri="{FF2B5EF4-FFF2-40B4-BE49-F238E27FC236}">
                  <a16:creationId xmlns:a16="http://schemas.microsoft.com/office/drawing/2014/main" id="{7181CD09-4750-46E9-BE2D-59B9E1FC09F8}"/>
                </a:ext>
              </a:extLst>
            </p:cNvPr>
            <p:cNvSpPr>
              <a:spLocks/>
            </p:cNvSpPr>
            <p:nvPr/>
          </p:nvSpPr>
          <p:spPr bwMode="gray">
            <a:xfrm>
              <a:off x="5231011" y="3870852"/>
              <a:ext cx="235360" cy="208102"/>
            </a:xfrm>
            <a:custGeom>
              <a:avLst/>
              <a:gdLst>
                <a:gd name="T0" fmla="*/ 24 w 444"/>
                <a:gd name="T1" fmla="*/ 0 h 374"/>
                <a:gd name="T2" fmla="*/ 27 w 444"/>
                <a:gd name="T3" fmla="*/ 6 h 374"/>
                <a:gd name="T4" fmla="*/ 34 w 444"/>
                <a:gd name="T5" fmla="*/ 6 h 374"/>
                <a:gd name="T6" fmla="*/ 41 w 444"/>
                <a:gd name="T7" fmla="*/ 10 h 374"/>
                <a:gd name="T8" fmla="*/ 51 w 444"/>
                <a:gd name="T9" fmla="*/ 6 h 374"/>
                <a:gd name="T10" fmla="*/ 57 w 444"/>
                <a:gd name="T11" fmla="*/ 0 h 374"/>
                <a:gd name="T12" fmla="*/ 71 w 444"/>
                <a:gd name="T13" fmla="*/ 0 h 374"/>
                <a:gd name="T14" fmla="*/ 78 w 444"/>
                <a:gd name="T15" fmla="*/ 6 h 374"/>
                <a:gd name="T16" fmla="*/ 81 w 444"/>
                <a:gd name="T17" fmla="*/ 10 h 374"/>
                <a:gd name="T18" fmla="*/ 91 w 444"/>
                <a:gd name="T19" fmla="*/ 10 h 374"/>
                <a:gd name="T20" fmla="*/ 98 w 444"/>
                <a:gd name="T21" fmla="*/ 17 h 374"/>
                <a:gd name="T22" fmla="*/ 91 w 444"/>
                <a:gd name="T23" fmla="*/ 23 h 374"/>
                <a:gd name="T24" fmla="*/ 91 w 444"/>
                <a:gd name="T25" fmla="*/ 34 h 374"/>
                <a:gd name="T26" fmla="*/ 98 w 444"/>
                <a:gd name="T27" fmla="*/ 37 h 374"/>
                <a:gd name="T28" fmla="*/ 108 w 444"/>
                <a:gd name="T29" fmla="*/ 37 h 374"/>
                <a:gd name="T30" fmla="*/ 108 w 444"/>
                <a:gd name="T31" fmla="*/ 47 h 374"/>
                <a:gd name="T32" fmla="*/ 111 w 444"/>
                <a:gd name="T33" fmla="*/ 53 h 374"/>
                <a:gd name="T34" fmla="*/ 105 w 444"/>
                <a:gd name="T35" fmla="*/ 63 h 374"/>
                <a:gd name="T36" fmla="*/ 98 w 444"/>
                <a:gd name="T37" fmla="*/ 63 h 374"/>
                <a:gd name="T38" fmla="*/ 94 w 444"/>
                <a:gd name="T39" fmla="*/ 74 h 374"/>
                <a:gd name="T40" fmla="*/ 91 w 444"/>
                <a:gd name="T41" fmla="*/ 80 h 374"/>
                <a:gd name="T42" fmla="*/ 94 w 444"/>
                <a:gd name="T43" fmla="*/ 87 h 374"/>
                <a:gd name="T44" fmla="*/ 91 w 444"/>
                <a:gd name="T45" fmla="*/ 94 h 374"/>
                <a:gd name="T46" fmla="*/ 91 w 444"/>
                <a:gd name="T47" fmla="*/ 91 h 374"/>
                <a:gd name="T48" fmla="*/ 84 w 444"/>
                <a:gd name="T49" fmla="*/ 91 h 374"/>
                <a:gd name="T50" fmla="*/ 78 w 444"/>
                <a:gd name="T51" fmla="*/ 87 h 374"/>
                <a:gd name="T52" fmla="*/ 74 w 444"/>
                <a:gd name="T53" fmla="*/ 84 h 374"/>
                <a:gd name="T54" fmla="*/ 68 w 444"/>
                <a:gd name="T55" fmla="*/ 80 h 374"/>
                <a:gd name="T56" fmla="*/ 60 w 444"/>
                <a:gd name="T57" fmla="*/ 77 h 374"/>
                <a:gd name="T58" fmla="*/ 63 w 444"/>
                <a:gd name="T59" fmla="*/ 70 h 374"/>
                <a:gd name="T60" fmla="*/ 68 w 444"/>
                <a:gd name="T61" fmla="*/ 60 h 374"/>
                <a:gd name="T62" fmla="*/ 60 w 444"/>
                <a:gd name="T63" fmla="*/ 60 h 374"/>
                <a:gd name="T64" fmla="*/ 60 w 444"/>
                <a:gd name="T65" fmla="*/ 63 h 374"/>
                <a:gd name="T66" fmla="*/ 57 w 444"/>
                <a:gd name="T67" fmla="*/ 67 h 374"/>
                <a:gd name="T68" fmla="*/ 51 w 444"/>
                <a:gd name="T69" fmla="*/ 70 h 374"/>
                <a:gd name="T70" fmla="*/ 41 w 444"/>
                <a:gd name="T71" fmla="*/ 67 h 374"/>
                <a:gd name="T72" fmla="*/ 44 w 444"/>
                <a:gd name="T73" fmla="*/ 53 h 374"/>
                <a:gd name="T74" fmla="*/ 41 w 444"/>
                <a:gd name="T75" fmla="*/ 50 h 374"/>
                <a:gd name="T76" fmla="*/ 30 w 444"/>
                <a:gd name="T77" fmla="*/ 50 h 374"/>
                <a:gd name="T78" fmla="*/ 27 w 444"/>
                <a:gd name="T79" fmla="*/ 41 h 374"/>
                <a:gd name="T80" fmla="*/ 21 w 444"/>
                <a:gd name="T81" fmla="*/ 41 h 374"/>
                <a:gd name="T82" fmla="*/ 17 w 444"/>
                <a:gd name="T83" fmla="*/ 37 h 374"/>
                <a:gd name="T84" fmla="*/ 17 w 444"/>
                <a:gd name="T85" fmla="*/ 30 h 374"/>
                <a:gd name="T86" fmla="*/ 14 w 444"/>
                <a:gd name="T87" fmla="*/ 26 h 374"/>
                <a:gd name="T88" fmla="*/ 10 w 444"/>
                <a:gd name="T89" fmla="*/ 26 h 374"/>
                <a:gd name="T90" fmla="*/ 10 w 444"/>
                <a:gd name="T91" fmla="*/ 30 h 374"/>
                <a:gd name="T92" fmla="*/ 3 w 444"/>
                <a:gd name="T93" fmla="*/ 30 h 374"/>
                <a:gd name="T94" fmla="*/ 0 w 444"/>
                <a:gd name="T95" fmla="*/ 23 h 374"/>
                <a:gd name="T96" fmla="*/ 3 w 444"/>
                <a:gd name="T97" fmla="*/ 13 h 374"/>
                <a:gd name="T98" fmla="*/ 3 w 444"/>
                <a:gd name="T99" fmla="*/ 10 h 374"/>
                <a:gd name="T100" fmla="*/ 7 w 444"/>
                <a:gd name="T101" fmla="*/ 6 h 374"/>
                <a:gd name="T102" fmla="*/ 10 w 444"/>
                <a:gd name="T103" fmla="*/ 6 h 374"/>
                <a:gd name="T104" fmla="*/ 17 w 444"/>
                <a:gd name="T105" fmla="*/ 0 h 374"/>
                <a:gd name="T106" fmla="*/ 24 w 444"/>
                <a:gd name="T107" fmla="*/ 0 h 37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44"/>
                <a:gd name="T163" fmla="*/ 0 h 374"/>
                <a:gd name="T164" fmla="*/ 444 w 444"/>
                <a:gd name="T165" fmla="*/ 374 h 37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44" h="374">
                  <a:moveTo>
                    <a:pt x="94" y="0"/>
                  </a:moveTo>
                  <a:lnTo>
                    <a:pt x="108" y="27"/>
                  </a:lnTo>
                  <a:lnTo>
                    <a:pt x="134" y="27"/>
                  </a:lnTo>
                  <a:lnTo>
                    <a:pt x="161" y="40"/>
                  </a:lnTo>
                  <a:lnTo>
                    <a:pt x="202" y="27"/>
                  </a:lnTo>
                  <a:lnTo>
                    <a:pt x="229" y="0"/>
                  </a:lnTo>
                  <a:lnTo>
                    <a:pt x="282" y="0"/>
                  </a:lnTo>
                  <a:lnTo>
                    <a:pt x="309" y="27"/>
                  </a:lnTo>
                  <a:lnTo>
                    <a:pt x="323" y="40"/>
                  </a:lnTo>
                  <a:lnTo>
                    <a:pt x="363" y="40"/>
                  </a:lnTo>
                  <a:lnTo>
                    <a:pt x="390" y="67"/>
                  </a:lnTo>
                  <a:lnTo>
                    <a:pt x="363" y="94"/>
                  </a:lnTo>
                  <a:lnTo>
                    <a:pt x="363" y="134"/>
                  </a:lnTo>
                  <a:lnTo>
                    <a:pt x="390" y="148"/>
                  </a:lnTo>
                  <a:lnTo>
                    <a:pt x="430" y="148"/>
                  </a:lnTo>
                  <a:lnTo>
                    <a:pt x="430" y="188"/>
                  </a:lnTo>
                  <a:lnTo>
                    <a:pt x="444" y="215"/>
                  </a:lnTo>
                  <a:lnTo>
                    <a:pt x="417" y="255"/>
                  </a:lnTo>
                  <a:lnTo>
                    <a:pt x="390" y="255"/>
                  </a:lnTo>
                  <a:lnTo>
                    <a:pt x="376" y="293"/>
                  </a:lnTo>
                  <a:lnTo>
                    <a:pt x="363" y="320"/>
                  </a:lnTo>
                  <a:lnTo>
                    <a:pt x="376" y="347"/>
                  </a:lnTo>
                  <a:lnTo>
                    <a:pt x="363" y="374"/>
                  </a:lnTo>
                  <a:lnTo>
                    <a:pt x="363" y="361"/>
                  </a:lnTo>
                  <a:lnTo>
                    <a:pt x="336" y="361"/>
                  </a:lnTo>
                  <a:lnTo>
                    <a:pt x="309" y="347"/>
                  </a:lnTo>
                  <a:lnTo>
                    <a:pt x="296" y="334"/>
                  </a:lnTo>
                  <a:lnTo>
                    <a:pt x="269" y="320"/>
                  </a:lnTo>
                  <a:lnTo>
                    <a:pt x="242" y="307"/>
                  </a:lnTo>
                  <a:lnTo>
                    <a:pt x="255" y="280"/>
                  </a:lnTo>
                  <a:lnTo>
                    <a:pt x="269" y="242"/>
                  </a:lnTo>
                  <a:lnTo>
                    <a:pt x="242" y="242"/>
                  </a:lnTo>
                  <a:lnTo>
                    <a:pt x="242" y="255"/>
                  </a:lnTo>
                  <a:lnTo>
                    <a:pt x="229" y="268"/>
                  </a:lnTo>
                  <a:lnTo>
                    <a:pt x="202" y="280"/>
                  </a:lnTo>
                  <a:lnTo>
                    <a:pt x="161" y="268"/>
                  </a:lnTo>
                  <a:lnTo>
                    <a:pt x="175" y="215"/>
                  </a:lnTo>
                  <a:lnTo>
                    <a:pt x="161" y="201"/>
                  </a:lnTo>
                  <a:lnTo>
                    <a:pt x="121" y="201"/>
                  </a:lnTo>
                  <a:lnTo>
                    <a:pt x="108" y="161"/>
                  </a:lnTo>
                  <a:lnTo>
                    <a:pt x="81" y="161"/>
                  </a:lnTo>
                  <a:lnTo>
                    <a:pt x="67" y="148"/>
                  </a:lnTo>
                  <a:lnTo>
                    <a:pt x="67" y="121"/>
                  </a:lnTo>
                  <a:lnTo>
                    <a:pt x="54" y="107"/>
                  </a:lnTo>
                  <a:lnTo>
                    <a:pt x="40" y="107"/>
                  </a:lnTo>
                  <a:lnTo>
                    <a:pt x="40" y="121"/>
                  </a:lnTo>
                  <a:lnTo>
                    <a:pt x="14" y="121"/>
                  </a:lnTo>
                  <a:lnTo>
                    <a:pt x="0" y="94"/>
                  </a:lnTo>
                  <a:lnTo>
                    <a:pt x="14" y="54"/>
                  </a:lnTo>
                  <a:lnTo>
                    <a:pt x="14" y="40"/>
                  </a:lnTo>
                  <a:lnTo>
                    <a:pt x="27" y="27"/>
                  </a:lnTo>
                  <a:lnTo>
                    <a:pt x="40" y="27"/>
                  </a:lnTo>
                  <a:lnTo>
                    <a:pt x="67" y="0"/>
                  </a:lnTo>
                  <a:lnTo>
                    <a:pt x="94" y="0"/>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72" name="Freeform 148">
              <a:extLst>
                <a:ext uri="{FF2B5EF4-FFF2-40B4-BE49-F238E27FC236}">
                  <a16:creationId xmlns:a16="http://schemas.microsoft.com/office/drawing/2014/main" id="{37C8DE60-5361-4EF4-88B3-FAEC3290E948}"/>
                </a:ext>
              </a:extLst>
            </p:cNvPr>
            <p:cNvSpPr>
              <a:spLocks/>
            </p:cNvSpPr>
            <p:nvPr/>
          </p:nvSpPr>
          <p:spPr bwMode="gray">
            <a:xfrm>
              <a:off x="5280839" y="3662751"/>
              <a:ext cx="248082" cy="290452"/>
            </a:xfrm>
            <a:custGeom>
              <a:avLst/>
              <a:gdLst>
                <a:gd name="T0" fmla="*/ 110 w 469"/>
                <a:gd name="T1" fmla="*/ 3 h 522"/>
                <a:gd name="T2" fmla="*/ 117 w 469"/>
                <a:gd name="T3" fmla="*/ 13 h 522"/>
                <a:gd name="T4" fmla="*/ 113 w 469"/>
                <a:gd name="T5" fmla="*/ 30 h 522"/>
                <a:gd name="T6" fmla="*/ 110 w 469"/>
                <a:gd name="T7" fmla="*/ 33 h 522"/>
                <a:gd name="T8" fmla="*/ 110 w 469"/>
                <a:gd name="T9" fmla="*/ 39 h 522"/>
                <a:gd name="T10" fmla="*/ 103 w 469"/>
                <a:gd name="T11" fmla="*/ 43 h 522"/>
                <a:gd name="T12" fmla="*/ 100 w 469"/>
                <a:gd name="T13" fmla="*/ 46 h 522"/>
                <a:gd name="T14" fmla="*/ 107 w 469"/>
                <a:gd name="T15" fmla="*/ 49 h 522"/>
                <a:gd name="T16" fmla="*/ 110 w 469"/>
                <a:gd name="T17" fmla="*/ 59 h 522"/>
                <a:gd name="T18" fmla="*/ 107 w 469"/>
                <a:gd name="T19" fmla="*/ 66 h 522"/>
                <a:gd name="T20" fmla="*/ 100 w 469"/>
                <a:gd name="T21" fmla="*/ 66 h 522"/>
                <a:gd name="T22" fmla="*/ 103 w 469"/>
                <a:gd name="T23" fmla="*/ 76 h 522"/>
                <a:gd name="T24" fmla="*/ 97 w 469"/>
                <a:gd name="T25" fmla="*/ 76 h 522"/>
                <a:gd name="T26" fmla="*/ 90 w 469"/>
                <a:gd name="T27" fmla="*/ 76 h 522"/>
                <a:gd name="T28" fmla="*/ 80 w 469"/>
                <a:gd name="T29" fmla="*/ 76 h 522"/>
                <a:gd name="T30" fmla="*/ 76 w 469"/>
                <a:gd name="T31" fmla="*/ 80 h 522"/>
                <a:gd name="T32" fmla="*/ 80 w 469"/>
                <a:gd name="T33" fmla="*/ 86 h 522"/>
                <a:gd name="T34" fmla="*/ 87 w 469"/>
                <a:gd name="T35" fmla="*/ 93 h 522"/>
                <a:gd name="T36" fmla="*/ 83 w 469"/>
                <a:gd name="T37" fmla="*/ 100 h 522"/>
                <a:gd name="T38" fmla="*/ 80 w 469"/>
                <a:gd name="T39" fmla="*/ 110 h 522"/>
                <a:gd name="T40" fmla="*/ 76 w 469"/>
                <a:gd name="T41" fmla="*/ 117 h 522"/>
                <a:gd name="T42" fmla="*/ 80 w 469"/>
                <a:gd name="T43" fmla="*/ 123 h 522"/>
                <a:gd name="T44" fmla="*/ 76 w 469"/>
                <a:gd name="T45" fmla="*/ 131 h 522"/>
                <a:gd name="T46" fmla="*/ 74 w 469"/>
                <a:gd name="T47" fmla="*/ 131 h 522"/>
                <a:gd name="T48" fmla="*/ 67 w 469"/>
                <a:gd name="T49" fmla="*/ 127 h 522"/>
                <a:gd name="T50" fmla="*/ 67 w 469"/>
                <a:gd name="T51" fmla="*/ 117 h 522"/>
                <a:gd name="T52" fmla="*/ 74 w 469"/>
                <a:gd name="T53" fmla="*/ 110 h 522"/>
                <a:gd name="T54" fmla="*/ 67 w 469"/>
                <a:gd name="T55" fmla="*/ 103 h 522"/>
                <a:gd name="T56" fmla="*/ 57 w 469"/>
                <a:gd name="T57" fmla="*/ 103 h 522"/>
                <a:gd name="T58" fmla="*/ 53 w 469"/>
                <a:gd name="T59" fmla="*/ 100 h 522"/>
                <a:gd name="T60" fmla="*/ 47 w 469"/>
                <a:gd name="T61" fmla="*/ 93 h 522"/>
                <a:gd name="T62" fmla="*/ 33 w 469"/>
                <a:gd name="T63" fmla="*/ 93 h 522"/>
                <a:gd name="T64" fmla="*/ 27 w 469"/>
                <a:gd name="T65" fmla="*/ 100 h 522"/>
                <a:gd name="T66" fmla="*/ 16 w 469"/>
                <a:gd name="T67" fmla="*/ 103 h 522"/>
                <a:gd name="T68" fmla="*/ 10 w 469"/>
                <a:gd name="T69" fmla="*/ 100 h 522"/>
                <a:gd name="T70" fmla="*/ 3 w 469"/>
                <a:gd name="T71" fmla="*/ 100 h 522"/>
                <a:gd name="T72" fmla="*/ 0 w 469"/>
                <a:gd name="T73" fmla="*/ 93 h 522"/>
                <a:gd name="T74" fmla="*/ 3 w 469"/>
                <a:gd name="T75" fmla="*/ 93 h 522"/>
                <a:gd name="T76" fmla="*/ 10 w 469"/>
                <a:gd name="T77" fmla="*/ 93 h 522"/>
                <a:gd name="T78" fmla="*/ 23 w 469"/>
                <a:gd name="T79" fmla="*/ 96 h 522"/>
                <a:gd name="T80" fmla="*/ 27 w 469"/>
                <a:gd name="T81" fmla="*/ 93 h 522"/>
                <a:gd name="T82" fmla="*/ 20 w 469"/>
                <a:gd name="T83" fmla="*/ 90 h 522"/>
                <a:gd name="T84" fmla="*/ 6 w 469"/>
                <a:gd name="T85" fmla="*/ 90 h 522"/>
                <a:gd name="T86" fmla="*/ 6 w 469"/>
                <a:gd name="T87" fmla="*/ 86 h 522"/>
                <a:gd name="T88" fmla="*/ 10 w 469"/>
                <a:gd name="T89" fmla="*/ 80 h 522"/>
                <a:gd name="T90" fmla="*/ 27 w 469"/>
                <a:gd name="T91" fmla="*/ 63 h 522"/>
                <a:gd name="T92" fmla="*/ 30 w 469"/>
                <a:gd name="T93" fmla="*/ 59 h 522"/>
                <a:gd name="T94" fmla="*/ 40 w 469"/>
                <a:gd name="T95" fmla="*/ 49 h 522"/>
                <a:gd name="T96" fmla="*/ 53 w 469"/>
                <a:gd name="T97" fmla="*/ 49 h 522"/>
                <a:gd name="T98" fmla="*/ 40 w 469"/>
                <a:gd name="T99" fmla="*/ 46 h 522"/>
                <a:gd name="T100" fmla="*/ 43 w 469"/>
                <a:gd name="T101" fmla="*/ 36 h 522"/>
                <a:gd name="T102" fmla="*/ 47 w 469"/>
                <a:gd name="T103" fmla="*/ 26 h 522"/>
                <a:gd name="T104" fmla="*/ 50 w 469"/>
                <a:gd name="T105" fmla="*/ 26 h 522"/>
                <a:gd name="T106" fmla="*/ 60 w 469"/>
                <a:gd name="T107" fmla="*/ 23 h 522"/>
                <a:gd name="T108" fmla="*/ 67 w 469"/>
                <a:gd name="T109" fmla="*/ 13 h 522"/>
                <a:gd name="T110" fmla="*/ 80 w 469"/>
                <a:gd name="T111" fmla="*/ 3 h 522"/>
                <a:gd name="T112" fmla="*/ 100 w 469"/>
                <a:gd name="T113" fmla="*/ 0 h 522"/>
                <a:gd name="T114" fmla="*/ 103 w 469"/>
                <a:gd name="T115" fmla="*/ 3 h 522"/>
                <a:gd name="T116" fmla="*/ 110 w 469"/>
                <a:gd name="T117" fmla="*/ 10 h 522"/>
                <a:gd name="T118" fmla="*/ 110 w 469"/>
                <a:gd name="T119" fmla="*/ 3 h 52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69"/>
                <a:gd name="T181" fmla="*/ 0 h 522"/>
                <a:gd name="T182" fmla="*/ 469 w 469"/>
                <a:gd name="T183" fmla="*/ 522 h 52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69" h="522">
                  <a:moveTo>
                    <a:pt x="442" y="13"/>
                  </a:moveTo>
                  <a:lnTo>
                    <a:pt x="469" y="53"/>
                  </a:lnTo>
                  <a:lnTo>
                    <a:pt x="455" y="120"/>
                  </a:lnTo>
                  <a:lnTo>
                    <a:pt x="442" y="134"/>
                  </a:lnTo>
                  <a:lnTo>
                    <a:pt x="442" y="159"/>
                  </a:lnTo>
                  <a:lnTo>
                    <a:pt x="415" y="172"/>
                  </a:lnTo>
                  <a:lnTo>
                    <a:pt x="401" y="186"/>
                  </a:lnTo>
                  <a:lnTo>
                    <a:pt x="428" y="199"/>
                  </a:lnTo>
                  <a:lnTo>
                    <a:pt x="442" y="239"/>
                  </a:lnTo>
                  <a:lnTo>
                    <a:pt x="428" y="266"/>
                  </a:lnTo>
                  <a:lnTo>
                    <a:pt x="401" y="266"/>
                  </a:lnTo>
                  <a:lnTo>
                    <a:pt x="415" y="307"/>
                  </a:lnTo>
                  <a:lnTo>
                    <a:pt x="388" y="307"/>
                  </a:lnTo>
                  <a:lnTo>
                    <a:pt x="361" y="307"/>
                  </a:lnTo>
                  <a:lnTo>
                    <a:pt x="321" y="307"/>
                  </a:lnTo>
                  <a:lnTo>
                    <a:pt x="307" y="320"/>
                  </a:lnTo>
                  <a:lnTo>
                    <a:pt x="321" y="347"/>
                  </a:lnTo>
                  <a:lnTo>
                    <a:pt x="348" y="374"/>
                  </a:lnTo>
                  <a:lnTo>
                    <a:pt x="334" y="401"/>
                  </a:lnTo>
                  <a:lnTo>
                    <a:pt x="321" y="441"/>
                  </a:lnTo>
                  <a:lnTo>
                    <a:pt x="307" y="468"/>
                  </a:lnTo>
                  <a:lnTo>
                    <a:pt x="321" y="495"/>
                  </a:lnTo>
                  <a:lnTo>
                    <a:pt x="307" y="522"/>
                  </a:lnTo>
                  <a:lnTo>
                    <a:pt x="296" y="522"/>
                  </a:lnTo>
                  <a:lnTo>
                    <a:pt x="269" y="508"/>
                  </a:lnTo>
                  <a:lnTo>
                    <a:pt x="269" y="468"/>
                  </a:lnTo>
                  <a:lnTo>
                    <a:pt x="296" y="441"/>
                  </a:lnTo>
                  <a:lnTo>
                    <a:pt x="269" y="414"/>
                  </a:lnTo>
                  <a:lnTo>
                    <a:pt x="229" y="414"/>
                  </a:lnTo>
                  <a:lnTo>
                    <a:pt x="215" y="401"/>
                  </a:lnTo>
                  <a:lnTo>
                    <a:pt x="188" y="374"/>
                  </a:lnTo>
                  <a:lnTo>
                    <a:pt x="135" y="374"/>
                  </a:lnTo>
                  <a:lnTo>
                    <a:pt x="108" y="401"/>
                  </a:lnTo>
                  <a:lnTo>
                    <a:pt x="67" y="414"/>
                  </a:lnTo>
                  <a:lnTo>
                    <a:pt x="40" y="401"/>
                  </a:lnTo>
                  <a:lnTo>
                    <a:pt x="14" y="401"/>
                  </a:lnTo>
                  <a:lnTo>
                    <a:pt x="0" y="374"/>
                  </a:lnTo>
                  <a:lnTo>
                    <a:pt x="14" y="374"/>
                  </a:lnTo>
                  <a:lnTo>
                    <a:pt x="40" y="374"/>
                  </a:lnTo>
                  <a:lnTo>
                    <a:pt x="94" y="387"/>
                  </a:lnTo>
                  <a:lnTo>
                    <a:pt x="108" y="374"/>
                  </a:lnTo>
                  <a:lnTo>
                    <a:pt x="81" y="360"/>
                  </a:lnTo>
                  <a:lnTo>
                    <a:pt x="27" y="360"/>
                  </a:lnTo>
                  <a:lnTo>
                    <a:pt x="27" y="347"/>
                  </a:lnTo>
                  <a:lnTo>
                    <a:pt x="40" y="320"/>
                  </a:lnTo>
                  <a:lnTo>
                    <a:pt x="108" y="253"/>
                  </a:lnTo>
                  <a:lnTo>
                    <a:pt x="121" y="239"/>
                  </a:lnTo>
                  <a:lnTo>
                    <a:pt x="161" y="199"/>
                  </a:lnTo>
                  <a:lnTo>
                    <a:pt x="215" y="199"/>
                  </a:lnTo>
                  <a:lnTo>
                    <a:pt x="161" y="186"/>
                  </a:lnTo>
                  <a:lnTo>
                    <a:pt x="175" y="147"/>
                  </a:lnTo>
                  <a:lnTo>
                    <a:pt x="188" y="107"/>
                  </a:lnTo>
                  <a:lnTo>
                    <a:pt x="202" y="107"/>
                  </a:lnTo>
                  <a:lnTo>
                    <a:pt x="242" y="94"/>
                  </a:lnTo>
                  <a:lnTo>
                    <a:pt x="269" y="53"/>
                  </a:lnTo>
                  <a:lnTo>
                    <a:pt x="321" y="13"/>
                  </a:lnTo>
                  <a:lnTo>
                    <a:pt x="401" y="0"/>
                  </a:lnTo>
                  <a:lnTo>
                    <a:pt x="415" y="13"/>
                  </a:lnTo>
                  <a:lnTo>
                    <a:pt x="442" y="40"/>
                  </a:lnTo>
                  <a:lnTo>
                    <a:pt x="442" y="13"/>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73" name="Freeform 149">
              <a:extLst>
                <a:ext uri="{FF2B5EF4-FFF2-40B4-BE49-F238E27FC236}">
                  <a16:creationId xmlns:a16="http://schemas.microsoft.com/office/drawing/2014/main" id="{3D33917A-5A40-4949-933C-FC83C4A6EEFB}"/>
                </a:ext>
              </a:extLst>
            </p:cNvPr>
            <p:cNvSpPr>
              <a:spLocks/>
            </p:cNvSpPr>
            <p:nvPr/>
          </p:nvSpPr>
          <p:spPr bwMode="gray">
            <a:xfrm>
              <a:off x="4288510" y="4526317"/>
              <a:ext cx="914936" cy="840197"/>
            </a:xfrm>
            <a:custGeom>
              <a:avLst/>
              <a:gdLst>
                <a:gd name="T0" fmla="*/ 44 w 1725"/>
                <a:gd name="T1" fmla="*/ 10 h 1510"/>
                <a:gd name="T2" fmla="*/ 4 w 1725"/>
                <a:gd name="T3" fmla="*/ 24 h 1510"/>
                <a:gd name="T4" fmla="*/ 7 w 1725"/>
                <a:gd name="T5" fmla="*/ 44 h 1510"/>
                <a:gd name="T6" fmla="*/ 4 w 1725"/>
                <a:gd name="T7" fmla="*/ 74 h 1510"/>
                <a:gd name="T8" fmla="*/ 34 w 1725"/>
                <a:gd name="T9" fmla="*/ 74 h 1510"/>
                <a:gd name="T10" fmla="*/ 44 w 1725"/>
                <a:gd name="T11" fmla="*/ 84 h 1510"/>
                <a:gd name="T12" fmla="*/ 64 w 1725"/>
                <a:gd name="T13" fmla="*/ 84 h 1510"/>
                <a:gd name="T14" fmla="*/ 81 w 1725"/>
                <a:gd name="T15" fmla="*/ 107 h 1510"/>
                <a:gd name="T16" fmla="*/ 84 w 1725"/>
                <a:gd name="T17" fmla="*/ 120 h 1510"/>
                <a:gd name="T18" fmla="*/ 61 w 1725"/>
                <a:gd name="T19" fmla="*/ 134 h 1510"/>
                <a:gd name="T20" fmla="*/ 47 w 1725"/>
                <a:gd name="T21" fmla="*/ 164 h 1510"/>
                <a:gd name="T22" fmla="*/ 41 w 1725"/>
                <a:gd name="T23" fmla="*/ 190 h 1510"/>
                <a:gd name="T24" fmla="*/ 27 w 1725"/>
                <a:gd name="T25" fmla="*/ 200 h 1510"/>
                <a:gd name="T26" fmla="*/ 30 w 1725"/>
                <a:gd name="T27" fmla="*/ 230 h 1510"/>
                <a:gd name="T28" fmla="*/ 20 w 1725"/>
                <a:gd name="T29" fmla="*/ 261 h 1510"/>
                <a:gd name="T30" fmla="*/ 17 w 1725"/>
                <a:gd name="T31" fmla="*/ 268 h 1510"/>
                <a:gd name="T32" fmla="*/ 0 w 1725"/>
                <a:gd name="T33" fmla="*/ 284 h 1510"/>
                <a:gd name="T34" fmla="*/ 34 w 1725"/>
                <a:gd name="T35" fmla="*/ 331 h 1510"/>
                <a:gd name="T36" fmla="*/ 54 w 1725"/>
                <a:gd name="T37" fmla="*/ 378 h 1510"/>
                <a:gd name="T38" fmla="*/ 107 w 1725"/>
                <a:gd name="T39" fmla="*/ 354 h 1510"/>
                <a:gd name="T40" fmla="*/ 171 w 1725"/>
                <a:gd name="T41" fmla="*/ 365 h 1510"/>
                <a:gd name="T42" fmla="*/ 204 w 1725"/>
                <a:gd name="T43" fmla="*/ 358 h 1510"/>
                <a:gd name="T44" fmla="*/ 258 w 1725"/>
                <a:gd name="T45" fmla="*/ 338 h 1510"/>
                <a:gd name="T46" fmla="*/ 295 w 1725"/>
                <a:gd name="T47" fmla="*/ 288 h 1510"/>
                <a:gd name="T48" fmla="*/ 302 w 1725"/>
                <a:gd name="T49" fmla="*/ 224 h 1510"/>
                <a:gd name="T50" fmla="*/ 328 w 1725"/>
                <a:gd name="T51" fmla="*/ 188 h 1510"/>
                <a:gd name="T52" fmla="*/ 392 w 1725"/>
                <a:gd name="T53" fmla="*/ 164 h 1510"/>
                <a:gd name="T54" fmla="*/ 422 w 1725"/>
                <a:gd name="T55" fmla="*/ 134 h 1510"/>
                <a:gd name="T56" fmla="*/ 412 w 1725"/>
                <a:gd name="T57" fmla="*/ 120 h 1510"/>
                <a:gd name="T58" fmla="*/ 395 w 1725"/>
                <a:gd name="T59" fmla="*/ 120 h 1510"/>
                <a:gd name="T60" fmla="*/ 382 w 1725"/>
                <a:gd name="T61" fmla="*/ 123 h 1510"/>
                <a:gd name="T62" fmla="*/ 372 w 1725"/>
                <a:gd name="T63" fmla="*/ 117 h 1510"/>
                <a:gd name="T64" fmla="*/ 365 w 1725"/>
                <a:gd name="T65" fmla="*/ 103 h 1510"/>
                <a:gd name="T66" fmla="*/ 338 w 1725"/>
                <a:gd name="T67" fmla="*/ 94 h 1510"/>
                <a:gd name="T68" fmla="*/ 315 w 1725"/>
                <a:gd name="T69" fmla="*/ 100 h 1510"/>
                <a:gd name="T70" fmla="*/ 292 w 1725"/>
                <a:gd name="T71" fmla="*/ 81 h 1510"/>
                <a:gd name="T72" fmla="*/ 268 w 1725"/>
                <a:gd name="T73" fmla="*/ 74 h 1510"/>
                <a:gd name="T74" fmla="*/ 261 w 1725"/>
                <a:gd name="T75" fmla="*/ 57 h 1510"/>
                <a:gd name="T76" fmla="*/ 257 w 1725"/>
                <a:gd name="T77" fmla="*/ 60 h 1510"/>
                <a:gd name="T78" fmla="*/ 254 w 1725"/>
                <a:gd name="T79" fmla="*/ 60 h 1510"/>
                <a:gd name="T80" fmla="*/ 248 w 1725"/>
                <a:gd name="T81" fmla="*/ 60 h 1510"/>
                <a:gd name="T82" fmla="*/ 244 w 1725"/>
                <a:gd name="T83" fmla="*/ 59 h 1510"/>
                <a:gd name="T84" fmla="*/ 238 w 1725"/>
                <a:gd name="T85" fmla="*/ 55 h 1510"/>
                <a:gd name="T86" fmla="*/ 235 w 1725"/>
                <a:gd name="T87" fmla="*/ 53 h 1510"/>
                <a:gd name="T88" fmla="*/ 232 w 1725"/>
                <a:gd name="T89" fmla="*/ 52 h 1510"/>
                <a:gd name="T90" fmla="*/ 227 w 1725"/>
                <a:gd name="T91" fmla="*/ 51 h 1510"/>
                <a:gd name="T92" fmla="*/ 225 w 1725"/>
                <a:gd name="T93" fmla="*/ 50 h 1510"/>
                <a:gd name="T94" fmla="*/ 214 w 1725"/>
                <a:gd name="T95" fmla="*/ 50 h 1510"/>
                <a:gd name="T96" fmla="*/ 168 w 1725"/>
                <a:gd name="T97" fmla="*/ 41 h 1510"/>
                <a:gd name="T98" fmla="*/ 131 w 1725"/>
                <a:gd name="T99" fmla="*/ 24 h 1510"/>
                <a:gd name="T100" fmla="*/ 91 w 1725"/>
                <a:gd name="T101" fmla="*/ 13 h 1510"/>
                <a:gd name="T102" fmla="*/ 64 w 1725"/>
                <a:gd name="T103" fmla="*/ 0 h 151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725"/>
                <a:gd name="T157" fmla="*/ 0 h 1510"/>
                <a:gd name="T158" fmla="*/ 1725 w 1725"/>
                <a:gd name="T159" fmla="*/ 1510 h 151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725" h="1510">
                  <a:moveTo>
                    <a:pt x="215" y="0"/>
                  </a:moveTo>
                  <a:lnTo>
                    <a:pt x="161" y="14"/>
                  </a:lnTo>
                  <a:lnTo>
                    <a:pt x="174" y="40"/>
                  </a:lnTo>
                  <a:lnTo>
                    <a:pt x="107" y="40"/>
                  </a:lnTo>
                  <a:lnTo>
                    <a:pt x="67" y="40"/>
                  </a:lnTo>
                  <a:lnTo>
                    <a:pt x="13" y="94"/>
                  </a:lnTo>
                  <a:lnTo>
                    <a:pt x="26" y="148"/>
                  </a:lnTo>
                  <a:lnTo>
                    <a:pt x="53" y="161"/>
                  </a:lnTo>
                  <a:lnTo>
                    <a:pt x="26" y="175"/>
                  </a:lnTo>
                  <a:lnTo>
                    <a:pt x="53" y="229"/>
                  </a:lnTo>
                  <a:lnTo>
                    <a:pt x="13" y="242"/>
                  </a:lnTo>
                  <a:lnTo>
                    <a:pt x="13" y="294"/>
                  </a:lnTo>
                  <a:lnTo>
                    <a:pt x="53" y="280"/>
                  </a:lnTo>
                  <a:lnTo>
                    <a:pt x="120" y="280"/>
                  </a:lnTo>
                  <a:lnTo>
                    <a:pt x="134" y="294"/>
                  </a:lnTo>
                  <a:lnTo>
                    <a:pt x="107" y="307"/>
                  </a:lnTo>
                  <a:lnTo>
                    <a:pt x="107" y="334"/>
                  </a:lnTo>
                  <a:lnTo>
                    <a:pt x="174" y="334"/>
                  </a:lnTo>
                  <a:lnTo>
                    <a:pt x="188" y="361"/>
                  </a:lnTo>
                  <a:lnTo>
                    <a:pt x="228" y="361"/>
                  </a:lnTo>
                  <a:lnTo>
                    <a:pt x="255" y="334"/>
                  </a:lnTo>
                  <a:lnTo>
                    <a:pt x="309" y="348"/>
                  </a:lnTo>
                  <a:lnTo>
                    <a:pt x="335" y="388"/>
                  </a:lnTo>
                  <a:lnTo>
                    <a:pt x="322" y="428"/>
                  </a:lnTo>
                  <a:lnTo>
                    <a:pt x="349" y="428"/>
                  </a:lnTo>
                  <a:lnTo>
                    <a:pt x="376" y="442"/>
                  </a:lnTo>
                  <a:lnTo>
                    <a:pt x="335" y="482"/>
                  </a:lnTo>
                  <a:lnTo>
                    <a:pt x="295" y="495"/>
                  </a:lnTo>
                  <a:lnTo>
                    <a:pt x="268" y="495"/>
                  </a:lnTo>
                  <a:lnTo>
                    <a:pt x="241" y="536"/>
                  </a:lnTo>
                  <a:lnTo>
                    <a:pt x="241" y="576"/>
                  </a:lnTo>
                  <a:lnTo>
                    <a:pt x="241" y="655"/>
                  </a:lnTo>
                  <a:lnTo>
                    <a:pt x="188" y="655"/>
                  </a:lnTo>
                  <a:lnTo>
                    <a:pt x="188" y="695"/>
                  </a:lnTo>
                  <a:lnTo>
                    <a:pt x="201" y="722"/>
                  </a:lnTo>
                  <a:lnTo>
                    <a:pt x="161" y="762"/>
                  </a:lnTo>
                  <a:lnTo>
                    <a:pt x="120" y="762"/>
                  </a:lnTo>
                  <a:lnTo>
                    <a:pt x="94" y="762"/>
                  </a:lnTo>
                  <a:lnTo>
                    <a:pt x="107" y="802"/>
                  </a:lnTo>
                  <a:lnTo>
                    <a:pt x="120" y="843"/>
                  </a:lnTo>
                  <a:lnTo>
                    <a:pt x="147" y="883"/>
                  </a:lnTo>
                  <a:lnTo>
                    <a:pt x="120" y="923"/>
                  </a:lnTo>
                  <a:lnTo>
                    <a:pt x="80" y="935"/>
                  </a:lnTo>
                  <a:lnTo>
                    <a:pt x="67" y="975"/>
                  </a:lnTo>
                  <a:lnTo>
                    <a:pt x="80" y="1042"/>
                  </a:lnTo>
                  <a:lnTo>
                    <a:pt x="120" y="1042"/>
                  </a:lnTo>
                  <a:lnTo>
                    <a:pt x="94" y="1083"/>
                  </a:lnTo>
                  <a:lnTo>
                    <a:pt x="67" y="1069"/>
                  </a:lnTo>
                  <a:lnTo>
                    <a:pt x="40" y="1083"/>
                  </a:lnTo>
                  <a:lnTo>
                    <a:pt x="13" y="1109"/>
                  </a:lnTo>
                  <a:lnTo>
                    <a:pt x="0" y="1136"/>
                  </a:lnTo>
                  <a:lnTo>
                    <a:pt x="0" y="1217"/>
                  </a:lnTo>
                  <a:lnTo>
                    <a:pt x="67" y="1230"/>
                  </a:lnTo>
                  <a:lnTo>
                    <a:pt x="134" y="1322"/>
                  </a:lnTo>
                  <a:lnTo>
                    <a:pt x="147" y="1430"/>
                  </a:lnTo>
                  <a:lnTo>
                    <a:pt x="161" y="1457"/>
                  </a:lnTo>
                  <a:lnTo>
                    <a:pt x="215" y="1510"/>
                  </a:lnTo>
                  <a:lnTo>
                    <a:pt x="282" y="1457"/>
                  </a:lnTo>
                  <a:lnTo>
                    <a:pt x="376" y="1443"/>
                  </a:lnTo>
                  <a:lnTo>
                    <a:pt x="428" y="1416"/>
                  </a:lnTo>
                  <a:lnTo>
                    <a:pt x="549" y="1430"/>
                  </a:lnTo>
                  <a:lnTo>
                    <a:pt x="629" y="1430"/>
                  </a:lnTo>
                  <a:lnTo>
                    <a:pt x="683" y="1457"/>
                  </a:lnTo>
                  <a:lnTo>
                    <a:pt x="737" y="1443"/>
                  </a:lnTo>
                  <a:lnTo>
                    <a:pt x="764" y="1457"/>
                  </a:lnTo>
                  <a:lnTo>
                    <a:pt x="815" y="1430"/>
                  </a:lnTo>
                  <a:lnTo>
                    <a:pt x="869" y="1363"/>
                  </a:lnTo>
                  <a:lnTo>
                    <a:pt x="923" y="1336"/>
                  </a:lnTo>
                  <a:lnTo>
                    <a:pt x="1030" y="1349"/>
                  </a:lnTo>
                  <a:lnTo>
                    <a:pt x="1017" y="1282"/>
                  </a:lnTo>
                  <a:lnTo>
                    <a:pt x="1071" y="1217"/>
                  </a:lnTo>
                  <a:lnTo>
                    <a:pt x="1178" y="1150"/>
                  </a:lnTo>
                  <a:lnTo>
                    <a:pt x="1138" y="1109"/>
                  </a:lnTo>
                  <a:lnTo>
                    <a:pt x="1138" y="1002"/>
                  </a:lnTo>
                  <a:lnTo>
                    <a:pt x="1205" y="896"/>
                  </a:lnTo>
                  <a:lnTo>
                    <a:pt x="1270" y="816"/>
                  </a:lnTo>
                  <a:lnTo>
                    <a:pt x="1338" y="789"/>
                  </a:lnTo>
                  <a:lnTo>
                    <a:pt x="1311" y="749"/>
                  </a:lnTo>
                  <a:lnTo>
                    <a:pt x="1364" y="708"/>
                  </a:lnTo>
                  <a:lnTo>
                    <a:pt x="1526" y="695"/>
                  </a:lnTo>
                  <a:lnTo>
                    <a:pt x="1566" y="655"/>
                  </a:lnTo>
                  <a:lnTo>
                    <a:pt x="1672" y="628"/>
                  </a:lnTo>
                  <a:lnTo>
                    <a:pt x="1698" y="601"/>
                  </a:lnTo>
                  <a:lnTo>
                    <a:pt x="1685" y="536"/>
                  </a:lnTo>
                  <a:lnTo>
                    <a:pt x="1725" y="522"/>
                  </a:lnTo>
                  <a:lnTo>
                    <a:pt x="1685" y="482"/>
                  </a:lnTo>
                  <a:lnTo>
                    <a:pt x="1647" y="482"/>
                  </a:lnTo>
                  <a:lnTo>
                    <a:pt x="1633" y="509"/>
                  </a:lnTo>
                  <a:lnTo>
                    <a:pt x="1606" y="509"/>
                  </a:lnTo>
                  <a:lnTo>
                    <a:pt x="1579" y="482"/>
                  </a:lnTo>
                  <a:lnTo>
                    <a:pt x="1553" y="482"/>
                  </a:lnTo>
                  <a:lnTo>
                    <a:pt x="1553" y="495"/>
                  </a:lnTo>
                  <a:lnTo>
                    <a:pt x="1526" y="495"/>
                  </a:lnTo>
                  <a:lnTo>
                    <a:pt x="1526" y="468"/>
                  </a:lnTo>
                  <a:lnTo>
                    <a:pt x="1499" y="455"/>
                  </a:lnTo>
                  <a:lnTo>
                    <a:pt x="1485" y="468"/>
                  </a:lnTo>
                  <a:lnTo>
                    <a:pt x="1458" y="482"/>
                  </a:lnTo>
                  <a:lnTo>
                    <a:pt x="1458" y="455"/>
                  </a:lnTo>
                  <a:lnTo>
                    <a:pt x="1458" y="415"/>
                  </a:lnTo>
                  <a:lnTo>
                    <a:pt x="1432" y="415"/>
                  </a:lnTo>
                  <a:lnTo>
                    <a:pt x="1391" y="388"/>
                  </a:lnTo>
                  <a:lnTo>
                    <a:pt x="1351" y="374"/>
                  </a:lnTo>
                  <a:lnTo>
                    <a:pt x="1364" y="401"/>
                  </a:lnTo>
                  <a:lnTo>
                    <a:pt x="1338" y="401"/>
                  </a:lnTo>
                  <a:lnTo>
                    <a:pt x="1257" y="401"/>
                  </a:lnTo>
                  <a:lnTo>
                    <a:pt x="1232" y="361"/>
                  </a:lnTo>
                  <a:lnTo>
                    <a:pt x="1192" y="374"/>
                  </a:lnTo>
                  <a:lnTo>
                    <a:pt x="1165" y="321"/>
                  </a:lnTo>
                  <a:lnTo>
                    <a:pt x="1151" y="334"/>
                  </a:lnTo>
                  <a:lnTo>
                    <a:pt x="1098" y="294"/>
                  </a:lnTo>
                  <a:lnTo>
                    <a:pt x="1071" y="294"/>
                  </a:lnTo>
                  <a:lnTo>
                    <a:pt x="1084" y="255"/>
                  </a:lnTo>
                  <a:lnTo>
                    <a:pt x="1057" y="255"/>
                  </a:lnTo>
                  <a:lnTo>
                    <a:pt x="1044" y="229"/>
                  </a:lnTo>
                  <a:lnTo>
                    <a:pt x="1030" y="242"/>
                  </a:lnTo>
                  <a:lnTo>
                    <a:pt x="1028" y="242"/>
                  </a:lnTo>
                  <a:lnTo>
                    <a:pt x="1027" y="242"/>
                  </a:lnTo>
                  <a:lnTo>
                    <a:pt x="1025" y="242"/>
                  </a:lnTo>
                  <a:lnTo>
                    <a:pt x="1021" y="242"/>
                  </a:lnTo>
                  <a:lnTo>
                    <a:pt x="1015" y="242"/>
                  </a:lnTo>
                  <a:lnTo>
                    <a:pt x="1007" y="242"/>
                  </a:lnTo>
                  <a:lnTo>
                    <a:pt x="1000" y="242"/>
                  </a:lnTo>
                  <a:lnTo>
                    <a:pt x="990" y="242"/>
                  </a:lnTo>
                  <a:lnTo>
                    <a:pt x="984" y="240"/>
                  </a:lnTo>
                  <a:lnTo>
                    <a:pt x="980" y="240"/>
                  </a:lnTo>
                  <a:lnTo>
                    <a:pt x="973" y="236"/>
                  </a:lnTo>
                  <a:lnTo>
                    <a:pt x="965" y="232"/>
                  </a:lnTo>
                  <a:lnTo>
                    <a:pt x="957" y="229"/>
                  </a:lnTo>
                  <a:lnTo>
                    <a:pt x="952" y="223"/>
                  </a:lnTo>
                  <a:lnTo>
                    <a:pt x="946" y="219"/>
                  </a:lnTo>
                  <a:lnTo>
                    <a:pt x="942" y="215"/>
                  </a:lnTo>
                  <a:lnTo>
                    <a:pt x="938" y="215"/>
                  </a:lnTo>
                  <a:lnTo>
                    <a:pt x="936" y="215"/>
                  </a:lnTo>
                  <a:lnTo>
                    <a:pt x="931" y="213"/>
                  </a:lnTo>
                  <a:lnTo>
                    <a:pt x="925" y="211"/>
                  </a:lnTo>
                  <a:lnTo>
                    <a:pt x="917" y="209"/>
                  </a:lnTo>
                  <a:lnTo>
                    <a:pt x="911" y="207"/>
                  </a:lnTo>
                  <a:lnTo>
                    <a:pt x="906" y="206"/>
                  </a:lnTo>
                  <a:lnTo>
                    <a:pt x="902" y="204"/>
                  </a:lnTo>
                  <a:lnTo>
                    <a:pt x="900" y="202"/>
                  </a:lnTo>
                  <a:lnTo>
                    <a:pt x="898" y="202"/>
                  </a:lnTo>
                  <a:lnTo>
                    <a:pt x="896" y="202"/>
                  </a:lnTo>
                  <a:lnTo>
                    <a:pt x="856" y="202"/>
                  </a:lnTo>
                  <a:lnTo>
                    <a:pt x="804" y="161"/>
                  </a:lnTo>
                  <a:lnTo>
                    <a:pt x="737" y="161"/>
                  </a:lnTo>
                  <a:lnTo>
                    <a:pt x="669" y="161"/>
                  </a:lnTo>
                  <a:lnTo>
                    <a:pt x="629" y="135"/>
                  </a:lnTo>
                  <a:lnTo>
                    <a:pt x="575" y="121"/>
                  </a:lnTo>
                  <a:lnTo>
                    <a:pt x="522" y="94"/>
                  </a:lnTo>
                  <a:lnTo>
                    <a:pt x="481" y="67"/>
                  </a:lnTo>
                  <a:lnTo>
                    <a:pt x="414" y="67"/>
                  </a:lnTo>
                  <a:lnTo>
                    <a:pt x="362" y="54"/>
                  </a:lnTo>
                  <a:lnTo>
                    <a:pt x="309" y="54"/>
                  </a:lnTo>
                  <a:lnTo>
                    <a:pt x="295" y="14"/>
                  </a:lnTo>
                  <a:lnTo>
                    <a:pt x="255" y="0"/>
                  </a:lnTo>
                  <a:lnTo>
                    <a:pt x="215" y="0"/>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74" name="Freeform 150">
              <a:extLst>
                <a:ext uri="{FF2B5EF4-FFF2-40B4-BE49-F238E27FC236}">
                  <a16:creationId xmlns:a16="http://schemas.microsoft.com/office/drawing/2014/main" id="{2870D760-7BD6-48A9-A376-4DF351E6186F}"/>
                </a:ext>
              </a:extLst>
            </p:cNvPr>
            <p:cNvSpPr>
              <a:spLocks/>
            </p:cNvSpPr>
            <p:nvPr/>
          </p:nvSpPr>
          <p:spPr bwMode="gray">
            <a:xfrm>
              <a:off x="4997771" y="5135042"/>
              <a:ext cx="28625" cy="30047"/>
            </a:xfrm>
            <a:custGeom>
              <a:avLst/>
              <a:gdLst>
                <a:gd name="T0" fmla="*/ 4 w 53"/>
                <a:gd name="T1" fmla="*/ 0 h 54"/>
                <a:gd name="T2" fmla="*/ 0 w 53"/>
                <a:gd name="T3" fmla="*/ 10 h 54"/>
                <a:gd name="T4" fmla="*/ 7 w 53"/>
                <a:gd name="T5" fmla="*/ 14 h 54"/>
                <a:gd name="T6" fmla="*/ 10 w 53"/>
                <a:gd name="T7" fmla="*/ 7 h 54"/>
                <a:gd name="T8" fmla="*/ 14 w 53"/>
                <a:gd name="T9" fmla="*/ 3 h 54"/>
                <a:gd name="T10" fmla="*/ 4 w 53"/>
                <a:gd name="T11" fmla="*/ 0 h 54"/>
                <a:gd name="T12" fmla="*/ 0 60000 65536"/>
                <a:gd name="T13" fmla="*/ 0 60000 65536"/>
                <a:gd name="T14" fmla="*/ 0 60000 65536"/>
                <a:gd name="T15" fmla="*/ 0 60000 65536"/>
                <a:gd name="T16" fmla="*/ 0 60000 65536"/>
                <a:gd name="T17" fmla="*/ 0 60000 65536"/>
                <a:gd name="T18" fmla="*/ 0 w 53"/>
                <a:gd name="T19" fmla="*/ 0 h 54"/>
                <a:gd name="T20" fmla="*/ 53 w 53"/>
                <a:gd name="T21" fmla="*/ 54 h 54"/>
              </a:gdLst>
              <a:ahLst/>
              <a:cxnLst>
                <a:cxn ang="T12">
                  <a:pos x="T0" y="T1"/>
                </a:cxn>
                <a:cxn ang="T13">
                  <a:pos x="T2" y="T3"/>
                </a:cxn>
                <a:cxn ang="T14">
                  <a:pos x="T4" y="T5"/>
                </a:cxn>
                <a:cxn ang="T15">
                  <a:pos x="T6" y="T7"/>
                </a:cxn>
                <a:cxn ang="T16">
                  <a:pos x="T8" y="T9"/>
                </a:cxn>
                <a:cxn ang="T17">
                  <a:pos x="T10" y="T11"/>
                </a:cxn>
              </a:cxnLst>
              <a:rect l="T18" t="T19" r="T20" b="T21"/>
              <a:pathLst>
                <a:path w="53" h="54">
                  <a:moveTo>
                    <a:pt x="13" y="0"/>
                  </a:moveTo>
                  <a:lnTo>
                    <a:pt x="0" y="40"/>
                  </a:lnTo>
                  <a:lnTo>
                    <a:pt x="26" y="54"/>
                  </a:lnTo>
                  <a:lnTo>
                    <a:pt x="40" y="27"/>
                  </a:lnTo>
                  <a:lnTo>
                    <a:pt x="53" y="13"/>
                  </a:lnTo>
                  <a:lnTo>
                    <a:pt x="13" y="0"/>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75" name="Freeform 151">
              <a:extLst>
                <a:ext uri="{FF2B5EF4-FFF2-40B4-BE49-F238E27FC236}">
                  <a16:creationId xmlns:a16="http://schemas.microsoft.com/office/drawing/2014/main" id="{5C9F9B00-142E-44B4-9A8D-305B4DEADC8E}"/>
                </a:ext>
              </a:extLst>
            </p:cNvPr>
            <p:cNvSpPr>
              <a:spLocks/>
            </p:cNvSpPr>
            <p:nvPr/>
          </p:nvSpPr>
          <p:spPr bwMode="gray">
            <a:xfrm>
              <a:off x="5097428" y="5060482"/>
              <a:ext cx="77393" cy="67883"/>
            </a:xfrm>
            <a:custGeom>
              <a:avLst/>
              <a:gdLst>
                <a:gd name="T0" fmla="*/ 0 w 146"/>
                <a:gd name="T1" fmla="*/ 14 h 121"/>
                <a:gd name="T2" fmla="*/ 0 w 146"/>
                <a:gd name="T3" fmla="*/ 20 h 121"/>
                <a:gd name="T4" fmla="*/ 6 w 146"/>
                <a:gd name="T5" fmla="*/ 17 h 121"/>
                <a:gd name="T6" fmla="*/ 13 w 146"/>
                <a:gd name="T7" fmla="*/ 20 h 121"/>
                <a:gd name="T8" fmla="*/ 10 w 146"/>
                <a:gd name="T9" fmla="*/ 24 h 121"/>
                <a:gd name="T10" fmla="*/ 23 w 146"/>
                <a:gd name="T11" fmla="*/ 31 h 121"/>
                <a:gd name="T12" fmla="*/ 29 w 146"/>
                <a:gd name="T13" fmla="*/ 31 h 121"/>
                <a:gd name="T14" fmla="*/ 37 w 146"/>
                <a:gd name="T15" fmla="*/ 17 h 121"/>
                <a:gd name="T16" fmla="*/ 37 w 146"/>
                <a:gd name="T17" fmla="*/ 10 h 121"/>
                <a:gd name="T18" fmla="*/ 26 w 146"/>
                <a:gd name="T19" fmla="*/ 7 h 121"/>
                <a:gd name="T20" fmla="*/ 26 w 146"/>
                <a:gd name="T21" fmla="*/ 0 h 121"/>
                <a:gd name="T22" fmla="*/ 17 w 146"/>
                <a:gd name="T23" fmla="*/ 4 h 121"/>
                <a:gd name="T24" fmla="*/ 10 w 146"/>
                <a:gd name="T25" fmla="*/ 7 h 121"/>
                <a:gd name="T26" fmla="*/ 6 w 146"/>
                <a:gd name="T27" fmla="*/ 10 h 121"/>
                <a:gd name="T28" fmla="*/ 0 w 146"/>
                <a:gd name="T29" fmla="*/ 14 h 12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6"/>
                <a:gd name="T46" fmla="*/ 0 h 121"/>
                <a:gd name="T47" fmla="*/ 146 w 146"/>
                <a:gd name="T48" fmla="*/ 121 h 12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6" h="121">
                  <a:moveTo>
                    <a:pt x="0" y="53"/>
                  </a:moveTo>
                  <a:lnTo>
                    <a:pt x="0" y="80"/>
                  </a:lnTo>
                  <a:lnTo>
                    <a:pt x="27" y="67"/>
                  </a:lnTo>
                  <a:lnTo>
                    <a:pt x="53" y="80"/>
                  </a:lnTo>
                  <a:lnTo>
                    <a:pt x="40" y="94"/>
                  </a:lnTo>
                  <a:lnTo>
                    <a:pt x="92" y="121"/>
                  </a:lnTo>
                  <a:lnTo>
                    <a:pt x="119" y="121"/>
                  </a:lnTo>
                  <a:lnTo>
                    <a:pt x="146" y="67"/>
                  </a:lnTo>
                  <a:lnTo>
                    <a:pt x="146" y="40"/>
                  </a:lnTo>
                  <a:lnTo>
                    <a:pt x="105" y="26"/>
                  </a:lnTo>
                  <a:lnTo>
                    <a:pt x="105" y="0"/>
                  </a:lnTo>
                  <a:lnTo>
                    <a:pt x="67" y="13"/>
                  </a:lnTo>
                  <a:lnTo>
                    <a:pt x="40" y="26"/>
                  </a:lnTo>
                  <a:lnTo>
                    <a:pt x="27" y="40"/>
                  </a:lnTo>
                  <a:lnTo>
                    <a:pt x="0" y="53"/>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76" name="Freeform 152">
              <a:extLst>
                <a:ext uri="{FF2B5EF4-FFF2-40B4-BE49-F238E27FC236}">
                  <a16:creationId xmlns:a16="http://schemas.microsoft.com/office/drawing/2014/main" id="{8BF49004-08A8-4978-9244-F6B2AD05BC52}"/>
                </a:ext>
              </a:extLst>
            </p:cNvPr>
            <p:cNvSpPr>
              <a:spLocks/>
            </p:cNvSpPr>
            <p:nvPr/>
          </p:nvSpPr>
          <p:spPr bwMode="gray">
            <a:xfrm>
              <a:off x="5211927" y="5053805"/>
              <a:ext cx="33925" cy="28934"/>
            </a:xfrm>
            <a:custGeom>
              <a:avLst/>
              <a:gdLst>
                <a:gd name="T0" fmla="*/ 0 w 65"/>
                <a:gd name="T1" fmla="*/ 0 h 54"/>
                <a:gd name="T2" fmla="*/ 0 w 65"/>
                <a:gd name="T3" fmla="*/ 9 h 54"/>
                <a:gd name="T4" fmla="*/ 6 w 65"/>
                <a:gd name="T5" fmla="*/ 9 h 54"/>
                <a:gd name="T6" fmla="*/ 16 w 65"/>
                <a:gd name="T7" fmla="*/ 13 h 54"/>
                <a:gd name="T8" fmla="*/ 16 w 65"/>
                <a:gd name="T9" fmla="*/ 3 h 54"/>
                <a:gd name="T10" fmla="*/ 9 w 65"/>
                <a:gd name="T11" fmla="*/ 0 h 54"/>
                <a:gd name="T12" fmla="*/ 0 w 65"/>
                <a:gd name="T13" fmla="*/ 0 h 54"/>
                <a:gd name="T14" fmla="*/ 0 60000 65536"/>
                <a:gd name="T15" fmla="*/ 0 60000 65536"/>
                <a:gd name="T16" fmla="*/ 0 60000 65536"/>
                <a:gd name="T17" fmla="*/ 0 60000 65536"/>
                <a:gd name="T18" fmla="*/ 0 60000 65536"/>
                <a:gd name="T19" fmla="*/ 0 60000 65536"/>
                <a:gd name="T20" fmla="*/ 0 60000 65536"/>
                <a:gd name="T21" fmla="*/ 0 w 65"/>
                <a:gd name="T22" fmla="*/ 0 h 54"/>
                <a:gd name="T23" fmla="*/ 65 w 65"/>
                <a:gd name="T24" fmla="*/ 54 h 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 h="54">
                  <a:moveTo>
                    <a:pt x="0" y="0"/>
                  </a:moveTo>
                  <a:lnTo>
                    <a:pt x="0" y="40"/>
                  </a:lnTo>
                  <a:lnTo>
                    <a:pt x="25" y="40"/>
                  </a:lnTo>
                  <a:lnTo>
                    <a:pt x="65" y="54"/>
                  </a:lnTo>
                  <a:lnTo>
                    <a:pt x="65" y="14"/>
                  </a:lnTo>
                  <a:lnTo>
                    <a:pt x="38" y="0"/>
                  </a:lnTo>
                  <a:lnTo>
                    <a:pt x="0" y="0"/>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77" name="Freeform 153">
              <a:extLst>
                <a:ext uri="{FF2B5EF4-FFF2-40B4-BE49-F238E27FC236}">
                  <a16:creationId xmlns:a16="http://schemas.microsoft.com/office/drawing/2014/main" id="{11E7B55F-3EA9-483B-BD02-CD592EBC4AC5}"/>
                </a:ext>
              </a:extLst>
            </p:cNvPr>
            <p:cNvSpPr>
              <a:spLocks/>
            </p:cNvSpPr>
            <p:nvPr/>
          </p:nvSpPr>
          <p:spPr bwMode="gray">
            <a:xfrm>
              <a:off x="5062441" y="4756676"/>
              <a:ext cx="28625" cy="35611"/>
            </a:xfrm>
            <a:custGeom>
              <a:avLst/>
              <a:gdLst>
                <a:gd name="T0" fmla="*/ 0 w 54"/>
                <a:gd name="T1" fmla="*/ 3 h 65"/>
                <a:gd name="T2" fmla="*/ 0 w 54"/>
                <a:gd name="T3" fmla="*/ 9 h 65"/>
                <a:gd name="T4" fmla="*/ 0 w 54"/>
                <a:gd name="T5" fmla="*/ 16 h 65"/>
                <a:gd name="T6" fmla="*/ 7 w 54"/>
                <a:gd name="T7" fmla="*/ 13 h 65"/>
                <a:gd name="T8" fmla="*/ 11 w 54"/>
                <a:gd name="T9" fmla="*/ 9 h 65"/>
                <a:gd name="T10" fmla="*/ 14 w 54"/>
                <a:gd name="T11" fmla="*/ 9 h 65"/>
                <a:gd name="T12" fmla="*/ 14 w 54"/>
                <a:gd name="T13" fmla="*/ 6 h 65"/>
                <a:gd name="T14" fmla="*/ 7 w 54"/>
                <a:gd name="T15" fmla="*/ 0 h 65"/>
                <a:gd name="T16" fmla="*/ 0 w 54"/>
                <a:gd name="T17" fmla="*/ 3 h 6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
                <a:gd name="T28" fmla="*/ 0 h 65"/>
                <a:gd name="T29" fmla="*/ 54 w 54"/>
                <a:gd name="T30" fmla="*/ 65 h 6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 h="65">
                  <a:moveTo>
                    <a:pt x="0" y="13"/>
                  </a:moveTo>
                  <a:lnTo>
                    <a:pt x="0" y="38"/>
                  </a:lnTo>
                  <a:lnTo>
                    <a:pt x="0" y="65"/>
                  </a:lnTo>
                  <a:lnTo>
                    <a:pt x="27" y="52"/>
                  </a:lnTo>
                  <a:lnTo>
                    <a:pt x="41" y="38"/>
                  </a:lnTo>
                  <a:lnTo>
                    <a:pt x="54" y="38"/>
                  </a:lnTo>
                  <a:lnTo>
                    <a:pt x="54" y="27"/>
                  </a:lnTo>
                  <a:lnTo>
                    <a:pt x="27" y="0"/>
                  </a:lnTo>
                  <a:lnTo>
                    <a:pt x="0" y="13"/>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78" name="Freeform 154">
              <a:extLst>
                <a:ext uri="{FF2B5EF4-FFF2-40B4-BE49-F238E27FC236}">
                  <a16:creationId xmlns:a16="http://schemas.microsoft.com/office/drawing/2014/main" id="{75B55013-28D3-4DA4-923E-1985A12049CA}"/>
                </a:ext>
              </a:extLst>
            </p:cNvPr>
            <p:cNvSpPr>
              <a:spLocks/>
            </p:cNvSpPr>
            <p:nvPr/>
          </p:nvSpPr>
          <p:spPr bwMode="gray">
            <a:xfrm>
              <a:off x="5416542" y="4258122"/>
              <a:ext cx="310633" cy="208102"/>
            </a:xfrm>
            <a:custGeom>
              <a:avLst/>
              <a:gdLst>
                <a:gd name="T0" fmla="*/ 46 w 588"/>
                <a:gd name="T1" fmla="*/ 90 h 375"/>
                <a:gd name="T2" fmla="*/ 47 w 588"/>
                <a:gd name="T3" fmla="*/ 90 h 375"/>
                <a:gd name="T4" fmla="*/ 48 w 588"/>
                <a:gd name="T5" fmla="*/ 90 h 375"/>
                <a:gd name="T6" fmla="*/ 51 w 588"/>
                <a:gd name="T7" fmla="*/ 90 h 375"/>
                <a:gd name="T8" fmla="*/ 53 w 588"/>
                <a:gd name="T9" fmla="*/ 90 h 375"/>
                <a:gd name="T10" fmla="*/ 56 w 588"/>
                <a:gd name="T11" fmla="*/ 90 h 375"/>
                <a:gd name="T12" fmla="*/ 58 w 588"/>
                <a:gd name="T13" fmla="*/ 90 h 375"/>
                <a:gd name="T14" fmla="*/ 59 w 588"/>
                <a:gd name="T15" fmla="*/ 90 h 375"/>
                <a:gd name="T16" fmla="*/ 70 w 588"/>
                <a:gd name="T17" fmla="*/ 77 h 375"/>
                <a:gd name="T18" fmla="*/ 73 w 588"/>
                <a:gd name="T19" fmla="*/ 70 h 375"/>
                <a:gd name="T20" fmla="*/ 80 w 588"/>
                <a:gd name="T21" fmla="*/ 63 h 375"/>
                <a:gd name="T22" fmla="*/ 83 w 588"/>
                <a:gd name="T23" fmla="*/ 80 h 375"/>
                <a:gd name="T24" fmla="*/ 99 w 588"/>
                <a:gd name="T25" fmla="*/ 93 h 375"/>
                <a:gd name="T26" fmla="*/ 103 w 588"/>
                <a:gd name="T27" fmla="*/ 80 h 375"/>
                <a:gd name="T28" fmla="*/ 106 w 588"/>
                <a:gd name="T29" fmla="*/ 63 h 375"/>
                <a:gd name="T30" fmla="*/ 113 w 588"/>
                <a:gd name="T31" fmla="*/ 73 h 375"/>
                <a:gd name="T32" fmla="*/ 133 w 588"/>
                <a:gd name="T33" fmla="*/ 77 h 375"/>
                <a:gd name="T34" fmla="*/ 133 w 588"/>
                <a:gd name="T35" fmla="*/ 70 h 375"/>
                <a:gd name="T36" fmla="*/ 140 w 588"/>
                <a:gd name="T37" fmla="*/ 60 h 375"/>
                <a:gd name="T38" fmla="*/ 146 w 588"/>
                <a:gd name="T39" fmla="*/ 56 h 375"/>
                <a:gd name="T40" fmla="*/ 146 w 588"/>
                <a:gd name="T41" fmla="*/ 47 h 375"/>
                <a:gd name="T42" fmla="*/ 136 w 588"/>
                <a:gd name="T43" fmla="*/ 43 h 375"/>
                <a:gd name="T44" fmla="*/ 123 w 588"/>
                <a:gd name="T45" fmla="*/ 43 h 375"/>
                <a:gd name="T46" fmla="*/ 119 w 588"/>
                <a:gd name="T47" fmla="*/ 27 h 375"/>
                <a:gd name="T48" fmla="*/ 119 w 588"/>
                <a:gd name="T49" fmla="*/ 17 h 375"/>
                <a:gd name="T50" fmla="*/ 106 w 588"/>
                <a:gd name="T51" fmla="*/ 6 h 375"/>
                <a:gd name="T52" fmla="*/ 93 w 588"/>
                <a:gd name="T53" fmla="*/ 6 h 375"/>
                <a:gd name="T54" fmla="*/ 83 w 588"/>
                <a:gd name="T55" fmla="*/ 0 h 375"/>
                <a:gd name="T56" fmla="*/ 86 w 588"/>
                <a:gd name="T57" fmla="*/ 10 h 375"/>
                <a:gd name="T58" fmla="*/ 76 w 588"/>
                <a:gd name="T59" fmla="*/ 10 h 375"/>
                <a:gd name="T60" fmla="*/ 63 w 588"/>
                <a:gd name="T61" fmla="*/ 10 h 375"/>
                <a:gd name="T62" fmla="*/ 53 w 588"/>
                <a:gd name="T63" fmla="*/ 17 h 375"/>
                <a:gd name="T64" fmla="*/ 40 w 588"/>
                <a:gd name="T65" fmla="*/ 13 h 375"/>
                <a:gd name="T66" fmla="*/ 33 w 588"/>
                <a:gd name="T67" fmla="*/ 20 h 375"/>
                <a:gd name="T68" fmla="*/ 26 w 588"/>
                <a:gd name="T69" fmla="*/ 30 h 375"/>
                <a:gd name="T70" fmla="*/ 19 w 588"/>
                <a:gd name="T71" fmla="*/ 43 h 375"/>
                <a:gd name="T72" fmla="*/ 6 w 588"/>
                <a:gd name="T73" fmla="*/ 53 h 375"/>
                <a:gd name="T74" fmla="*/ 6 w 588"/>
                <a:gd name="T75" fmla="*/ 66 h 375"/>
                <a:gd name="T76" fmla="*/ 0 w 588"/>
                <a:gd name="T77" fmla="*/ 77 h 375"/>
                <a:gd name="T78" fmla="*/ 9 w 588"/>
                <a:gd name="T79" fmla="*/ 70 h 375"/>
                <a:gd name="T80" fmla="*/ 26 w 588"/>
                <a:gd name="T81" fmla="*/ 66 h 375"/>
                <a:gd name="T82" fmla="*/ 33 w 588"/>
                <a:gd name="T83" fmla="*/ 83 h 37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88"/>
                <a:gd name="T127" fmla="*/ 0 h 375"/>
                <a:gd name="T128" fmla="*/ 588 w 588"/>
                <a:gd name="T129" fmla="*/ 375 h 37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88" h="375">
                  <a:moveTo>
                    <a:pt x="133" y="361"/>
                  </a:moveTo>
                  <a:lnTo>
                    <a:pt x="187" y="361"/>
                  </a:lnTo>
                  <a:lnTo>
                    <a:pt x="189" y="361"/>
                  </a:lnTo>
                  <a:lnTo>
                    <a:pt x="192" y="361"/>
                  </a:lnTo>
                  <a:lnTo>
                    <a:pt x="194" y="361"/>
                  </a:lnTo>
                  <a:lnTo>
                    <a:pt x="198" y="361"/>
                  </a:lnTo>
                  <a:lnTo>
                    <a:pt x="204" y="361"/>
                  </a:lnTo>
                  <a:lnTo>
                    <a:pt x="214" y="361"/>
                  </a:lnTo>
                  <a:lnTo>
                    <a:pt x="223" y="361"/>
                  </a:lnTo>
                  <a:lnTo>
                    <a:pt x="227" y="361"/>
                  </a:lnTo>
                  <a:lnTo>
                    <a:pt x="231" y="361"/>
                  </a:lnTo>
                  <a:lnTo>
                    <a:pt x="235" y="361"/>
                  </a:lnTo>
                  <a:lnTo>
                    <a:pt x="239" y="361"/>
                  </a:lnTo>
                  <a:lnTo>
                    <a:pt x="240" y="361"/>
                  </a:lnTo>
                  <a:lnTo>
                    <a:pt x="281" y="308"/>
                  </a:lnTo>
                  <a:lnTo>
                    <a:pt x="294" y="294"/>
                  </a:lnTo>
                  <a:lnTo>
                    <a:pt x="294" y="281"/>
                  </a:lnTo>
                  <a:lnTo>
                    <a:pt x="308" y="254"/>
                  </a:lnTo>
                  <a:lnTo>
                    <a:pt x="321" y="254"/>
                  </a:lnTo>
                  <a:lnTo>
                    <a:pt x="321" y="267"/>
                  </a:lnTo>
                  <a:lnTo>
                    <a:pt x="335" y="321"/>
                  </a:lnTo>
                  <a:lnTo>
                    <a:pt x="386" y="375"/>
                  </a:lnTo>
                  <a:lnTo>
                    <a:pt x="400" y="375"/>
                  </a:lnTo>
                  <a:lnTo>
                    <a:pt x="386" y="334"/>
                  </a:lnTo>
                  <a:lnTo>
                    <a:pt x="413" y="321"/>
                  </a:lnTo>
                  <a:lnTo>
                    <a:pt x="427" y="281"/>
                  </a:lnTo>
                  <a:lnTo>
                    <a:pt x="427" y="254"/>
                  </a:lnTo>
                  <a:lnTo>
                    <a:pt x="454" y="267"/>
                  </a:lnTo>
                  <a:lnTo>
                    <a:pt x="454" y="294"/>
                  </a:lnTo>
                  <a:lnTo>
                    <a:pt x="507" y="281"/>
                  </a:lnTo>
                  <a:lnTo>
                    <a:pt x="534" y="308"/>
                  </a:lnTo>
                  <a:lnTo>
                    <a:pt x="561" y="308"/>
                  </a:lnTo>
                  <a:lnTo>
                    <a:pt x="534" y="281"/>
                  </a:lnTo>
                  <a:lnTo>
                    <a:pt x="534" y="227"/>
                  </a:lnTo>
                  <a:lnTo>
                    <a:pt x="561" y="240"/>
                  </a:lnTo>
                  <a:lnTo>
                    <a:pt x="588" y="254"/>
                  </a:lnTo>
                  <a:lnTo>
                    <a:pt x="588" y="227"/>
                  </a:lnTo>
                  <a:lnTo>
                    <a:pt x="574" y="200"/>
                  </a:lnTo>
                  <a:lnTo>
                    <a:pt x="588" y="189"/>
                  </a:lnTo>
                  <a:lnTo>
                    <a:pt x="588" y="162"/>
                  </a:lnTo>
                  <a:lnTo>
                    <a:pt x="548" y="175"/>
                  </a:lnTo>
                  <a:lnTo>
                    <a:pt x="534" y="200"/>
                  </a:lnTo>
                  <a:lnTo>
                    <a:pt x="494" y="175"/>
                  </a:lnTo>
                  <a:lnTo>
                    <a:pt x="480" y="135"/>
                  </a:lnTo>
                  <a:lnTo>
                    <a:pt x="480" y="108"/>
                  </a:lnTo>
                  <a:lnTo>
                    <a:pt x="480" y="95"/>
                  </a:lnTo>
                  <a:lnTo>
                    <a:pt x="480" y="68"/>
                  </a:lnTo>
                  <a:lnTo>
                    <a:pt x="454" y="54"/>
                  </a:lnTo>
                  <a:lnTo>
                    <a:pt x="427" y="27"/>
                  </a:lnTo>
                  <a:lnTo>
                    <a:pt x="413" y="41"/>
                  </a:lnTo>
                  <a:lnTo>
                    <a:pt x="373" y="27"/>
                  </a:lnTo>
                  <a:lnTo>
                    <a:pt x="361" y="14"/>
                  </a:lnTo>
                  <a:lnTo>
                    <a:pt x="335" y="0"/>
                  </a:lnTo>
                  <a:lnTo>
                    <a:pt x="321" y="27"/>
                  </a:lnTo>
                  <a:lnTo>
                    <a:pt x="348" y="41"/>
                  </a:lnTo>
                  <a:lnTo>
                    <a:pt x="335" y="54"/>
                  </a:lnTo>
                  <a:lnTo>
                    <a:pt x="308" y="41"/>
                  </a:lnTo>
                  <a:lnTo>
                    <a:pt x="281" y="54"/>
                  </a:lnTo>
                  <a:lnTo>
                    <a:pt x="254" y="41"/>
                  </a:lnTo>
                  <a:lnTo>
                    <a:pt x="240" y="41"/>
                  </a:lnTo>
                  <a:lnTo>
                    <a:pt x="214" y="68"/>
                  </a:lnTo>
                  <a:lnTo>
                    <a:pt x="187" y="81"/>
                  </a:lnTo>
                  <a:lnTo>
                    <a:pt x="160" y="54"/>
                  </a:lnTo>
                  <a:lnTo>
                    <a:pt x="146" y="54"/>
                  </a:lnTo>
                  <a:lnTo>
                    <a:pt x="133" y="81"/>
                  </a:lnTo>
                  <a:lnTo>
                    <a:pt x="146" y="108"/>
                  </a:lnTo>
                  <a:lnTo>
                    <a:pt x="106" y="121"/>
                  </a:lnTo>
                  <a:lnTo>
                    <a:pt x="66" y="162"/>
                  </a:lnTo>
                  <a:lnTo>
                    <a:pt x="79" y="175"/>
                  </a:lnTo>
                  <a:lnTo>
                    <a:pt x="66" y="200"/>
                  </a:lnTo>
                  <a:lnTo>
                    <a:pt x="25" y="213"/>
                  </a:lnTo>
                  <a:lnTo>
                    <a:pt x="14" y="240"/>
                  </a:lnTo>
                  <a:lnTo>
                    <a:pt x="25" y="267"/>
                  </a:lnTo>
                  <a:lnTo>
                    <a:pt x="0" y="281"/>
                  </a:lnTo>
                  <a:lnTo>
                    <a:pt x="0" y="308"/>
                  </a:lnTo>
                  <a:lnTo>
                    <a:pt x="39" y="308"/>
                  </a:lnTo>
                  <a:lnTo>
                    <a:pt x="39" y="281"/>
                  </a:lnTo>
                  <a:lnTo>
                    <a:pt x="66" y="254"/>
                  </a:lnTo>
                  <a:lnTo>
                    <a:pt x="106" y="267"/>
                  </a:lnTo>
                  <a:lnTo>
                    <a:pt x="106" y="321"/>
                  </a:lnTo>
                  <a:lnTo>
                    <a:pt x="133" y="334"/>
                  </a:lnTo>
                  <a:lnTo>
                    <a:pt x="133" y="361"/>
                  </a:lnTo>
                </a:path>
              </a:pathLst>
            </a:custGeom>
            <a:solidFill>
              <a:srgbClr val="C8C8C8"/>
            </a:solidFill>
            <a:ln w="9525" cap="rnd">
              <a:solidFill>
                <a:schemeClr val="bg1"/>
              </a:solidFill>
              <a:round/>
              <a:headEnd/>
              <a:tailEnd/>
            </a:ln>
          </p:spPr>
          <p:txBody>
            <a:bodyPr/>
            <a:lstStyle/>
            <a:p>
              <a:endParaRPr lang="de-DE" sz="1400" dirty="0">
                <a:cs typeface="Arial" pitchFamily="34" charset="0"/>
              </a:endParaRPr>
            </a:p>
          </p:txBody>
        </p:sp>
        <p:sp>
          <p:nvSpPr>
            <p:cNvPr id="79" name="Freeform 155">
              <a:extLst>
                <a:ext uri="{FF2B5EF4-FFF2-40B4-BE49-F238E27FC236}">
                  <a16:creationId xmlns:a16="http://schemas.microsoft.com/office/drawing/2014/main" id="{C96C7232-CBAF-41A0-BD9C-C8DE74471C69}"/>
                </a:ext>
              </a:extLst>
            </p:cNvPr>
            <p:cNvSpPr>
              <a:spLocks/>
            </p:cNvSpPr>
            <p:nvPr/>
          </p:nvSpPr>
          <p:spPr bwMode="gray">
            <a:xfrm>
              <a:off x="5445166" y="3522532"/>
              <a:ext cx="559776" cy="794570"/>
            </a:xfrm>
            <a:custGeom>
              <a:avLst/>
              <a:gdLst>
                <a:gd name="T0" fmla="*/ 46 w 1056"/>
                <a:gd name="T1" fmla="*/ 341 h 1428"/>
                <a:gd name="T2" fmla="*/ 63 w 1056"/>
                <a:gd name="T3" fmla="*/ 341 h 1428"/>
                <a:gd name="T4" fmla="*/ 66 w 1056"/>
                <a:gd name="T5" fmla="*/ 338 h 1428"/>
                <a:gd name="T6" fmla="*/ 80 w 1056"/>
                <a:gd name="T7" fmla="*/ 338 h 1428"/>
                <a:gd name="T8" fmla="*/ 100 w 1056"/>
                <a:gd name="T9" fmla="*/ 344 h 1428"/>
                <a:gd name="T10" fmla="*/ 120 w 1056"/>
                <a:gd name="T11" fmla="*/ 351 h 1428"/>
                <a:gd name="T12" fmla="*/ 130 w 1056"/>
                <a:gd name="T13" fmla="*/ 344 h 1428"/>
                <a:gd name="T14" fmla="*/ 163 w 1056"/>
                <a:gd name="T15" fmla="*/ 351 h 1428"/>
                <a:gd name="T16" fmla="*/ 190 w 1056"/>
                <a:gd name="T17" fmla="*/ 334 h 1428"/>
                <a:gd name="T18" fmla="*/ 210 w 1056"/>
                <a:gd name="T19" fmla="*/ 347 h 1428"/>
                <a:gd name="T20" fmla="*/ 207 w 1056"/>
                <a:gd name="T21" fmla="*/ 334 h 1428"/>
                <a:gd name="T22" fmla="*/ 207 w 1056"/>
                <a:gd name="T23" fmla="*/ 311 h 1428"/>
                <a:gd name="T24" fmla="*/ 230 w 1056"/>
                <a:gd name="T25" fmla="*/ 294 h 1428"/>
                <a:gd name="T26" fmla="*/ 230 w 1056"/>
                <a:gd name="T27" fmla="*/ 277 h 1428"/>
                <a:gd name="T28" fmla="*/ 207 w 1056"/>
                <a:gd name="T29" fmla="*/ 260 h 1428"/>
                <a:gd name="T30" fmla="*/ 190 w 1056"/>
                <a:gd name="T31" fmla="*/ 240 h 1428"/>
                <a:gd name="T32" fmla="*/ 180 w 1056"/>
                <a:gd name="T33" fmla="*/ 223 h 1428"/>
                <a:gd name="T34" fmla="*/ 194 w 1056"/>
                <a:gd name="T35" fmla="*/ 210 h 1428"/>
                <a:gd name="T36" fmla="*/ 223 w 1056"/>
                <a:gd name="T37" fmla="*/ 193 h 1428"/>
                <a:gd name="T38" fmla="*/ 243 w 1056"/>
                <a:gd name="T39" fmla="*/ 177 h 1428"/>
                <a:gd name="T40" fmla="*/ 264 w 1056"/>
                <a:gd name="T41" fmla="*/ 177 h 1428"/>
                <a:gd name="T42" fmla="*/ 254 w 1056"/>
                <a:gd name="T43" fmla="*/ 157 h 1428"/>
                <a:gd name="T44" fmla="*/ 254 w 1056"/>
                <a:gd name="T45" fmla="*/ 134 h 1428"/>
                <a:gd name="T46" fmla="*/ 243 w 1056"/>
                <a:gd name="T47" fmla="*/ 113 h 1428"/>
                <a:gd name="T48" fmla="*/ 233 w 1056"/>
                <a:gd name="T49" fmla="*/ 93 h 1428"/>
                <a:gd name="T50" fmla="*/ 240 w 1056"/>
                <a:gd name="T51" fmla="*/ 67 h 1428"/>
                <a:gd name="T52" fmla="*/ 223 w 1056"/>
                <a:gd name="T53" fmla="*/ 50 h 1428"/>
                <a:gd name="T54" fmla="*/ 200 w 1056"/>
                <a:gd name="T55" fmla="*/ 23 h 1428"/>
                <a:gd name="T56" fmla="*/ 160 w 1056"/>
                <a:gd name="T57" fmla="*/ 37 h 1428"/>
                <a:gd name="T58" fmla="*/ 136 w 1056"/>
                <a:gd name="T59" fmla="*/ 40 h 1428"/>
                <a:gd name="T60" fmla="*/ 123 w 1056"/>
                <a:gd name="T61" fmla="*/ 20 h 1428"/>
                <a:gd name="T62" fmla="*/ 110 w 1056"/>
                <a:gd name="T63" fmla="*/ 6 h 1428"/>
                <a:gd name="T64" fmla="*/ 83 w 1056"/>
                <a:gd name="T65" fmla="*/ 0 h 1428"/>
                <a:gd name="T66" fmla="*/ 87 w 1056"/>
                <a:gd name="T67" fmla="*/ 34 h 1428"/>
                <a:gd name="T68" fmla="*/ 90 w 1056"/>
                <a:gd name="T69" fmla="*/ 53 h 1428"/>
                <a:gd name="T70" fmla="*/ 66 w 1056"/>
                <a:gd name="T71" fmla="*/ 70 h 1428"/>
                <a:gd name="T72" fmla="*/ 33 w 1056"/>
                <a:gd name="T73" fmla="*/ 63 h 1428"/>
                <a:gd name="T74" fmla="*/ 36 w 1056"/>
                <a:gd name="T75" fmla="*/ 93 h 1428"/>
                <a:gd name="T76" fmla="*/ 26 w 1056"/>
                <a:gd name="T77" fmla="*/ 106 h 1428"/>
                <a:gd name="T78" fmla="*/ 33 w 1056"/>
                <a:gd name="T79" fmla="*/ 123 h 1428"/>
                <a:gd name="T80" fmla="*/ 26 w 1056"/>
                <a:gd name="T81" fmla="*/ 141 h 1428"/>
                <a:gd name="T82" fmla="*/ 3 w 1056"/>
                <a:gd name="T83" fmla="*/ 141 h 1428"/>
                <a:gd name="T84" fmla="*/ 10 w 1056"/>
                <a:gd name="T85" fmla="*/ 157 h 1428"/>
                <a:gd name="T86" fmla="*/ 0 w 1056"/>
                <a:gd name="T87" fmla="*/ 180 h 1428"/>
                <a:gd name="T88" fmla="*/ 6 w 1056"/>
                <a:gd name="T89" fmla="*/ 193 h 1428"/>
                <a:gd name="T90" fmla="*/ 3 w 1056"/>
                <a:gd name="T91" fmla="*/ 220 h 1428"/>
                <a:gd name="T92" fmla="*/ 13 w 1056"/>
                <a:gd name="T93" fmla="*/ 240 h 1428"/>
                <a:gd name="T94" fmla="*/ 13 w 1056"/>
                <a:gd name="T95" fmla="*/ 260 h 1428"/>
                <a:gd name="T96" fmla="*/ 29 w 1056"/>
                <a:gd name="T97" fmla="*/ 271 h 1428"/>
                <a:gd name="T98" fmla="*/ 50 w 1056"/>
                <a:gd name="T99" fmla="*/ 274 h 1428"/>
                <a:gd name="T100" fmla="*/ 50 w 1056"/>
                <a:gd name="T101" fmla="*/ 291 h 1428"/>
                <a:gd name="T102" fmla="*/ 43 w 1056"/>
                <a:gd name="T103" fmla="*/ 314 h 1428"/>
                <a:gd name="T104" fmla="*/ 36 w 1056"/>
                <a:gd name="T105" fmla="*/ 341 h 142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056"/>
                <a:gd name="T160" fmla="*/ 0 h 1428"/>
                <a:gd name="T161" fmla="*/ 1056 w 1056"/>
                <a:gd name="T162" fmla="*/ 1428 h 142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056" h="1428">
                  <a:moveTo>
                    <a:pt x="160" y="1388"/>
                  </a:moveTo>
                  <a:lnTo>
                    <a:pt x="173" y="1374"/>
                  </a:lnTo>
                  <a:lnTo>
                    <a:pt x="186" y="1363"/>
                  </a:lnTo>
                  <a:lnTo>
                    <a:pt x="200" y="1363"/>
                  </a:lnTo>
                  <a:lnTo>
                    <a:pt x="227" y="1374"/>
                  </a:lnTo>
                  <a:lnTo>
                    <a:pt x="254" y="1363"/>
                  </a:lnTo>
                  <a:lnTo>
                    <a:pt x="281" y="1374"/>
                  </a:lnTo>
                  <a:lnTo>
                    <a:pt x="294" y="1363"/>
                  </a:lnTo>
                  <a:lnTo>
                    <a:pt x="267" y="1349"/>
                  </a:lnTo>
                  <a:lnTo>
                    <a:pt x="281" y="1322"/>
                  </a:lnTo>
                  <a:lnTo>
                    <a:pt x="307" y="1336"/>
                  </a:lnTo>
                  <a:lnTo>
                    <a:pt x="321" y="1349"/>
                  </a:lnTo>
                  <a:lnTo>
                    <a:pt x="361" y="1363"/>
                  </a:lnTo>
                  <a:lnTo>
                    <a:pt x="375" y="1349"/>
                  </a:lnTo>
                  <a:lnTo>
                    <a:pt x="401" y="1374"/>
                  </a:lnTo>
                  <a:lnTo>
                    <a:pt x="426" y="1388"/>
                  </a:lnTo>
                  <a:lnTo>
                    <a:pt x="440" y="1374"/>
                  </a:lnTo>
                  <a:lnTo>
                    <a:pt x="480" y="1401"/>
                  </a:lnTo>
                  <a:lnTo>
                    <a:pt x="494" y="1428"/>
                  </a:lnTo>
                  <a:lnTo>
                    <a:pt x="534" y="1415"/>
                  </a:lnTo>
                  <a:lnTo>
                    <a:pt x="520" y="1374"/>
                  </a:lnTo>
                  <a:lnTo>
                    <a:pt x="574" y="1374"/>
                  </a:lnTo>
                  <a:lnTo>
                    <a:pt x="601" y="1415"/>
                  </a:lnTo>
                  <a:lnTo>
                    <a:pt x="655" y="1401"/>
                  </a:lnTo>
                  <a:lnTo>
                    <a:pt x="682" y="1374"/>
                  </a:lnTo>
                  <a:lnTo>
                    <a:pt x="735" y="1363"/>
                  </a:lnTo>
                  <a:lnTo>
                    <a:pt x="762" y="1336"/>
                  </a:lnTo>
                  <a:lnTo>
                    <a:pt x="787" y="1349"/>
                  </a:lnTo>
                  <a:lnTo>
                    <a:pt x="814" y="1349"/>
                  </a:lnTo>
                  <a:lnTo>
                    <a:pt x="841" y="1388"/>
                  </a:lnTo>
                  <a:lnTo>
                    <a:pt x="854" y="1374"/>
                  </a:lnTo>
                  <a:lnTo>
                    <a:pt x="854" y="1349"/>
                  </a:lnTo>
                  <a:lnTo>
                    <a:pt x="828" y="1336"/>
                  </a:lnTo>
                  <a:lnTo>
                    <a:pt x="841" y="1309"/>
                  </a:lnTo>
                  <a:lnTo>
                    <a:pt x="801" y="1282"/>
                  </a:lnTo>
                  <a:lnTo>
                    <a:pt x="828" y="1242"/>
                  </a:lnTo>
                  <a:lnTo>
                    <a:pt x="881" y="1228"/>
                  </a:lnTo>
                  <a:lnTo>
                    <a:pt x="895" y="1175"/>
                  </a:lnTo>
                  <a:lnTo>
                    <a:pt x="922" y="1175"/>
                  </a:lnTo>
                  <a:lnTo>
                    <a:pt x="935" y="1188"/>
                  </a:lnTo>
                  <a:lnTo>
                    <a:pt x="935" y="1134"/>
                  </a:lnTo>
                  <a:lnTo>
                    <a:pt x="922" y="1108"/>
                  </a:lnTo>
                  <a:lnTo>
                    <a:pt x="895" y="1108"/>
                  </a:lnTo>
                  <a:lnTo>
                    <a:pt x="868" y="1081"/>
                  </a:lnTo>
                  <a:lnTo>
                    <a:pt x="828" y="1040"/>
                  </a:lnTo>
                  <a:lnTo>
                    <a:pt x="801" y="1040"/>
                  </a:lnTo>
                  <a:lnTo>
                    <a:pt x="787" y="989"/>
                  </a:lnTo>
                  <a:lnTo>
                    <a:pt x="762" y="962"/>
                  </a:lnTo>
                  <a:lnTo>
                    <a:pt x="776" y="935"/>
                  </a:lnTo>
                  <a:lnTo>
                    <a:pt x="749" y="908"/>
                  </a:lnTo>
                  <a:lnTo>
                    <a:pt x="722" y="895"/>
                  </a:lnTo>
                  <a:lnTo>
                    <a:pt x="735" y="868"/>
                  </a:lnTo>
                  <a:lnTo>
                    <a:pt x="749" y="868"/>
                  </a:lnTo>
                  <a:lnTo>
                    <a:pt x="776" y="841"/>
                  </a:lnTo>
                  <a:lnTo>
                    <a:pt x="814" y="841"/>
                  </a:lnTo>
                  <a:lnTo>
                    <a:pt x="854" y="800"/>
                  </a:lnTo>
                  <a:lnTo>
                    <a:pt x="895" y="774"/>
                  </a:lnTo>
                  <a:lnTo>
                    <a:pt x="935" y="760"/>
                  </a:lnTo>
                  <a:lnTo>
                    <a:pt x="975" y="733"/>
                  </a:lnTo>
                  <a:lnTo>
                    <a:pt x="975" y="706"/>
                  </a:lnTo>
                  <a:lnTo>
                    <a:pt x="1002" y="706"/>
                  </a:lnTo>
                  <a:lnTo>
                    <a:pt x="1029" y="747"/>
                  </a:lnTo>
                  <a:lnTo>
                    <a:pt x="1056" y="706"/>
                  </a:lnTo>
                  <a:lnTo>
                    <a:pt x="1056" y="668"/>
                  </a:lnTo>
                  <a:lnTo>
                    <a:pt x="1043" y="628"/>
                  </a:lnTo>
                  <a:lnTo>
                    <a:pt x="1016" y="628"/>
                  </a:lnTo>
                  <a:lnTo>
                    <a:pt x="1029" y="601"/>
                  </a:lnTo>
                  <a:lnTo>
                    <a:pt x="1002" y="574"/>
                  </a:lnTo>
                  <a:lnTo>
                    <a:pt x="1016" y="534"/>
                  </a:lnTo>
                  <a:lnTo>
                    <a:pt x="1016" y="507"/>
                  </a:lnTo>
                  <a:lnTo>
                    <a:pt x="1002" y="507"/>
                  </a:lnTo>
                  <a:lnTo>
                    <a:pt x="975" y="453"/>
                  </a:lnTo>
                  <a:lnTo>
                    <a:pt x="989" y="426"/>
                  </a:lnTo>
                  <a:lnTo>
                    <a:pt x="949" y="386"/>
                  </a:lnTo>
                  <a:lnTo>
                    <a:pt x="935" y="373"/>
                  </a:lnTo>
                  <a:lnTo>
                    <a:pt x="935" y="334"/>
                  </a:lnTo>
                  <a:lnTo>
                    <a:pt x="962" y="307"/>
                  </a:lnTo>
                  <a:lnTo>
                    <a:pt x="962" y="267"/>
                  </a:lnTo>
                  <a:lnTo>
                    <a:pt x="935" y="227"/>
                  </a:lnTo>
                  <a:lnTo>
                    <a:pt x="935" y="213"/>
                  </a:lnTo>
                  <a:lnTo>
                    <a:pt x="895" y="200"/>
                  </a:lnTo>
                  <a:lnTo>
                    <a:pt x="881" y="146"/>
                  </a:lnTo>
                  <a:lnTo>
                    <a:pt x="841" y="146"/>
                  </a:lnTo>
                  <a:lnTo>
                    <a:pt x="801" y="92"/>
                  </a:lnTo>
                  <a:lnTo>
                    <a:pt x="749" y="92"/>
                  </a:lnTo>
                  <a:lnTo>
                    <a:pt x="709" y="119"/>
                  </a:lnTo>
                  <a:lnTo>
                    <a:pt x="641" y="146"/>
                  </a:lnTo>
                  <a:lnTo>
                    <a:pt x="615" y="173"/>
                  </a:lnTo>
                  <a:lnTo>
                    <a:pt x="561" y="173"/>
                  </a:lnTo>
                  <a:lnTo>
                    <a:pt x="547" y="160"/>
                  </a:lnTo>
                  <a:lnTo>
                    <a:pt x="588" y="106"/>
                  </a:lnTo>
                  <a:lnTo>
                    <a:pt x="534" y="106"/>
                  </a:lnTo>
                  <a:lnTo>
                    <a:pt x="494" y="79"/>
                  </a:lnTo>
                  <a:lnTo>
                    <a:pt x="453" y="79"/>
                  </a:lnTo>
                  <a:lnTo>
                    <a:pt x="467" y="52"/>
                  </a:lnTo>
                  <a:lnTo>
                    <a:pt x="440" y="25"/>
                  </a:lnTo>
                  <a:lnTo>
                    <a:pt x="415" y="25"/>
                  </a:lnTo>
                  <a:lnTo>
                    <a:pt x="375" y="12"/>
                  </a:lnTo>
                  <a:lnTo>
                    <a:pt x="334" y="0"/>
                  </a:lnTo>
                  <a:lnTo>
                    <a:pt x="321" y="25"/>
                  </a:lnTo>
                  <a:lnTo>
                    <a:pt x="361" y="79"/>
                  </a:lnTo>
                  <a:lnTo>
                    <a:pt x="348" y="133"/>
                  </a:lnTo>
                  <a:lnTo>
                    <a:pt x="361" y="186"/>
                  </a:lnTo>
                  <a:lnTo>
                    <a:pt x="415" y="213"/>
                  </a:lnTo>
                  <a:lnTo>
                    <a:pt x="361" y="213"/>
                  </a:lnTo>
                  <a:lnTo>
                    <a:pt x="321" y="200"/>
                  </a:lnTo>
                  <a:lnTo>
                    <a:pt x="294" y="254"/>
                  </a:lnTo>
                  <a:lnTo>
                    <a:pt x="267" y="280"/>
                  </a:lnTo>
                  <a:lnTo>
                    <a:pt x="240" y="227"/>
                  </a:lnTo>
                  <a:lnTo>
                    <a:pt x="186" y="240"/>
                  </a:lnTo>
                  <a:lnTo>
                    <a:pt x="133" y="254"/>
                  </a:lnTo>
                  <a:lnTo>
                    <a:pt x="133" y="267"/>
                  </a:lnTo>
                  <a:lnTo>
                    <a:pt x="160" y="307"/>
                  </a:lnTo>
                  <a:lnTo>
                    <a:pt x="146" y="373"/>
                  </a:lnTo>
                  <a:lnTo>
                    <a:pt x="133" y="386"/>
                  </a:lnTo>
                  <a:lnTo>
                    <a:pt x="133" y="413"/>
                  </a:lnTo>
                  <a:lnTo>
                    <a:pt x="106" y="426"/>
                  </a:lnTo>
                  <a:lnTo>
                    <a:pt x="92" y="440"/>
                  </a:lnTo>
                  <a:lnTo>
                    <a:pt x="119" y="453"/>
                  </a:lnTo>
                  <a:lnTo>
                    <a:pt x="133" y="493"/>
                  </a:lnTo>
                  <a:lnTo>
                    <a:pt x="119" y="520"/>
                  </a:lnTo>
                  <a:lnTo>
                    <a:pt x="92" y="520"/>
                  </a:lnTo>
                  <a:lnTo>
                    <a:pt x="106" y="561"/>
                  </a:lnTo>
                  <a:lnTo>
                    <a:pt x="79" y="561"/>
                  </a:lnTo>
                  <a:lnTo>
                    <a:pt x="54" y="561"/>
                  </a:lnTo>
                  <a:lnTo>
                    <a:pt x="14" y="561"/>
                  </a:lnTo>
                  <a:lnTo>
                    <a:pt x="0" y="574"/>
                  </a:lnTo>
                  <a:lnTo>
                    <a:pt x="14" y="601"/>
                  </a:lnTo>
                  <a:lnTo>
                    <a:pt x="41" y="628"/>
                  </a:lnTo>
                  <a:lnTo>
                    <a:pt x="27" y="655"/>
                  </a:lnTo>
                  <a:lnTo>
                    <a:pt x="14" y="693"/>
                  </a:lnTo>
                  <a:lnTo>
                    <a:pt x="0" y="720"/>
                  </a:lnTo>
                  <a:lnTo>
                    <a:pt x="14" y="747"/>
                  </a:lnTo>
                  <a:lnTo>
                    <a:pt x="0" y="774"/>
                  </a:lnTo>
                  <a:lnTo>
                    <a:pt x="27" y="774"/>
                  </a:lnTo>
                  <a:lnTo>
                    <a:pt x="27" y="814"/>
                  </a:lnTo>
                  <a:lnTo>
                    <a:pt x="41" y="841"/>
                  </a:lnTo>
                  <a:lnTo>
                    <a:pt x="14" y="881"/>
                  </a:lnTo>
                  <a:lnTo>
                    <a:pt x="14" y="908"/>
                  </a:lnTo>
                  <a:lnTo>
                    <a:pt x="27" y="935"/>
                  </a:lnTo>
                  <a:lnTo>
                    <a:pt x="54" y="962"/>
                  </a:lnTo>
                  <a:lnTo>
                    <a:pt x="41" y="989"/>
                  </a:lnTo>
                  <a:lnTo>
                    <a:pt x="27" y="1002"/>
                  </a:lnTo>
                  <a:lnTo>
                    <a:pt x="54" y="1040"/>
                  </a:lnTo>
                  <a:lnTo>
                    <a:pt x="54" y="1067"/>
                  </a:lnTo>
                  <a:lnTo>
                    <a:pt x="92" y="1067"/>
                  </a:lnTo>
                  <a:lnTo>
                    <a:pt x="119" y="1081"/>
                  </a:lnTo>
                  <a:lnTo>
                    <a:pt x="160" y="1067"/>
                  </a:lnTo>
                  <a:lnTo>
                    <a:pt x="173" y="1094"/>
                  </a:lnTo>
                  <a:lnTo>
                    <a:pt x="200" y="1094"/>
                  </a:lnTo>
                  <a:lnTo>
                    <a:pt x="240" y="1108"/>
                  </a:lnTo>
                  <a:lnTo>
                    <a:pt x="240" y="1134"/>
                  </a:lnTo>
                  <a:lnTo>
                    <a:pt x="200" y="1161"/>
                  </a:lnTo>
                  <a:lnTo>
                    <a:pt x="200" y="1188"/>
                  </a:lnTo>
                  <a:lnTo>
                    <a:pt x="186" y="1228"/>
                  </a:lnTo>
                  <a:lnTo>
                    <a:pt x="173" y="1255"/>
                  </a:lnTo>
                  <a:lnTo>
                    <a:pt x="160" y="1296"/>
                  </a:lnTo>
                  <a:lnTo>
                    <a:pt x="146" y="1322"/>
                  </a:lnTo>
                  <a:lnTo>
                    <a:pt x="146" y="1363"/>
                  </a:lnTo>
                  <a:lnTo>
                    <a:pt x="160" y="1388"/>
                  </a:lnTo>
                </a:path>
              </a:pathLst>
            </a:custGeom>
            <a:solidFill>
              <a:srgbClr val="595959"/>
            </a:solidFill>
            <a:ln w="9525" cap="rnd">
              <a:solidFill>
                <a:schemeClr val="bg1"/>
              </a:solidFill>
              <a:round/>
              <a:headEnd/>
              <a:tailEnd/>
            </a:ln>
          </p:spPr>
          <p:txBody>
            <a:bodyPr/>
            <a:lstStyle/>
            <a:p>
              <a:pPr algn="ctr"/>
              <a:endParaRPr lang="de-DE" sz="1400" dirty="0">
                <a:cs typeface="Arial" pitchFamily="34" charset="0"/>
              </a:endParaRPr>
            </a:p>
          </p:txBody>
        </p:sp>
        <p:sp>
          <p:nvSpPr>
            <p:cNvPr id="80" name="Freeform 156">
              <a:extLst>
                <a:ext uri="{FF2B5EF4-FFF2-40B4-BE49-F238E27FC236}">
                  <a16:creationId xmlns:a16="http://schemas.microsoft.com/office/drawing/2014/main" id="{271FAAC1-3C80-45CD-95F1-AC0501B4AEA0}"/>
                </a:ext>
              </a:extLst>
            </p:cNvPr>
            <p:cNvSpPr>
              <a:spLocks/>
            </p:cNvSpPr>
            <p:nvPr/>
          </p:nvSpPr>
          <p:spPr bwMode="gray">
            <a:xfrm>
              <a:off x="6386607" y="4747773"/>
              <a:ext cx="155847" cy="319386"/>
            </a:xfrm>
            <a:custGeom>
              <a:avLst/>
              <a:gdLst>
                <a:gd name="T0" fmla="*/ 3 w 294"/>
                <a:gd name="T1" fmla="*/ 40 h 574"/>
                <a:gd name="T2" fmla="*/ 10 w 294"/>
                <a:gd name="T3" fmla="*/ 40 h 574"/>
                <a:gd name="T4" fmla="*/ 10 w 294"/>
                <a:gd name="T5" fmla="*/ 64 h 574"/>
                <a:gd name="T6" fmla="*/ 13 w 294"/>
                <a:gd name="T7" fmla="*/ 80 h 574"/>
                <a:gd name="T8" fmla="*/ 13 w 294"/>
                <a:gd name="T9" fmla="*/ 83 h 574"/>
                <a:gd name="T10" fmla="*/ 13 w 294"/>
                <a:gd name="T11" fmla="*/ 100 h 574"/>
                <a:gd name="T12" fmla="*/ 17 w 294"/>
                <a:gd name="T13" fmla="*/ 113 h 574"/>
                <a:gd name="T14" fmla="*/ 26 w 294"/>
                <a:gd name="T15" fmla="*/ 123 h 574"/>
                <a:gd name="T16" fmla="*/ 29 w 294"/>
                <a:gd name="T17" fmla="*/ 123 h 574"/>
                <a:gd name="T18" fmla="*/ 39 w 294"/>
                <a:gd name="T19" fmla="*/ 138 h 574"/>
                <a:gd name="T20" fmla="*/ 43 w 294"/>
                <a:gd name="T21" fmla="*/ 144 h 574"/>
                <a:gd name="T22" fmla="*/ 56 w 294"/>
                <a:gd name="T23" fmla="*/ 134 h 574"/>
                <a:gd name="T24" fmla="*/ 49 w 294"/>
                <a:gd name="T25" fmla="*/ 127 h 574"/>
                <a:gd name="T26" fmla="*/ 53 w 294"/>
                <a:gd name="T27" fmla="*/ 120 h 574"/>
                <a:gd name="T28" fmla="*/ 60 w 294"/>
                <a:gd name="T29" fmla="*/ 120 h 574"/>
                <a:gd name="T30" fmla="*/ 63 w 294"/>
                <a:gd name="T31" fmla="*/ 107 h 574"/>
                <a:gd name="T32" fmla="*/ 67 w 294"/>
                <a:gd name="T33" fmla="*/ 100 h 574"/>
                <a:gd name="T34" fmla="*/ 74 w 294"/>
                <a:gd name="T35" fmla="*/ 90 h 574"/>
                <a:gd name="T36" fmla="*/ 67 w 294"/>
                <a:gd name="T37" fmla="*/ 87 h 574"/>
                <a:gd name="T38" fmla="*/ 63 w 294"/>
                <a:gd name="T39" fmla="*/ 76 h 574"/>
                <a:gd name="T40" fmla="*/ 60 w 294"/>
                <a:gd name="T41" fmla="*/ 80 h 574"/>
                <a:gd name="T42" fmla="*/ 56 w 294"/>
                <a:gd name="T43" fmla="*/ 73 h 574"/>
                <a:gd name="T44" fmla="*/ 46 w 294"/>
                <a:gd name="T45" fmla="*/ 64 h 574"/>
                <a:gd name="T46" fmla="*/ 46 w 294"/>
                <a:gd name="T47" fmla="*/ 57 h 574"/>
                <a:gd name="T48" fmla="*/ 46 w 294"/>
                <a:gd name="T49" fmla="*/ 47 h 574"/>
                <a:gd name="T50" fmla="*/ 46 w 294"/>
                <a:gd name="T51" fmla="*/ 34 h 574"/>
                <a:gd name="T52" fmla="*/ 46 w 294"/>
                <a:gd name="T53" fmla="*/ 30 h 574"/>
                <a:gd name="T54" fmla="*/ 39 w 294"/>
                <a:gd name="T55" fmla="*/ 17 h 574"/>
                <a:gd name="T56" fmla="*/ 33 w 294"/>
                <a:gd name="T57" fmla="*/ 10 h 574"/>
                <a:gd name="T58" fmla="*/ 23 w 294"/>
                <a:gd name="T59" fmla="*/ 6 h 574"/>
                <a:gd name="T60" fmla="*/ 13 w 294"/>
                <a:gd name="T61" fmla="*/ 6 h 574"/>
                <a:gd name="T62" fmla="*/ 10 w 294"/>
                <a:gd name="T63" fmla="*/ 0 h 574"/>
                <a:gd name="T64" fmla="*/ 3 w 294"/>
                <a:gd name="T65" fmla="*/ 13 h 574"/>
                <a:gd name="T66" fmla="*/ 0 w 294"/>
                <a:gd name="T67" fmla="*/ 27 h 574"/>
                <a:gd name="T68" fmla="*/ 3 w 294"/>
                <a:gd name="T69" fmla="*/ 30 h 574"/>
                <a:gd name="T70" fmla="*/ 3 w 294"/>
                <a:gd name="T71" fmla="*/ 30 h 574"/>
                <a:gd name="T72" fmla="*/ 3 w 294"/>
                <a:gd name="T73" fmla="*/ 30 h 574"/>
                <a:gd name="T74" fmla="*/ 3 w 294"/>
                <a:gd name="T75" fmla="*/ 31 h 574"/>
                <a:gd name="T76" fmla="*/ 3 w 294"/>
                <a:gd name="T77" fmla="*/ 33 h 574"/>
                <a:gd name="T78" fmla="*/ 3 w 294"/>
                <a:gd name="T79" fmla="*/ 35 h 574"/>
                <a:gd name="T80" fmla="*/ 3 w 294"/>
                <a:gd name="T81" fmla="*/ 36 h 574"/>
                <a:gd name="T82" fmla="*/ 3 w 294"/>
                <a:gd name="T83" fmla="*/ 38 h 574"/>
                <a:gd name="T84" fmla="*/ 3 w 294"/>
                <a:gd name="T85" fmla="*/ 40 h 57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94"/>
                <a:gd name="T130" fmla="*/ 0 h 574"/>
                <a:gd name="T131" fmla="*/ 294 w 294"/>
                <a:gd name="T132" fmla="*/ 574 h 574"/>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94" h="574">
                  <a:moveTo>
                    <a:pt x="13" y="162"/>
                  </a:moveTo>
                  <a:lnTo>
                    <a:pt x="40" y="162"/>
                  </a:lnTo>
                  <a:lnTo>
                    <a:pt x="40" y="256"/>
                  </a:lnTo>
                  <a:lnTo>
                    <a:pt x="54" y="321"/>
                  </a:lnTo>
                  <a:lnTo>
                    <a:pt x="54" y="334"/>
                  </a:lnTo>
                  <a:lnTo>
                    <a:pt x="54" y="401"/>
                  </a:lnTo>
                  <a:lnTo>
                    <a:pt x="67" y="455"/>
                  </a:lnTo>
                  <a:lnTo>
                    <a:pt x="105" y="495"/>
                  </a:lnTo>
                  <a:lnTo>
                    <a:pt x="119" y="495"/>
                  </a:lnTo>
                  <a:lnTo>
                    <a:pt x="159" y="549"/>
                  </a:lnTo>
                  <a:lnTo>
                    <a:pt x="173" y="574"/>
                  </a:lnTo>
                  <a:lnTo>
                    <a:pt x="226" y="536"/>
                  </a:lnTo>
                  <a:lnTo>
                    <a:pt x="199" y="509"/>
                  </a:lnTo>
                  <a:lnTo>
                    <a:pt x="213" y="482"/>
                  </a:lnTo>
                  <a:lnTo>
                    <a:pt x="240" y="482"/>
                  </a:lnTo>
                  <a:lnTo>
                    <a:pt x="253" y="428"/>
                  </a:lnTo>
                  <a:lnTo>
                    <a:pt x="267" y="401"/>
                  </a:lnTo>
                  <a:lnTo>
                    <a:pt x="294" y="361"/>
                  </a:lnTo>
                  <a:lnTo>
                    <a:pt x="267" y="348"/>
                  </a:lnTo>
                  <a:lnTo>
                    <a:pt x="253" y="307"/>
                  </a:lnTo>
                  <a:lnTo>
                    <a:pt x="240" y="321"/>
                  </a:lnTo>
                  <a:lnTo>
                    <a:pt x="226" y="294"/>
                  </a:lnTo>
                  <a:lnTo>
                    <a:pt x="186" y="256"/>
                  </a:lnTo>
                  <a:lnTo>
                    <a:pt x="186" y="229"/>
                  </a:lnTo>
                  <a:lnTo>
                    <a:pt x="186" y="188"/>
                  </a:lnTo>
                  <a:lnTo>
                    <a:pt x="186" y="135"/>
                  </a:lnTo>
                  <a:lnTo>
                    <a:pt x="186" y="121"/>
                  </a:lnTo>
                  <a:lnTo>
                    <a:pt x="159" y="68"/>
                  </a:lnTo>
                  <a:lnTo>
                    <a:pt x="132" y="41"/>
                  </a:lnTo>
                  <a:lnTo>
                    <a:pt x="92" y="27"/>
                  </a:lnTo>
                  <a:lnTo>
                    <a:pt x="54" y="27"/>
                  </a:lnTo>
                  <a:lnTo>
                    <a:pt x="40" y="0"/>
                  </a:lnTo>
                  <a:lnTo>
                    <a:pt x="13" y="54"/>
                  </a:lnTo>
                  <a:lnTo>
                    <a:pt x="0" y="108"/>
                  </a:lnTo>
                  <a:lnTo>
                    <a:pt x="13" y="121"/>
                  </a:lnTo>
                  <a:lnTo>
                    <a:pt x="13" y="123"/>
                  </a:lnTo>
                  <a:lnTo>
                    <a:pt x="13" y="127"/>
                  </a:lnTo>
                  <a:lnTo>
                    <a:pt x="13" y="131"/>
                  </a:lnTo>
                  <a:lnTo>
                    <a:pt x="13" y="137"/>
                  </a:lnTo>
                  <a:lnTo>
                    <a:pt x="13" y="144"/>
                  </a:lnTo>
                  <a:lnTo>
                    <a:pt x="13" y="152"/>
                  </a:lnTo>
                  <a:lnTo>
                    <a:pt x="13" y="162"/>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81" name="Freeform 157">
              <a:extLst>
                <a:ext uri="{FF2B5EF4-FFF2-40B4-BE49-F238E27FC236}">
                  <a16:creationId xmlns:a16="http://schemas.microsoft.com/office/drawing/2014/main" id="{71F4CAA3-342F-47D2-A777-5E2FC600E3A7}"/>
                </a:ext>
              </a:extLst>
            </p:cNvPr>
            <p:cNvSpPr>
              <a:spLocks/>
            </p:cNvSpPr>
            <p:nvPr/>
          </p:nvSpPr>
          <p:spPr bwMode="gray">
            <a:xfrm>
              <a:off x="5932849" y="4339359"/>
              <a:ext cx="205675" cy="162475"/>
            </a:xfrm>
            <a:custGeom>
              <a:avLst/>
              <a:gdLst>
                <a:gd name="T0" fmla="*/ 7 w 387"/>
                <a:gd name="T1" fmla="*/ 23 h 294"/>
                <a:gd name="T2" fmla="*/ 7 w 387"/>
                <a:gd name="T3" fmla="*/ 27 h 294"/>
                <a:gd name="T4" fmla="*/ 0 w 387"/>
                <a:gd name="T5" fmla="*/ 30 h 294"/>
                <a:gd name="T6" fmla="*/ 0 w 387"/>
                <a:gd name="T7" fmla="*/ 36 h 294"/>
                <a:gd name="T8" fmla="*/ 7 w 387"/>
                <a:gd name="T9" fmla="*/ 40 h 294"/>
                <a:gd name="T10" fmla="*/ 4 w 387"/>
                <a:gd name="T11" fmla="*/ 46 h 294"/>
                <a:gd name="T12" fmla="*/ 7 w 387"/>
                <a:gd name="T13" fmla="*/ 50 h 294"/>
                <a:gd name="T14" fmla="*/ 4 w 387"/>
                <a:gd name="T15" fmla="*/ 53 h 294"/>
                <a:gd name="T16" fmla="*/ 14 w 387"/>
                <a:gd name="T17" fmla="*/ 59 h 294"/>
                <a:gd name="T18" fmla="*/ 10 w 387"/>
                <a:gd name="T19" fmla="*/ 63 h 294"/>
                <a:gd name="T20" fmla="*/ 14 w 387"/>
                <a:gd name="T21" fmla="*/ 66 h 294"/>
                <a:gd name="T22" fmla="*/ 4 w 387"/>
                <a:gd name="T23" fmla="*/ 73 h 294"/>
                <a:gd name="T24" fmla="*/ 7 w 387"/>
                <a:gd name="T25" fmla="*/ 73 h 294"/>
                <a:gd name="T26" fmla="*/ 17 w 387"/>
                <a:gd name="T27" fmla="*/ 73 h 294"/>
                <a:gd name="T28" fmla="*/ 17 w 387"/>
                <a:gd name="T29" fmla="*/ 66 h 294"/>
                <a:gd name="T30" fmla="*/ 27 w 387"/>
                <a:gd name="T31" fmla="*/ 73 h 294"/>
                <a:gd name="T32" fmla="*/ 31 w 387"/>
                <a:gd name="T33" fmla="*/ 70 h 294"/>
                <a:gd name="T34" fmla="*/ 37 w 387"/>
                <a:gd name="T35" fmla="*/ 63 h 294"/>
                <a:gd name="T36" fmla="*/ 44 w 387"/>
                <a:gd name="T37" fmla="*/ 66 h 294"/>
                <a:gd name="T38" fmla="*/ 54 w 387"/>
                <a:gd name="T39" fmla="*/ 70 h 294"/>
                <a:gd name="T40" fmla="*/ 64 w 387"/>
                <a:gd name="T41" fmla="*/ 70 h 294"/>
                <a:gd name="T42" fmla="*/ 60 w 387"/>
                <a:gd name="T43" fmla="*/ 59 h 294"/>
                <a:gd name="T44" fmla="*/ 67 w 387"/>
                <a:gd name="T45" fmla="*/ 53 h 294"/>
                <a:gd name="T46" fmla="*/ 74 w 387"/>
                <a:gd name="T47" fmla="*/ 50 h 294"/>
                <a:gd name="T48" fmla="*/ 77 w 387"/>
                <a:gd name="T49" fmla="*/ 43 h 294"/>
                <a:gd name="T50" fmla="*/ 70 w 387"/>
                <a:gd name="T51" fmla="*/ 40 h 294"/>
                <a:gd name="T52" fmla="*/ 70 w 387"/>
                <a:gd name="T53" fmla="*/ 33 h 294"/>
                <a:gd name="T54" fmla="*/ 77 w 387"/>
                <a:gd name="T55" fmla="*/ 30 h 294"/>
                <a:gd name="T56" fmla="*/ 84 w 387"/>
                <a:gd name="T57" fmla="*/ 30 h 294"/>
                <a:gd name="T58" fmla="*/ 84 w 387"/>
                <a:gd name="T59" fmla="*/ 27 h 294"/>
                <a:gd name="T60" fmla="*/ 94 w 387"/>
                <a:gd name="T61" fmla="*/ 27 h 294"/>
                <a:gd name="T62" fmla="*/ 91 w 387"/>
                <a:gd name="T63" fmla="*/ 20 h 294"/>
                <a:gd name="T64" fmla="*/ 97 w 387"/>
                <a:gd name="T65" fmla="*/ 13 h 294"/>
                <a:gd name="T66" fmla="*/ 91 w 387"/>
                <a:gd name="T67" fmla="*/ 3 h 294"/>
                <a:gd name="T68" fmla="*/ 84 w 387"/>
                <a:gd name="T69" fmla="*/ 0 h 294"/>
                <a:gd name="T70" fmla="*/ 80 w 387"/>
                <a:gd name="T71" fmla="*/ 13 h 294"/>
                <a:gd name="T72" fmla="*/ 77 w 387"/>
                <a:gd name="T73" fmla="*/ 6 h 294"/>
                <a:gd name="T74" fmla="*/ 67 w 387"/>
                <a:gd name="T75" fmla="*/ 13 h 294"/>
                <a:gd name="T76" fmla="*/ 50 w 387"/>
                <a:gd name="T77" fmla="*/ 13 h 294"/>
                <a:gd name="T78" fmla="*/ 41 w 387"/>
                <a:gd name="T79" fmla="*/ 23 h 294"/>
                <a:gd name="T80" fmla="*/ 31 w 387"/>
                <a:gd name="T81" fmla="*/ 27 h 294"/>
                <a:gd name="T82" fmla="*/ 17 w 387"/>
                <a:gd name="T83" fmla="*/ 23 h 294"/>
                <a:gd name="T84" fmla="*/ 7 w 387"/>
                <a:gd name="T85" fmla="*/ 23 h 29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87"/>
                <a:gd name="T130" fmla="*/ 0 h 294"/>
                <a:gd name="T131" fmla="*/ 387 w 387"/>
                <a:gd name="T132" fmla="*/ 294 h 294"/>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87" h="294">
                  <a:moveTo>
                    <a:pt x="27" y="94"/>
                  </a:moveTo>
                  <a:lnTo>
                    <a:pt x="27" y="108"/>
                  </a:lnTo>
                  <a:lnTo>
                    <a:pt x="0" y="121"/>
                  </a:lnTo>
                  <a:lnTo>
                    <a:pt x="0" y="148"/>
                  </a:lnTo>
                  <a:lnTo>
                    <a:pt x="27" y="162"/>
                  </a:lnTo>
                  <a:lnTo>
                    <a:pt x="13" y="188"/>
                  </a:lnTo>
                  <a:lnTo>
                    <a:pt x="27" y="202"/>
                  </a:lnTo>
                  <a:lnTo>
                    <a:pt x="13" y="215"/>
                  </a:lnTo>
                  <a:lnTo>
                    <a:pt x="53" y="240"/>
                  </a:lnTo>
                  <a:lnTo>
                    <a:pt x="40" y="254"/>
                  </a:lnTo>
                  <a:lnTo>
                    <a:pt x="53" y="267"/>
                  </a:lnTo>
                  <a:lnTo>
                    <a:pt x="13" y="294"/>
                  </a:lnTo>
                  <a:lnTo>
                    <a:pt x="27" y="294"/>
                  </a:lnTo>
                  <a:lnTo>
                    <a:pt x="67" y="294"/>
                  </a:lnTo>
                  <a:lnTo>
                    <a:pt x="67" y="267"/>
                  </a:lnTo>
                  <a:lnTo>
                    <a:pt x="107" y="294"/>
                  </a:lnTo>
                  <a:lnTo>
                    <a:pt x="121" y="281"/>
                  </a:lnTo>
                  <a:lnTo>
                    <a:pt x="147" y="254"/>
                  </a:lnTo>
                  <a:lnTo>
                    <a:pt x="174" y="267"/>
                  </a:lnTo>
                  <a:lnTo>
                    <a:pt x="213" y="281"/>
                  </a:lnTo>
                  <a:lnTo>
                    <a:pt x="253" y="281"/>
                  </a:lnTo>
                  <a:lnTo>
                    <a:pt x="240" y="240"/>
                  </a:lnTo>
                  <a:lnTo>
                    <a:pt x="267" y="215"/>
                  </a:lnTo>
                  <a:lnTo>
                    <a:pt x="293" y="202"/>
                  </a:lnTo>
                  <a:lnTo>
                    <a:pt x="307" y="175"/>
                  </a:lnTo>
                  <a:lnTo>
                    <a:pt x="280" y="162"/>
                  </a:lnTo>
                  <a:lnTo>
                    <a:pt x="280" y="135"/>
                  </a:lnTo>
                  <a:lnTo>
                    <a:pt x="307" y="121"/>
                  </a:lnTo>
                  <a:lnTo>
                    <a:pt x="334" y="121"/>
                  </a:lnTo>
                  <a:lnTo>
                    <a:pt x="334" y="108"/>
                  </a:lnTo>
                  <a:lnTo>
                    <a:pt x="374" y="108"/>
                  </a:lnTo>
                  <a:lnTo>
                    <a:pt x="361" y="81"/>
                  </a:lnTo>
                  <a:lnTo>
                    <a:pt x="387" y="54"/>
                  </a:lnTo>
                  <a:lnTo>
                    <a:pt x="361" y="14"/>
                  </a:lnTo>
                  <a:lnTo>
                    <a:pt x="334" y="0"/>
                  </a:lnTo>
                  <a:lnTo>
                    <a:pt x="320" y="54"/>
                  </a:lnTo>
                  <a:lnTo>
                    <a:pt x="307" y="27"/>
                  </a:lnTo>
                  <a:lnTo>
                    <a:pt x="267" y="54"/>
                  </a:lnTo>
                  <a:lnTo>
                    <a:pt x="199" y="54"/>
                  </a:lnTo>
                  <a:lnTo>
                    <a:pt x="161" y="94"/>
                  </a:lnTo>
                  <a:lnTo>
                    <a:pt x="121" y="108"/>
                  </a:lnTo>
                  <a:lnTo>
                    <a:pt x="67" y="94"/>
                  </a:lnTo>
                  <a:lnTo>
                    <a:pt x="27" y="94"/>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82" name="Freeform 158">
              <a:extLst>
                <a:ext uri="{FF2B5EF4-FFF2-40B4-BE49-F238E27FC236}">
                  <a16:creationId xmlns:a16="http://schemas.microsoft.com/office/drawing/2014/main" id="{D5D1CA8F-E249-44CB-BA31-A234F7E00324}"/>
                </a:ext>
              </a:extLst>
            </p:cNvPr>
            <p:cNvSpPr>
              <a:spLocks/>
            </p:cNvSpPr>
            <p:nvPr/>
          </p:nvSpPr>
          <p:spPr bwMode="gray">
            <a:xfrm>
              <a:off x="5940271" y="4377196"/>
              <a:ext cx="411350" cy="370577"/>
            </a:xfrm>
            <a:custGeom>
              <a:avLst/>
              <a:gdLst>
                <a:gd name="T0" fmla="*/ 87 w 776"/>
                <a:gd name="T1" fmla="*/ 3 h 666"/>
                <a:gd name="T2" fmla="*/ 81 w 776"/>
                <a:gd name="T3" fmla="*/ 10 h 666"/>
                <a:gd name="T4" fmla="*/ 68 w 776"/>
                <a:gd name="T5" fmla="*/ 17 h 666"/>
                <a:gd name="T6" fmla="*/ 71 w 776"/>
                <a:gd name="T7" fmla="*/ 34 h 666"/>
                <a:gd name="T8" fmla="*/ 60 w 776"/>
                <a:gd name="T9" fmla="*/ 53 h 666"/>
                <a:gd name="T10" fmla="*/ 34 w 776"/>
                <a:gd name="T11" fmla="*/ 46 h 666"/>
                <a:gd name="T12" fmla="*/ 13 w 776"/>
                <a:gd name="T13" fmla="*/ 50 h 666"/>
                <a:gd name="T14" fmla="*/ 0 w 776"/>
                <a:gd name="T15" fmla="*/ 56 h 666"/>
                <a:gd name="T16" fmla="*/ 21 w 776"/>
                <a:gd name="T17" fmla="*/ 77 h 666"/>
                <a:gd name="T18" fmla="*/ 37 w 776"/>
                <a:gd name="T19" fmla="*/ 63 h 666"/>
                <a:gd name="T20" fmla="*/ 57 w 776"/>
                <a:gd name="T21" fmla="*/ 110 h 666"/>
                <a:gd name="T22" fmla="*/ 103 w 776"/>
                <a:gd name="T23" fmla="*/ 141 h 666"/>
                <a:gd name="T24" fmla="*/ 144 w 776"/>
                <a:gd name="T25" fmla="*/ 167 h 666"/>
                <a:gd name="T26" fmla="*/ 138 w 776"/>
                <a:gd name="T27" fmla="*/ 147 h 666"/>
                <a:gd name="T28" fmla="*/ 113 w 776"/>
                <a:gd name="T29" fmla="*/ 126 h 666"/>
                <a:gd name="T30" fmla="*/ 91 w 776"/>
                <a:gd name="T31" fmla="*/ 96 h 666"/>
                <a:gd name="T32" fmla="*/ 90 w 776"/>
                <a:gd name="T33" fmla="*/ 96 h 666"/>
                <a:gd name="T34" fmla="*/ 87 w 776"/>
                <a:gd name="T35" fmla="*/ 92 h 666"/>
                <a:gd name="T36" fmla="*/ 84 w 776"/>
                <a:gd name="T37" fmla="*/ 88 h 666"/>
                <a:gd name="T38" fmla="*/ 84 w 776"/>
                <a:gd name="T39" fmla="*/ 86 h 666"/>
                <a:gd name="T40" fmla="*/ 82 w 776"/>
                <a:gd name="T41" fmla="*/ 84 h 666"/>
                <a:gd name="T42" fmla="*/ 77 w 776"/>
                <a:gd name="T43" fmla="*/ 83 h 666"/>
                <a:gd name="T44" fmla="*/ 74 w 776"/>
                <a:gd name="T45" fmla="*/ 83 h 666"/>
                <a:gd name="T46" fmla="*/ 74 w 776"/>
                <a:gd name="T47" fmla="*/ 74 h 666"/>
                <a:gd name="T48" fmla="*/ 78 w 776"/>
                <a:gd name="T49" fmla="*/ 63 h 666"/>
                <a:gd name="T50" fmla="*/ 80 w 776"/>
                <a:gd name="T51" fmla="*/ 63 h 666"/>
                <a:gd name="T52" fmla="*/ 84 w 776"/>
                <a:gd name="T53" fmla="*/ 63 h 666"/>
                <a:gd name="T54" fmla="*/ 87 w 776"/>
                <a:gd name="T55" fmla="*/ 65 h 666"/>
                <a:gd name="T56" fmla="*/ 90 w 776"/>
                <a:gd name="T57" fmla="*/ 68 h 666"/>
                <a:gd name="T58" fmla="*/ 91 w 776"/>
                <a:gd name="T59" fmla="*/ 70 h 666"/>
                <a:gd name="T60" fmla="*/ 97 w 776"/>
                <a:gd name="T61" fmla="*/ 67 h 666"/>
                <a:gd name="T62" fmla="*/ 110 w 776"/>
                <a:gd name="T63" fmla="*/ 63 h 666"/>
                <a:gd name="T64" fmla="*/ 117 w 776"/>
                <a:gd name="T65" fmla="*/ 60 h 666"/>
                <a:gd name="T66" fmla="*/ 151 w 776"/>
                <a:gd name="T67" fmla="*/ 60 h 666"/>
                <a:gd name="T68" fmla="*/ 158 w 776"/>
                <a:gd name="T69" fmla="*/ 60 h 666"/>
                <a:gd name="T70" fmla="*/ 160 w 776"/>
                <a:gd name="T71" fmla="*/ 60 h 666"/>
                <a:gd name="T72" fmla="*/ 165 w 776"/>
                <a:gd name="T73" fmla="*/ 60 h 666"/>
                <a:gd name="T74" fmla="*/ 175 w 776"/>
                <a:gd name="T75" fmla="*/ 60 h 666"/>
                <a:gd name="T76" fmla="*/ 191 w 776"/>
                <a:gd name="T77" fmla="*/ 63 h 666"/>
                <a:gd name="T78" fmla="*/ 191 w 776"/>
                <a:gd name="T79" fmla="*/ 53 h 666"/>
                <a:gd name="T80" fmla="*/ 184 w 776"/>
                <a:gd name="T81" fmla="*/ 37 h 666"/>
                <a:gd name="T82" fmla="*/ 168 w 776"/>
                <a:gd name="T83" fmla="*/ 20 h 666"/>
                <a:gd name="T84" fmla="*/ 134 w 776"/>
                <a:gd name="T85" fmla="*/ 23 h 666"/>
                <a:gd name="T86" fmla="*/ 107 w 776"/>
                <a:gd name="T87" fmla="*/ 6 h 6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776"/>
                <a:gd name="T133" fmla="*/ 0 h 666"/>
                <a:gd name="T134" fmla="*/ 776 w 776"/>
                <a:gd name="T135" fmla="*/ 666 h 6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776" h="666">
                  <a:moveTo>
                    <a:pt x="361" y="0"/>
                  </a:moveTo>
                  <a:lnTo>
                    <a:pt x="348" y="0"/>
                  </a:lnTo>
                  <a:lnTo>
                    <a:pt x="348" y="14"/>
                  </a:lnTo>
                  <a:lnTo>
                    <a:pt x="361" y="25"/>
                  </a:lnTo>
                  <a:lnTo>
                    <a:pt x="361" y="39"/>
                  </a:lnTo>
                  <a:lnTo>
                    <a:pt x="321" y="39"/>
                  </a:lnTo>
                  <a:lnTo>
                    <a:pt x="321" y="52"/>
                  </a:lnTo>
                  <a:lnTo>
                    <a:pt x="296" y="52"/>
                  </a:lnTo>
                  <a:lnTo>
                    <a:pt x="269" y="66"/>
                  </a:lnTo>
                  <a:lnTo>
                    <a:pt x="269" y="93"/>
                  </a:lnTo>
                  <a:lnTo>
                    <a:pt x="296" y="106"/>
                  </a:lnTo>
                  <a:lnTo>
                    <a:pt x="282" y="133"/>
                  </a:lnTo>
                  <a:lnTo>
                    <a:pt x="255" y="146"/>
                  </a:lnTo>
                  <a:lnTo>
                    <a:pt x="229" y="173"/>
                  </a:lnTo>
                  <a:lnTo>
                    <a:pt x="242" y="213"/>
                  </a:lnTo>
                  <a:lnTo>
                    <a:pt x="202" y="213"/>
                  </a:lnTo>
                  <a:lnTo>
                    <a:pt x="161" y="200"/>
                  </a:lnTo>
                  <a:lnTo>
                    <a:pt x="134" y="187"/>
                  </a:lnTo>
                  <a:lnTo>
                    <a:pt x="108" y="213"/>
                  </a:lnTo>
                  <a:lnTo>
                    <a:pt x="94" y="227"/>
                  </a:lnTo>
                  <a:lnTo>
                    <a:pt x="54" y="200"/>
                  </a:lnTo>
                  <a:lnTo>
                    <a:pt x="54" y="227"/>
                  </a:lnTo>
                  <a:lnTo>
                    <a:pt x="14" y="227"/>
                  </a:lnTo>
                  <a:lnTo>
                    <a:pt x="0" y="227"/>
                  </a:lnTo>
                  <a:lnTo>
                    <a:pt x="14" y="294"/>
                  </a:lnTo>
                  <a:lnTo>
                    <a:pt x="67" y="346"/>
                  </a:lnTo>
                  <a:lnTo>
                    <a:pt x="81" y="307"/>
                  </a:lnTo>
                  <a:lnTo>
                    <a:pt x="94" y="281"/>
                  </a:lnTo>
                  <a:lnTo>
                    <a:pt x="108" y="240"/>
                  </a:lnTo>
                  <a:lnTo>
                    <a:pt x="148" y="254"/>
                  </a:lnTo>
                  <a:lnTo>
                    <a:pt x="188" y="307"/>
                  </a:lnTo>
                  <a:lnTo>
                    <a:pt x="188" y="386"/>
                  </a:lnTo>
                  <a:lnTo>
                    <a:pt x="229" y="440"/>
                  </a:lnTo>
                  <a:lnTo>
                    <a:pt x="296" y="520"/>
                  </a:lnTo>
                  <a:lnTo>
                    <a:pt x="374" y="588"/>
                  </a:lnTo>
                  <a:lnTo>
                    <a:pt x="415" y="561"/>
                  </a:lnTo>
                  <a:lnTo>
                    <a:pt x="495" y="601"/>
                  </a:lnTo>
                  <a:lnTo>
                    <a:pt x="509" y="615"/>
                  </a:lnTo>
                  <a:lnTo>
                    <a:pt x="576" y="666"/>
                  </a:lnTo>
                  <a:lnTo>
                    <a:pt x="603" y="641"/>
                  </a:lnTo>
                  <a:lnTo>
                    <a:pt x="576" y="615"/>
                  </a:lnTo>
                  <a:lnTo>
                    <a:pt x="549" y="588"/>
                  </a:lnTo>
                  <a:lnTo>
                    <a:pt x="509" y="547"/>
                  </a:lnTo>
                  <a:lnTo>
                    <a:pt x="469" y="520"/>
                  </a:lnTo>
                  <a:lnTo>
                    <a:pt x="455" y="507"/>
                  </a:lnTo>
                  <a:lnTo>
                    <a:pt x="415" y="467"/>
                  </a:lnTo>
                  <a:lnTo>
                    <a:pt x="374" y="440"/>
                  </a:lnTo>
                  <a:lnTo>
                    <a:pt x="361" y="386"/>
                  </a:lnTo>
                  <a:lnTo>
                    <a:pt x="359" y="384"/>
                  </a:lnTo>
                  <a:lnTo>
                    <a:pt x="357" y="382"/>
                  </a:lnTo>
                  <a:lnTo>
                    <a:pt x="353" y="378"/>
                  </a:lnTo>
                  <a:lnTo>
                    <a:pt x="348" y="371"/>
                  </a:lnTo>
                  <a:lnTo>
                    <a:pt x="344" y="365"/>
                  </a:lnTo>
                  <a:lnTo>
                    <a:pt x="340" y="359"/>
                  </a:lnTo>
                  <a:lnTo>
                    <a:pt x="336" y="352"/>
                  </a:lnTo>
                  <a:lnTo>
                    <a:pt x="336" y="350"/>
                  </a:lnTo>
                  <a:lnTo>
                    <a:pt x="334" y="346"/>
                  </a:lnTo>
                  <a:lnTo>
                    <a:pt x="334" y="344"/>
                  </a:lnTo>
                  <a:lnTo>
                    <a:pt x="332" y="342"/>
                  </a:lnTo>
                  <a:lnTo>
                    <a:pt x="330" y="340"/>
                  </a:lnTo>
                  <a:lnTo>
                    <a:pt x="328" y="338"/>
                  </a:lnTo>
                  <a:lnTo>
                    <a:pt x="323" y="336"/>
                  </a:lnTo>
                  <a:lnTo>
                    <a:pt x="315" y="334"/>
                  </a:lnTo>
                  <a:lnTo>
                    <a:pt x="307" y="334"/>
                  </a:lnTo>
                  <a:lnTo>
                    <a:pt x="302" y="334"/>
                  </a:lnTo>
                  <a:lnTo>
                    <a:pt x="298" y="334"/>
                  </a:lnTo>
                  <a:lnTo>
                    <a:pt x="296" y="334"/>
                  </a:lnTo>
                  <a:lnTo>
                    <a:pt x="296" y="294"/>
                  </a:lnTo>
                  <a:lnTo>
                    <a:pt x="296" y="267"/>
                  </a:lnTo>
                  <a:lnTo>
                    <a:pt x="307" y="254"/>
                  </a:lnTo>
                  <a:lnTo>
                    <a:pt x="309" y="254"/>
                  </a:lnTo>
                  <a:lnTo>
                    <a:pt x="311" y="254"/>
                  </a:lnTo>
                  <a:lnTo>
                    <a:pt x="313" y="254"/>
                  </a:lnTo>
                  <a:lnTo>
                    <a:pt x="317" y="254"/>
                  </a:lnTo>
                  <a:lnTo>
                    <a:pt x="321" y="254"/>
                  </a:lnTo>
                  <a:lnTo>
                    <a:pt x="325" y="254"/>
                  </a:lnTo>
                  <a:lnTo>
                    <a:pt x="334" y="254"/>
                  </a:lnTo>
                  <a:lnTo>
                    <a:pt x="338" y="254"/>
                  </a:lnTo>
                  <a:lnTo>
                    <a:pt x="340" y="254"/>
                  </a:lnTo>
                  <a:lnTo>
                    <a:pt x="346" y="258"/>
                  </a:lnTo>
                  <a:lnTo>
                    <a:pt x="350" y="261"/>
                  </a:lnTo>
                  <a:lnTo>
                    <a:pt x="353" y="267"/>
                  </a:lnTo>
                  <a:lnTo>
                    <a:pt x="357" y="271"/>
                  </a:lnTo>
                  <a:lnTo>
                    <a:pt x="359" y="275"/>
                  </a:lnTo>
                  <a:lnTo>
                    <a:pt x="361" y="279"/>
                  </a:lnTo>
                  <a:lnTo>
                    <a:pt x="361" y="281"/>
                  </a:lnTo>
                  <a:lnTo>
                    <a:pt x="374" y="294"/>
                  </a:lnTo>
                  <a:lnTo>
                    <a:pt x="388" y="267"/>
                  </a:lnTo>
                  <a:lnTo>
                    <a:pt x="401" y="240"/>
                  </a:lnTo>
                  <a:lnTo>
                    <a:pt x="415" y="240"/>
                  </a:lnTo>
                  <a:lnTo>
                    <a:pt x="442" y="254"/>
                  </a:lnTo>
                  <a:lnTo>
                    <a:pt x="442" y="240"/>
                  </a:lnTo>
                  <a:lnTo>
                    <a:pt x="455" y="227"/>
                  </a:lnTo>
                  <a:lnTo>
                    <a:pt x="469" y="240"/>
                  </a:lnTo>
                  <a:lnTo>
                    <a:pt x="522" y="254"/>
                  </a:lnTo>
                  <a:lnTo>
                    <a:pt x="549" y="254"/>
                  </a:lnTo>
                  <a:lnTo>
                    <a:pt x="603" y="240"/>
                  </a:lnTo>
                  <a:lnTo>
                    <a:pt x="630" y="240"/>
                  </a:lnTo>
                  <a:lnTo>
                    <a:pt x="632" y="240"/>
                  </a:lnTo>
                  <a:lnTo>
                    <a:pt x="634" y="240"/>
                  </a:lnTo>
                  <a:lnTo>
                    <a:pt x="637" y="240"/>
                  </a:lnTo>
                  <a:lnTo>
                    <a:pt x="645" y="240"/>
                  </a:lnTo>
                  <a:lnTo>
                    <a:pt x="651" y="240"/>
                  </a:lnTo>
                  <a:lnTo>
                    <a:pt x="657" y="240"/>
                  </a:lnTo>
                  <a:lnTo>
                    <a:pt x="664" y="240"/>
                  </a:lnTo>
                  <a:lnTo>
                    <a:pt x="670" y="240"/>
                  </a:lnTo>
                  <a:lnTo>
                    <a:pt x="697" y="240"/>
                  </a:lnTo>
                  <a:lnTo>
                    <a:pt x="710" y="267"/>
                  </a:lnTo>
                  <a:lnTo>
                    <a:pt x="735" y="267"/>
                  </a:lnTo>
                  <a:lnTo>
                    <a:pt x="762" y="254"/>
                  </a:lnTo>
                  <a:lnTo>
                    <a:pt x="749" y="240"/>
                  </a:lnTo>
                  <a:lnTo>
                    <a:pt x="749" y="227"/>
                  </a:lnTo>
                  <a:lnTo>
                    <a:pt x="762" y="213"/>
                  </a:lnTo>
                  <a:lnTo>
                    <a:pt x="776" y="200"/>
                  </a:lnTo>
                  <a:lnTo>
                    <a:pt x="735" y="187"/>
                  </a:lnTo>
                  <a:lnTo>
                    <a:pt x="735" y="146"/>
                  </a:lnTo>
                  <a:lnTo>
                    <a:pt x="710" y="133"/>
                  </a:lnTo>
                  <a:lnTo>
                    <a:pt x="710" y="106"/>
                  </a:lnTo>
                  <a:lnTo>
                    <a:pt x="670" y="79"/>
                  </a:lnTo>
                  <a:lnTo>
                    <a:pt x="643" y="119"/>
                  </a:lnTo>
                  <a:lnTo>
                    <a:pt x="549" y="119"/>
                  </a:lnTo>
                  <a:lnTo>
                    <a:pt x="536" y="93"/>
                  </a:lnTo>
                  <a:lnTo>
                    <a:pt x="495" y="93"/>
                  </a:lnTo>
                  <a:lnTo>
                    <a:pt x="455" y="52"/>
                  </a:lnTo>
                  <a:lnTo>
                    <a:pt x="428" y="25"/>
                  </a:lnTo>
                  <a:lnTo>
                    <a:pt x="401" y="25"/>
                  </a:lnTo>
                  <a:lnTo>
                    <a:pt x="361" y="0"/>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83" name="Freeform 159">
              <a:extLst>
                <a:ext uri="{FF2B5EF4-FFF2-40B4-BE49-F238E27FC236}">
                  <a16:creationId xmlns:a16="http://schemas.microsoft.com/office/drawing/2014/main" id="{7C94C4D2-C634-4701-8EC4-CA7DB3728C7F}"/>
                </a:ext>
              </a:extLst>
            </p:cNvPr>
            <p:cNvSpPr>
              <a:spLocks/>
            </p:cNvSpPr>
            <p:nvPr/>
          </p:nvSpPr>
          <p:spPr bwMode="gray">
            <a:xfrm>
              <a:off x="6096117" y="4501835"/>
              <a:ext cx="290490" cy="277098"/>
            </a:xfrm>
            <a:custGeom>
              <a:avLst/>
              <a:gdLst>
                <a:gd name="T0" fmla="*/ 110 w 549"/>
                <a:gd name="T1" fmla="*/ 10 h 497"/>
                <a:gd name="T2" fmla="*/ 100 w 549"/>
                <a:gd name="T3" fmla="*/ 4 h 497"/>
                <a:gd name="T4" fmla="*/ 92 w 549"/>
                <a:gd name="T5" fmla="*/ 4 h 497"/>
                <a:gd name="T6" fmla="*/ 89 w 549"/>
                <a:gd name="T7" fmla="*/ 4 h 497"/>
                <a:gd name="T8" fmla="*/ 85 w 549"/>
                <a:gd name="T9" fmla="*/ 4 h 497"/>
                <a:gd name="T10" fmla="*/ 84 w 549"/>
                <a:gd name="T11" fmla="*/ 4 h 497"/>
                <a:gd name="T12" fmla="*/ 83 w 549"/>
                <a:gd name="T13" fmla="*/ 4 h 497"/>
                <a:gd name="T14" fmla="*/ 76 w 549"/>
                <a:gd name="T15" fmla="*/ 4 h 497"/>
                <a:gd name="T16" fmla="*/ 57 w 549"/>
                <a:gd name="T17" fmla="*/ 7 h 497"/>
                <a:gd name="T18" fmla="*/ 40 w 549"/>
                <a:gd name="T19" fmla="*/ 0 h 497"/>
                <a:gd name="T20" fmla="*/ 37 w 549"/>
                <a:gd name="T21" fmla="*/ 7 h 497"/>
                <a:gd name="T22" fmla="*/ 26 w 549"/>
                <a:gd name="T23" fmla="*/ 4 h 497"/>
                <a:gd name="T24" fmla="*/ 20 w 549"/>
                <a:gd name="T25" fmla="*/ 17 h 497"/>
                <a:gd name="T26" fmla="*/ 16 w 549"/>
                <a:gd name="T27" fmla="*/ 14 h 497"/>
                <a:gd name="T28" fmla="*/ 16 w 549"/>
                <a:gd name="T29" fmla="*/ 13 h 497"/>
                <a:gd name="T30" fmla="*/ 14 w 549"/>
                <a:gd name="T31" fmla="*/ 10 h 497"/>
                <a:gd name="T32" fmla="*/ 12 w 549"/>
                <a:gd name="T33" fmla="*/ 8 h 497"/>
                <a:gd name="T34" fmla="*/ 10 w 549"/>
                <a:gd name="T35" fmla="*/ 7 h 497"/>
                <a:gd name="T36" fmla="*/ 7 w 549"/>
                <a:gd name="T37" fmla="*/ 7 h 497"/>
                <a:gd name="T38" fmla="*/ 5 w 549"/>
                <a:gd name="T39" fmla="*/ 7 h 497"/>
                <a:gd name="T40" fmla="*/ 3 w 549"/>
                <a:gd name="T41" fmla="*/ 7 h 497"/>
                <a:gd name="T42" fmla="*/ 3 w 549"/>
                <a:gd name="T43" fmla="*/ 7 h 497"/>
                <a:gd name="T44" fmla="*/ 0 w 549"/>
                <a:gd name="T45" fmla="*/ 17 h 497"/>
                <a:gd name="T46" fmla="*/ 0 w 549"/>
                <a:gd name="T47" fmla="*/ 27 h 497"/>
                <a:gd name="T48" fmla="*/ 1 w 549"/>
                <a:gd name="T49" fmla="*/ 27 h 497"/>
                <a:gd name="T50" fmla="*/ 3 w 549"/>
                <a:gd name="T51" fmla="*/ 28 h 497"/>
                <a:gd name="T52" fmla="*/ 7 w 549"/>
                <a:gd name="T53" fmla="*/ 28 h 497"/>
                <a:gd name="T54" fmla="*/ 9 w 549"/>
                <a:gd name="T55" fmla="*/ 29 h 497"/>
                <a:gd name="T56" fmla="*/ 10 w 549"/>
                <a:gd name="T57" fmla="*/ 30 h 497"/>
                <a:gd name="T58" fmla="*/ 10 w 549"/>
                <a:gd name="T59" fmla="*/ 32 h 497"/>
                <a:gd name="T60" fmla="*/ 11 w 549"/>
                <a:gd name="T61" fmla="*/ 33 h 497"/>
                <a:gd name="T62" fmla="*/ 13 w 549"/>
                <a:gd name="T63" fmla="*/ 37 h 497"/>
                <a:gd name="T64" fmla="*/ 15 w 549"/>
                <a:gd name="T65" fmla="*/ 40 h 497"/>
                <a:gd name="T66" fmla="*/ 16 w 549"/>
                <a:gd name="T67" fmla="*/ 40 h 497"/>
                <a:gd name="T68" fmla="*/ 16 w 549"/>
                <a:gd name="T69" fmla="*/ 41 h 497"/>
                <a:gd name="T70" fmla="*/ 30 w 549"/>
                <a:gd name="T71" fmla="*/ 61 h 497"/>
                <a:gd name="T72" fmla="*/ 43 w 549"/>
                <a:gd name="T73" fmla="*/ 74 h 497"/>
                <a:gd name="T74" fmla="*/ 63 w 549"/>
                <a:gd name="T75" fmla="*/ 91 h 497"/>
                <a:gd name="T76" fmla="*/ 76 w 549"/>
                <a:gd name="T77" fmla="*/ 104 h 497"/>
                <a:gd name="T78" fmla="*/ 93 w 549"/>
                <a:gd name="T79" fmla="*/ 121 h 497"/>
                <a:gd name="T80" fmla="*/ 100 w 549"/>
                <a:gd name="T81" fmla="*/ 125 h 497"/>
                <a:gd name="T82" fmla="*/ 100 w 549"/>
                <a:gd name="T83" fmla="*/ 104 h 497"/>
                <a:gd name="T84" fmla="*/ 110 w 549"/>
                <a:gd name="T85" fmla="*/ 88 h 497"/>
                <a:gd name="T86" fmla="*/ 117 w 549"/>
                <a:gd name="T87" fmla="*/ 91 h 497"/>
                <a:gd name="T88" fmla="*/ 117 w 549"/>
                <a:gd name="T89" fmla="*/ 74 h 497"/>
                <a:gd name="T90" fmla="*/ 127 w 549"/>
                <a:gd name="T91" fmla="*/ 68 h 497"/>
                <a:gd name="T92" fmla="*/ 137 w 549"/>
                <a:gd name="T93" fmla="*/ 71 h 497"/>
                <a:gd name="T94" fmla="*/ 120 w 549"/>
                <a:gd name="T95" fmla="*/ 54 h 497"/>
                <a:gd name="T96" fmla="*/ 133 w 549"/>
                <a:gd name="T97" fmla="*/ 51 h 497"/>
                <a:gd name="T98" fmla="*/ 123 w 549"/>
                <a:gd name="T99" fmla="*/ 41 h 497"/>
                <a:gd name="T100" fmla="*/ 117 w 549"/>
                <a:gd name="T101" fmla="*/ 37 h 497"/>
                <a:gd name="T102" fmla="*/ 120 w 549"/>
                <a:gd name="T103" fmla="*/ 17 h 497"/>
                <a:gd name="T104" fmla="*/ 117 w 549"/>
                <a:gd name="T105" fmla="*/ 7 h 49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49"/>
                <a:gd name="T160" fmla="*/ 0 h 497"/>
                <a:gd name="T161" fmla="*/ 549 w 549"/>
                <a:gd name="T162" fmla="*/ 497 h 49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49" h="497">
                  <a:moveTo>
                    <a:pt x="468" y="27"/>
                  </a:moveTo>
                  <a:lnTo>
                    <a:pt x="441" y="40"/>
                  </a:lnTo>
                  <a:lnTo>
                    <a:pt x="414" y="40"/>
                  </a:lnTo>
                  <a:lnTo>
                    <a:pt x="401" y="13"/>
                  </a:lnTo>
                  <a:lnTo>
                    <a:pt x="374" y="13"/>
                  </a:lnTo>
                  <a:lnTo>
                    <a:pt x="368" y="13"/>
                  </a:lnTo>
                  <a:lnTo>
                    <a:pt x="363" y="13"/>
                  </a:lnTo>
                  <a:lnTo>
                    <a:pt x="357" y="13"/>
                  </a:lnTo>
                  <a:lnTo>
                    <a:pt x="349" y="13"/>
                  </a:lnTo>
                  <a:lnTo>
                    <a:pt x="343" y="13"/>
                  </a:lnTo>
                  <a:lnTo>
                    <a:pt x="340" y="13"/>
                  </a:lnTo>
                  <a:lnTo>
                    <a:pt x="338" y="13"/>
                  </a:lnTo>
                  <a:lnTo>
                    <a:pt x="336" y="13"/>
                  </a:lnTo>
                  <a:lnTo>
                    <a:pt x="334" y="13"/>
                  </a:lnTo>
                  <a:lnTo>
                    <a:pt x="307" y="13"/>
                  </a:lnTo>
                  <a:lnTo>
                    <a:pt x="255" y="27"/>
                  </a:lnTo>
                  <a:lnTo>
                    <a:pt x="228" y="27"/>
                  </a:lnTo>
                  <a:lnTo>
                    <a:pt x="175" y="13"/>
                  </a:lnTo>
                  <a:lnTo>
                    <a:pt x="161" y="0"/>
                  </a:lnTo>
                  <a:lnTo>
                    <a:pt x="148" y="13"/>
                  </a:lnTo>
                  <a:lnTo>
                    <a:pt x="148" y="27"/>
                  </a:lnTo>
                  <a:lnTo>
                    <a:pt x="121" y="13"/>
                  </a:lnTo>
                  <a:lnTo>
                    <a:pt x="107" y="13"/>
                  </a:lnTo>
                  <a:lnTo>
                    <a:pt x="94" y="40"/>
                  </a:lnTo>
                  <a:lnTo>
                    <a:pt x="80" y="67"/>
                  </a:lnTo>
                  <a:lnTo>
                    <a:pt x="67" y="54"/>
                  </a:lnTo>
                  <a:lnTo>
                    <a:pt x="65" y="50"/>
                  </a:lnTo>
                  <a:lnTo>
                    <a:pt x="63" y="46"/>
                  </a:lnTo>
                  <a:lnTo>
                    <a:pt x="59" y="40"/>
                  </a:lnTo>
                  <a:lnTo>
                    <a:pt x="56" y="36"/>
                  </a:lnTo>
                  <a:lnTo>
                    <a:pt x="50" y="31"/>
                  </a:lnTo>
                  <a:lnTo>
                    <a:pt x="46" y="29"/>
                  </a:lnTo>
                  <a:lnTo>
                    <a:pt x="42" y="27"/>
                  </a:lnTo>
                  <a:lnTo>
                    <a:pt x="40" y="27"/>
                  </a:lnTo>
                  <a:lnTo>
                    <a:pt x="31" y="27"/>
                  </a:lnTo>
                  <a:lnTo>
                    <a:pt x="27" y="27"/>
                  </a:lnTo>
                  <a:lnTo>
                    <a:pt x="23" y="27"/>
                  </a:lnTo>
                  <a:lnTo>
                    <a:pt x="19" y="27"/>
                  </a:lnTo>
                  <a:lnTo>
                    <a:pt x="15" y="27"/>
                  </a:lnTo>
                  <a:lnTo>
                    <a:pt x="13" y="27"/>
                  </a:lnTo>
                  <a:lnTo>
                    <a:pt x="0" y="40"/>
                  </a:lnTo>
                  <a:lnTo>
                    <a:pt x="0" y="67"/>
                  </a:lnTo>
                  <a:lnTo>
                    <a:pt x="0" y="107"/>
                  </a:lnTo>
                  <a:lnTo>
                    <a:pt x="2" y="107"/>
                  </a:lnTo>
                  <a:lnTo>
                    <a:pt x="4" y="107"/>
                  </a:lnTo>
                  <a:lnTo>
                    <a:pt x="8" y="107"/>
                  </a:lnTo>
                  <a:lnTo>
                    <a:pt x="13" y="109"/>
                  </a:lnTo>
                  <a:lnTo>
                    <a:pt x="21" y="109"/>
                  </a:lnTo>
                  <a:lnTo>
                    <a:pt x="29" y="111"/>
                  </a:lnTo>
                  <a:lnTo>
                    <a:pt x="34" y="113"/>
                  </a:lnTo>
                  <a:lnTo>
                    <a:pt x="36" y="115"/>
                  </a:lnTo>
                  <a:lnTo>
                    <a:pt x="38" y="117"/>
                  </a:lnTo>
                  <a:lnTo>
                    <a:pt x="40" y="119"/>
                  </a:lnTo>
                  <a:lnTo>
                    <a:pt x="40" y="121"/>
                  </a:lnTo>
                  <a:lnTo>
                    <a:pt x="40" y="125"/>
                  </a:lnTo>
                  <a:lnTo>
                    <a:pt x="42" y="127"/>
                  </a:lnTo>
                  <a:lnTo>
                    <a:pt x="44" y="132"/>
                  </a:lnTo>
                  <a:lnTo>
                    <a:pt x="50" y="140"/>
                  </a:lnTo>
                  <a:lnTo>
                    <a:pt x="54" y="146"/>
                  </a:lnTo>
                  <a:lnTo>
                    <a:pt x="59" y="152"/>
                  </a:lnTo>
                  <a:lnTo>
                    <a:pt x="63" y="157"/>
                  </a:lnTo>
                  <a:lnTo>
                    <a:pt x="65" y="159"/>
                  </a:lnTo>
                  <a:lnTo>
                    <a:pt x="67" y="159"/>
                  </a:lnTo>
                  <a:lnTo>
                    <a:pt x="67" y="161"/>
                  </a:lnTo>
                  <a:lnTo>
                    <a:pt x="80" y="215"/>
                  </a:lnTo>
                  <a:lnTo>
                    <a:pt x="121" y="242"/>
                  </a:lnTo>
                  <a:lnTo>
                    <a:pt x="161" y="282"/>
                  </a:lnTo>
                  <a:lnTo>
                    <a:pt x="175" y="295"/>
                  </a:lnTo>
                  <a:lnTo>
                    <a:pt x="215" y="322"/>
                  </a:lnTo>
                  <a:lnTo>
                    <a:pt x="255" y="363"/>
                  </a:lnTo>
                  <a:lnTo>
                    <a:pt x="282" y="390"/>
                  </a:lnTo>
                  <a:lnTo>
                    <a:pt x="307" y="416"/>
                  </a:lnTo>
                  <a:lnTo>
                    <a:pt x="282" y="443"/>
                  </a:lnTo>
                  <a:lnTo>
                    <a:pt x="374" y="484"/>
                  </a:lnTo>
                  <a:lnTo>
                    <a:pt x="388" y="497"/>
                  </a:lnTo>
                  <a:lnTo>
                    <a:pt x="401" y="497"/>
                  </a:lnTo>
                  <a:lnTo>
                    <a:pt x="428" y="470"/>
                  </a:lnTo>
                  <a:lnTo>
                    <a:pt x="401" y="416"/>
                  </a:lnTo>
                  <a:lnTo>
                    <a:pt x="428" y="403"/>
                  </a:lnTo>
                  <a:lnTo>
                    <a:pt x="441" y="349"/>
                  </a:lnTo>
                  <a:lnTo>
                    <a:pt x="468" y="336"/>
                  </a:lnTo>
                  <a:lnTo>
                    <a:pt x="468" y="363"/>
                  </a:lnTo>
                  <a:lnTo>
                    <a:pt x="495" y="336"/>
                  </a:lnTo>
                  <a:lnTo>
                    <a:pt x="468" y="295"/>
                  </a:lnTo>
                  <a:lnTo>
                    <a:pt x="495" y="295"/>
                  </a:lnTo>
                  <a:lnTo>
                    <a:pt x="509" y="269"/>
                  </a:lnTo>
                  <a:lnTo>
                    <a:pt x="535" y="282"/>
                  </a:lnTo>
                  <a:lnTo>
                    <a:pt x="549" y="282"/>
                  </a:lnTo>
                  <a:lnTo>
                    <a:pt x="535" y="255"/>
                  </a:lnTo>
                  <a:lnTo>
                    <a:pt x="482" y="215"/>
                  </a:lnTo>
                  <a:lnTo>
                    <a:pt x="482" y="201"/>
                  </a:lnTo>
                  <a:lnTo>
                    <a:pt x="535" y="201"/>
                  </a:lnTo>
                  <a:lnTo>
                    <a:pt x="535" y="175"/>
                  </a:lnTo>
                  <a:lnTo>
                    <a:pt x="495" y="161"/>
                  </a:lnTo>
                  <a:lnTo>
                    <a:pt x="482" y="148"/>
                  </a:lnTo>
                  <a:lnTo>
                    <a:pt x="468" y="148"/>
                  </a:lnTo>
                  <a:lnTo>
                    <a:pt x="468" y="94"/>
                  </a:lnTo>
                  <a:lnTo>
                    <a:pt x="482" y="67"/>
                  </a:lnTo>
                  <a:lnTo>
                    <a:pt x="482" y="40"/>
                  </a:lnTo>
                  <a:lnTo>
                    <a:pt x="468" y="27"/>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84" name="Freeform 160">
              <a:extLst>
                <a:ext uri="{FF2B5EF4-FFF2-40B4-BE49-F238E27FC236}">
                  <a16:creationId xmlns:a16="http://schemas.microsoft.com/office/drawing/2014/main" id="{0311DD9A-EA1F-47CD-9185-D1E1468C1A48}"/>
                </a:ext>
              </a:extLst>
            </p:cNvPr>
            <p:cNvSpPr>
              <a:spLocks/>
            </p:cNvSpPr>
            <p:nvPr/>
          </p:nvSpPr>
          <p:spPr bwMode="gray">
            <a:xfrm>
              <a:off x="6478843" y="4756676"/>
              <a:ext cx="462239" cy="616515"/>
            </a:xfrm>
            <a:custGeom>
              <a:avLst/>
              <a:gdLst>
                <a:gd name="T0" fmla="*/ 31 w 871"/>
                <a:gd name="T1" fmla="*/ 87 h 1107"/>
                <a:gd name="T2" fmla="*/ 20 w 871"/>
                <a:gd name="T3" fmla="*/ 103 h 1107"/>
                <a:gd name="T4" fmla="*/ 7 w 871"/>
                <a:gd name="T5" fmla="*/ 124 h 1107"/>
                <a:gd name="T6" fmla="*/ 10 w 871"/>
                <a:gd name="T7" fmla="*/ 150 h 1107"/>
                <a:gd name="T8" fmla="*/ 31 w 871"/>
                <a:gd name="T9" fmla="*/ 173 h 1107"/>
                <a:gd name="T10" fmla="*/ 81 w 871"/>
                <a:gd name="T11" fmla="*/ 187 h 1107"/>
                <a:gd name="T12" fmla="*/ 127 w 871"/>
                <a:gd name="T13" fmla="*/ 187 h 1107"/>
                <a:gd name="T14" fmla="*/ 104 w 871"/>
                <a:gd name="T15" fmla="*/ 197 h 1107"/>
                <a:gd name="T16" fmla="*/ 64 w 871"/>
                <a:gd name="T17" fmla="*/ 200 h 1107"/>
                <a:gd name="T18" fmla="*/ 54 w 871"/>
                <a:gd name="T19" fmla="*/ 217 h 1107"/>
                <a:gd name="T20" fmla="*/ 78 w 871"/>
                <a:gd name="T21" fmla="*/ 244 h 1107"/>
                <a:gd name="T22" fmla="*/ 94 w 871"/>
                <a:gd name="T23" fmla="*/ 264 h 1107"/>
                <a:gd name="T24" fmla="*/ 94 w 871"/>
                <a:gd name="T25" fmla="*/ 250 h 1107"/>
                <a:gd name="T26" fmla="*/ 115 w 871"/>
                <a:gd name="T27" fmla="*/ 277 h 1107"/>
                <a:gd name="T28" fmla="*/ 131 w 871"/>
                <a:gd name="T29" fmla="*/ 270 h 1107"/>
                <a:gd name="T30" fmla="*/ 117 w 871"/>
                <a:gd name="T31" fmla="*/ 231 h 1107"/>
                <a:gd name="T32" fmla="*/ 144 w 871"/>
                <a:gd name="T33" fmla="*/ 231 h 1107"/>
                <a:gd name="T34" fmla="*/ 131 w 871"/>
                <a:gd name="T35" fmla="*/ 197 h 1107"/>
                <a:gd name="T36" fmla="*/ 161 w 871"/>
                <a:gd name="T37" fmla="*/ 200 h 1107"/>
                <a:gd name="T38" fmla="*/ 141 w 871"/>
                <a:gd name="T39" fmla="*/ 177 h 1107"/>
                <a:gd name="T40" fmla="*/ 101 w 871"/>
                <a:gd name="T41" fmla="*/ 161 h 1107"/>
                <a:gd name="T42" fmla="*/ 111 w 871"/>
                <a:gd name="T43" fmla="*/ 137 h 1107"/>
                <a:gd name="T44" fmla="*/ 108 w 871"/>
                <a:gd name="T45" fmla="*/ 127 h 1107"/>
                <a:gd name="T46" fmla="*/ 88 w 871"/>
                <a:gd name="T47" fmla="*/ 84 h 1107"/>
                <a:gd name="T48" fmla="*/ 94 w 871"/>
                <a:gd name="T49" fmla="*/ 80 h 1107"/>
                <a:gd name="T50" fmla="*/ 111 w 871"/>
                <a:gd name="T51" fmla="*/ 94 h 1107"/>
                <a:gd name="T52" fmla="*/ 117 w 871"/>
                <a:gd name="T53" fmla="*/ 94 h 1107"/>
                <a:gd name="T54" fmla="*/ 127 w 871"/>
                <a:gd name="T55" fmla="*/ 94 h 1107"/>
                <a:gd name="T56" fmla="*/ 141 w 871"/>
                <a:gd name="T57" fmla="*/ 94 h 1107"/>
                <a:gd name="T58" fmla="*/ 127 w 871"/>
                <a:gd name="T59" fmla="*/ 80 h 1107"/>
                <a:gd name="T60" fmla="*/ 138 w 871"/>
                <a:gd name="T61" fmla="*/ 81 h 1107"/>
                <a:gd name="T62" fmla="*/ 140 w 871"/>
                <a:gd name="T63" fmla="*/ 82 h 1107"/>
                <a:gd name="T64" fmla="*/ 141 w 871"/>
                <a:gd name="T65" fmla="*/ 84 h 1107"/>
                <a:gd name="T66" fmla="*/ 142 w 871"/>
                <a:gd name="T67" fmla="*/ 85 h 1107"/>
                <a:gd name="T68" fmla="*/ 146 w 871"/>
                <a:gd name="T69" fmla="*/ 88 h 1107"/>
                <a:gd name="T70" fmla="*/ 148 w 871"/>
                <a:gd name="T71" fmla="*/ 90 h 1107"/>
                <a:gd name="T72" fmla="*/ 151 w 871"/>
                <a:gd name="T73" fmla="*/ 87 h 1107"/>
                <a:gd name="T74" fmla="*/ 131 w 871"/>
                <a:gd name="T75" fmla="*/ 77 h 1107"/>
                <a:gd name="T76" fmla="*/ 124 w 871"/>
                <a:gd name="T77" fmla="*/ 64 h 1107"/>
                <a:gd name="T78" fmla="*/ 141 w 871"/>
                <a:gd name="T79" fmla="*/ 57 h 1107"/>
                <a:gd name="T80" fmla="*/ 168 w 871"/>
                <a:gd name="T81" fmla="*/ 43 h 1107"/>
                <a:gd name="T82" fmla="*/ 208 w 871"/>
                <a:gd name="T83" fmla="*/ 50 h 1107"/>
                <a:gd name="T84" fmla="*/ 211 w 871"/>
                <a:gd name="T85" fmla="*/ 24 h 1107"/>
                <a:gd name="T86" fmla="*/ 208 w 871"/>
                <a:gd name="T87" fmla="*/ 0 h 1107"/>
                <a:gd name="T88" fmla="*/ 205 w 871"/>
                <a:gd name="T89" fmla="*/ 20 h 1107"/>
                <a:gd name="T90" fmla="*/ 158 w 871"/>
                <a:gd name="T91" fmla="*/ 24 h 1107"/>
                <a:gd name="T92" fmla="*/ 131 w 871"/>
                <a:gd name="T93" fmla="*/ 24 h 1107"/>
                <a:gd name="T94" fmla="*/ 98 w 871"/>
                <a:gd name="T95" fmla="*/ 37 h 1107"/>
                <a:gd name="T96" fmla="*/ 84 w 871"/>
                <a:gd name="T97" fmla="*/ 54 h 1107"/>
                <a:gd name="T98" fmla="*/ 67 w 871"/>
                <a:gd name="T99" fmla="*/ 54 h 1107"/>
                <a:gd name="T100" fmla="*/ 51 w 871"/>
                <a:gd name="T101" fmla="*/ 67 h 1107"/>
                <a:gd name="T102" fmla="*/ 50 w 871"/>
                <a:gd name="T103" fmla="*/ 68 h 1107"/>
                <a:gd name="T104" fmla="*/ 48 w 871"/>
                <a:gd name="T105" fmla="*/ 70 h 1107"/>
                <a:gd name="T106" fmla="*/ 44 w 871"/>
                <a:gd name="T107" fmla="*/ 70 h 1107"/>
                <a:gd name="T108" fmla="*/ 41 w 871"/>
                <a:gd name="T109" fmla="*/ 70 h 1107"/>
                <a:gd name="T110" fmla="*/ 34 w 871"/>
                <a:gd name="T111" fmla="*/ 74 h 110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71"/>
                <a:gd name="T169" fmla="*/ 0 h 1107"/>
                <a:gd name="T170" fmla="*/ 871 w 871"/>
                <a:gd name="T171" fmla="*/ 1107 h 110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71" h="1107">
                  <a:moveTo>
                    <a:pt x="94" y="320"/>
                  </a:moveTo>
                  <a:lnTo>
                    <a:pt x="94" y="334"/>
                  </a:lnTo>
                  <a:lnTo>
                    <a:pt x="121" y="347"/>
                  </a:lnTo>
                  <a:lnTo>
                    <a:pt x="107" y="360"/>
                  </a:lnTo>
                  <a:lnTo>
                    <a:pt x="94" y="387"/>
                  </a:lnTo>
                  <a:lnTo>
                    <a:pt x="80" y="412"/>
                  </a:lnTo>
                  <a:lnTo>
                    <a:pt x="67" y="466"/>
                  </a:lnTo>
                  <a:lnTo>
                    <a:pt x="40" y="466"/>
                  </a:lnTo>
                  <a:lnTo>
                    <a:pt x="26" y="493"/>
                  </a:lnTo>
                  <a:lnTo>
                    <a:pt x="53" y="520"/>
                  </a:lnTo>
                  <a:lnTo>
                    <a:pt x="0" y="560"/>
                  </a:lnTo>
                  <a:lnTo>
                    <a:pt x="40" y="600"/>
                  </a:lnTo>
                  <a:lnTo>
                    <a:pt x="107" y="654"/>
                  </a:lnTo>
                  <a:lnTo>
                    <a:pt x="161" y="654"/>
                  </a:lnTo>
                  <a:lnTo>
                    <a:pt x="121" y="692"/>
                  </a:lnTo>
                  <a:lnTo>
                    <a:pt x="188" y="760"/>
                  </a:lnTo>
                  <a:lnTo>
                    <a:pt x="242" y="760"/>
                  </a:lnTo>
                  <a:lnTo>
                    <a:pt x="322" y="746"/>
                  </a:lnTo>
                  <a:lnTo>
                    <a:pt x="403" y="733"/>
                  </a:lnTo>
                  <a:lnTo>
                    <a:pt x="457" y="746"/>
                  </a:lnTo>
                  <a:lnTo>
                    <a:pt x="508" y="746"/>
                  </a:lnTo>
                  <a:lnTo>
                    <a:pt x="468" y="773"/>
                  </a:lnTo>
                  <a:lnTo>
                    <a:pt x="481" y="813"/>
                  </a:lnTo>
                  <a:lnTo>
                    <a:pt x="416" y="787"/>
                  </a:lnTo>
                  <a:lnTo>
                    <a:pt x="362" y="773"/>
                  </a:lnTo>
                  <a:lnTo>
                    <a:pt x="295" y="773"/>
                  </a:lnTo>
                  <a:lnTo>
                    <a:pt x="255" y="800"/>
                  </a:lnTo>
                  <a:lnTo>
                    <a:pt x="228" y="800"/>
                  </a:lnTo>
                  <a:lnTo>
                    <a:pt x="228" y="827"/>
                  </a:lnTo>
                  <a:lnTo>
                    <a:pt x="215" y="867"/>
                  </a:lnTo>
                  <a:lnTo>
                    <a:pt x="255" y="907"/>
                  </a:lnTo>
                  <a:lnTo>
                    <a:pt x="282" y="921"/>
                  </a:lnTo>
                  <a:lnTo>
                    <a:pt x="309" y="973"/>
                  </a:lnTo>
                  <a:lnTo>
                    <a:pt x="295" y="1026"/>
                  </a:lnTo>
                  <a:lnTo>
                    <a:pt x="349" y="1067"/>
                  </a:lnTo>
                  <a:lnTo>
                    <a:pt x="376" y="1053"/>
                  </a:lnTo>
                  <a:lnTo>
                    <a:pt x="349" y="1026"/>
                  </a:lnTo>
                  <a:lnTo>
                    <a:pt x="362" y="1000"/>
                  </a:lnTo>
                  <a:lnTo>
                    <a:pt x="376" y="1000"/>
                  </a:lnTo>
                  <a:lnTo>
                    <a:pt x="416" y="1026"/>
                  </a:lnTo>
                  <a:lnTo>
                    <a:pt x="430" y="1094"/>
                  </a:lnTo>
                  <a:lnTo>
                    <a:pt x="457" y="1107"/>
                  </a:lnTo>
                  <a:lnTo>
                    <a:pt x="457" y="1053"/>
                  </a:lnTo>
                  <a:lnTo>
                    <a:pt x="481" y="1026"/>
                  </a:lnTo>
                  <a:lnTo>
                    <a:pt x="522" y="1080"/>
                  </a:lnTo>
                  <a:lnTo>
                    <a:pt x="562" y="1094"/>
                  </a:lnTo>
                  <a:lnTo>
                    <a:pt x="522" y="1000"/>
                  </a:lnTo>
                  <a:lnTo>
                    <a:pt x="468" y="921"/>
                  </a:lnTo>
                  <a:lnTo>
                    <a:pt x="457" y="881"/>
                  </a:lnTo>
                  <a:lnTo>
                    <a:pt x="522" y="894"/>
                  </a:lnTo>
                  <a:lnTo>
                    <a:pt x="576" y="921"/>
                  </a:lnTo>
                  <a:lnTo>
                    <a:pt x="576" y="867"/>
                  </a:lnTo>
                  <a:lnTo>
                    <a:pt x="495" y="827"/>
                  </a:lnTo>
                  <a:lnTo>
                    <a:pt x="522" y="787"/>
                  </a:lnTo>
                  <a:lnTo>
                    <a:pt x="602" y="800"/>
                  </a:lnTo>
                  <a:lnTo>
                    <a:pt x="643" y="827"/>
                  </a:lnTo>
                  <a:lnTo>
                    <a:pt x="643" y="800"/>
                  </a:lnTo>
                  <a:lnTo>
                    <a:pt x="643" y="760"/>
                  </a:lnTo>
                  <a:lnTo>
                    <a:pt x="616" y="706"/>
                  </a:lnTo>
                  <a:lnTo>
                    <a:pt x="562" y="706"/>
                  </a:lnTo>
                  <a:lnTo>
                    <a:pt x="495" y="681"/>
                  </a:lnTo>
                  <a:lnTo>
                    <a:pt x="443" y="654"/>
                  </a:lnTo>
                  <a:lnTo>
                    <a:pt x="403" y="641"/>
                  </a:lnTo>
                  <a:lnTo>
                    <a:pt x="443" y="600"/>
                  </a:lnTo>
                  <a:lnTo>
                    <a:pt x="416" y="560"/>
                  </a:lnTo>
                  <a:lnTo>
                    <a:pt x="443" y="547"/>
                  </a:lnTo>
                  <a:lnTo>
                    <a:pt x="481" y="573"/>
                  </a:lnTo>
                  <a:lnTo>
                    <a:pt x="495" y="560"/>
                  </a:lnTo>
                  <a:lnTo>
                    <a:pt x="430" y="506"/>
                  </a:lnTo>
                  <a:lnTo>
                    <a:pt x="376" y="426"/>
                  </a:lnTo>
                  <a:lnTo>
                    <a:pt x="349" y="387"/>
                  </a:lnTo>
                  <a:lnTo>
                    <a:pt x="349" y="334"/>
                  </a:lnTo>
                  <a:lnTo>
                    <a:pt x="362" y="320"/>
                  </a:lnTo>
                  <a:lnTo>
                    <a:pt x="376" y="307"/>
                  </a:lnTo>
                  <a:lnTo>
                    <a:pt x="376" y="320"/>
                  </a:lnTo>
                  <a:lnTo>
                    <a:pt x="376" y="334"/>
                  </a:lnTo>
                  <a:lnTo>
                    <a:pt x="416" y="360"/>
                  </a:lnTo>
                  <a:lnTo>
                    <a:pt x="443" y="374"/>
                  </a:lnTo>
                  <a:lnTo>
                    <a:pt x="481" y="426"/>
                  </a:lnTo>
                  <a:lnTo>
                    <a:pt x="522" y="412"/>
                  </a:lnTo>
                  <a:lnTo>
                    <a:pt x="468" y="374"/>
                  </a:lnTo>
                  <a:lnTo>
                    <a:pt x="457" y="347"/>
                  </a:lnTo>
                  <a:lnTo>
                    <a:pt x="481" y="360"/>
                  </a:lnTo>
                  <a:lnTo>
                    <a:pt x="508" y="374"/>
                  </a:lnTo>
                  <a:lnTo>
                    <a:pt x="522" y="387"/>
                  </a:lnTo>
                  <a:lnTo>
                    <a:pt x="549" y="399"/>
                  </a:lnTo>
                  <a:lnTo>
                    <a:pt x="562" y="374"/>
                  </a:lnTo>
                  <a:lnTo>
                    <a:pt x="522" y="360"/>
                  </a:lnTo>
                  <a:lnTo>
                    <a:pt x="495" y="347"/>
                  </a:lnTo>
                  <a:lnTo>
                    <a:pt x="508" y="320"/>
                  </a:lnTo>
                  <a:lnTo>
                    <a:pt x="549" y="320"/>
                  </a:lnTo>
                  <a:lnTo>
                    <a:pt x="551" y="320"/>
                  </a:lnTo>
                  <a:lnTo>
                    <a:pt x="551" y="322"/>
                  </a:lnTo>
                  <a:lnTo>
                    <a:pt x="552" y="324"/>
                  </a:lnTo>
                  <a:lnTo>
                    <a:pt x="556" y="326"/>
                  </a:lnTo>
                  <a:lnTo>
                    <a:pt x="558" y="328"/>
                  </a:lnTo>
                  <a:lnTo>
                    <a:pt x="560" y="330"/>
                  </a:lnTo>
                  <a:lnTo>
                    <a:pt x="562" y="332"/>
                  </a:lnTo>
                  <a:lnTo>
                    <a:pt x="562" y="334"/>
                  </a:lnTo>
                  <a:lnTo>
                    <a:pt x="564" y="334"/>
                  </a:lnTo>
                  <a:lnTo>
                    <a:pt x="566" y="337"/>
                  </a:lnTo>
                  <a:lnTo>
                    <a:pt x="572" y="341"/>
                  </a:lnTo>
                  <a:lnTo>
                    <a:pt x="576" y="347"/>
                  </a:lnTo>
                  <a:lnTo>
                    <a:pt x="581" y="351"/>
                  </a:lnTo>
                  <a:lnTo>
                    <a:pt x="585" y="355"/>
                  </a:lnTo>
                  <a:lnTo>
                    <a:pt x="587" y="359"/>
                  </a:lnTo>
                  <a:lnTo>
                    <a:pt x="589" y="359"/>
                  </a:lnTo>
                  <a:lnTo>
                    <a:pt x="589" y="360"/>
                  </a:lnTo>
                  <a:lnTo>
                    <a:pt x="602" y="360"/>
                  </a:lnTo>
                  <a:lnTo>
                    <a:pt x="602" y="347"/>
                  </a:lnTo>
                  <a:lnTo>
                    <a:pt x="576" y="320"/>
                  </a:lnTo>
                  <a:lnTo>
                    <a:pt x="562" y="307"/>
                  </a:lnTo>
                  <a:lnTo>
                    <a:pt x="522" y="307"/>
                  </a:lnTo>
                  <a:lnTo>
                    <a:pt x="508" y="293"/>
                  </a:lnTo>
                  <a:lnTo>
                    <a:pt x="508" y="280"/>
                  </a:lnTo>
                  <a:lnTo>
                    <a:pt x="495" y="253"/>
                  </a:lnTo>
                  <a:lnTo>
                    <a:pt x="508" y="253"/>
                  </a:lnTo>
                  <a:lnTo>
                    <a:pt x="535" y="253"/>
                  </a:lnTo>
                  <a:lnTo>
                    <a:pt x="562" y="226"/>
                  </a:lnTo>
                  <a:lnTo>
                    <a:pt x="602" y="186"/>
                  </a:lnTo>
                  <a:lnTo>
                    <a:pt x="629" y="213"/>
                  </a:lnTo>
                  <a:lnTo>
                    <a:pt x="670" y="172"/>
                  </a:lnTo>
                  <a:lnTo>
                    <a:pt x="710" y="186"/>
                  </a:lnTo>
                  <a:lnTo>
                    <a:pt x="791" y="172"/>
                  </a:lnTo>
                  <a:lnTo>
                    <a:pt x="831" y="199"/>
                  </a:lnTo>
                  <a:lnTo>
                    <a:pt x="844" y="159"/>
                  </a:lnTo>
                  <a:lnTo>
                    <a:pt x="858" y="132"/>
                  </a:lnTo>
                  <a:lnTo>
                    <a:pt x="844" y="94"/>
                  </a:lnTo>
                  <a:lnTo>
                    <a:pt x="871" y="53"/>
                  </a:lnTo>
                  <a:lnTo>
                    <a:pt x="871" y="13"/>
                  </a:lnTo>
                  <a:lnTo>
                    <a:pt x="831" y="0"/>
                  </a:lnTo>
                  <a:lnTo>
                    <a:pt x="791" y="0"/>
                  </a:lnTo>
                  <a:lnTo>
                    <a:pt x="804" y="40"/>
                  </a:lnTo>
                  <a:lnTo>
                    <a:pt x="817" y="80"/>
                  </a:lnTo>
                  <a:lnTo>
                    <a:pt x="777" y="94"/>
                  </a:lnTo>
                  <a:lnTo>
                    <a:pt x="696" y="119"/>
                  </a:lnTo>
                  <a:lnTo>
                    <a:pt x="629" y="94"/>
                  </a:lnTo>
                  <a:lnTo>
                    <a:pt x="616" y="107"/>
                  </a:lnTo>
                  <a:lnTo>
                    <a:pt x="576" y="80"/>
                  </a:lnTo>
                  <a:lnTo>
                    <a:pt x="522" y="94"/>
                  </a:lnTo>
                  <a:lnTo>
                    <a:pt x="468" y="132"/>
                  </a:lnTo>
                  <a:lnTo>
                    <a:pt x="430" y="146"/>
                  </a:lnTo>
                  <a:lnTo>
                    <a:pt x="389" y="146"/>
                  </a:lnTo>
                  <a:lnTo>
                    <a:pt x="403" y="159"/>
                  </a:lnTo>
                  <a:lnTo>
                    <a:pt x="336" y="172"/>
                  </a:lnTo>
                  <a:lnTo>
                    <a:pt x="336" y="213"/>
                  </a:lnTo>
                  <a:lnTo>
                    <a:pt x="309" y="199"/>
                  </a:lnTo>
                  <a:lnTo>
                    <a:pt x="295" y="226"/>
                  </a:lnTo>
                  <a:lnTo>
                    <a:pt x="268" y="213"/>
                  </a:lnTo>
                  <a:lnTo>
                    <a:pt x="228" y="226"/>
                  </a:lnTo>
                  <a:lnTo>
                    <a:pt x="201" y="266"/>
                  </a:lnTo>
                  <a:lnTo>
                    <a:pt x="201" y="268"/>
                  </a:lnTo>
                  <a:lnTo>
                    <a:pt x="201" y="270"/>
                  </a:lnTo>
                  <a:lnTo>
                    <a:pt x="199" y="272"/>
                  </a:lnTo>
                  <a:lnTo>
                    <a:pt x="197" y="276"/>
                  </a:lnTo>
                  <a:lnTo>
                    <a:pt x="195" y="278"/>
                  </a:lnTo>
                  <a:lnTo>
                    <a:pt x="192" y="278"/>
                  </a:lnTo>
                  <a:lnTo>
                    <a:pt x="188" y="280"/>
                  </a:lnTo>
                  <a:lnTo>
                    <a:pt x="178" y="280"/>
                  </a:lnTo>
                  <a:lnTo>
                    <a:pt x="174" y="280"/>
                  </a:lnTo>
                  <a:lnTo>
                    <a:pt x="169" y="280"/>
                  </a:lnTo>
                  <a:lnTo>
                    <a:pt x="167" y="280"/>
                  </a:lnTo>
                  <a:lnTo>
                    <a:pt x="163" y="280"/>
                  </a:lnTo>
                  <a:lnTo>
                    <a:pt x="161" y="280"/>
                  </a:lnTo>
                  <a:lnTo>
                    <a:pt x="134" y="293"/>
                  </a:lnTo>
                  <a:lnTo>
                    <a:pt x="94" y="320"/>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85" name="Freeform 161">
              <a:extLst>
                <a:ext uri="{FF2B5EF4-FFF2-40B4-BE49-F238E27FC236}">
                  <a16:creationId xmlns:a16="http://schemas.microsoft.com/office/drawing/2014/main" id="{D8EF5F61-E1FD-4AAE-ADD2-0016D336B90F}"/>
                </a:ext>
              </a:extLst>
            </p:cNvPr>
            <p:cNvSpPr>
              <a:spLocks/>
            </p:cNvSpPr>
            <p:nvPr/>
          </p:nvSpPr>
          <p:spPr bwMode="gray">
            <a:xfrm>
              <a:off x="6522310" y="5187346"/>
              <a:ext cx="42408" cy="36724"/>
            </a:xfrm>
            <a:custGeom>
              <a:avLst/>
              <a:gdLst>
                <a:gd name="T0" fmla="*/ 13 w 81"/>
                <a:gd name="T1" fmla="*/ 0 h 67"/>
                <a:gd name="T2" fmla="*/ 6 w 81"/>
                <a:gd name="T3" fmla="*/ 0 h 67"/>
                <a:gd name="T4" fmla="*/ 0 w 81"/>
                <a:gd name="T5" fmla="*/ 3 h 67"/>
                <a:gd name="T6" fmla="*/ 0 w 81"/>
                <a:gd name="T7" fmla="*/ 13 h 67"/>
                <a:gd name="T8" fmla="*/ 16 w 81"/>
                <a:gd name="T9" fmla="*/ 16 h 67"/>
                <a:gd name="T10" fmla="*/ 20 w 81"/>
                <a:gd name="T11" fmla="*/ 13 h 67"/>
                <a:gd name="T12" fmla="*/ 10 w 81"/>
                <a:gd name="T13" fmla="*/ 10 h 67"/>
                <a:gd name="T14" fmla="*/ 13 w 81"/>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81"/>
                <a:gd name="T25" fmla="*/ 0 h 67"/>
                <a:gd name="T26" fmla="*/ 81 w 81"/>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1" h="67">
                  <a:moveTo>
                    <a:pt x="54" y="0"/>
                  </a:moveTo>
                  <a:lnTo>
                    <a:pt x="27" y="0"/>
                  </a:lnTo>
                  <a:lnTo>
                    <a:pt x="0" y="14"/>
                  </a:lnTo>
                  <a:lnTo>
                    <a:pt x="0" y="54"/>
                  </a:lnTo>
                  <a:lnTo>
                    <a:pt x="67" y="67"/>
                  </a:lnTo>
                  <a:lnTo>
                    <a:pt x="81" y="54"/>
                  </a:lnTo>
                  <a:lnTo>
                    <a:pt x="40" y="40"/>
                  </a:lnTo>
                  <a:lnTo>
                    <a:pt x="54" y="0"/>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86" name="Freeform 162">
              <a:extLst>
                <a:ext uri="{FF2B5EF4-FFF2-40B4-BE49-F238E27FC236}">
                  <a16:creationId xmlns:a16="http://schemas.microsoft.com/office/drawing/2014/main" id="{B1D4F9B4-4C56-4620-9E31-808401C72ABD}"/>
                </a:ext>
              </a:extLst>
            </p:cNvPr>
            <p:cNvSpPr>
              <a:spLocks/>
            </p:cNvSpPr>
            <p:nvPr/>
          </p:nvSpPr>
          <p:spPr bwMode="gray">
            <a:xfrm>
              <a:off x="6549875" y="5239650"/>
              <a:ext cx="28625" cy="28934"/>
            </a:xfrm>
            <a:custGeom>
              <a:avLst/>
              <a:gdLst>
                <a:gd name="T0" fmla="*/ 3 w 54"/>
                <a:gd name="T1" fmla="*/ 0 h 54"/>
                <a:gd name="T2" fmla="*/ 14 w 54"/>
                <a:gd name="T3" fmla="*/ 6 h 54"/>
                <a:gd name="T4" fmla="*/ 7 w 54"/>
                <a:gd name="T5" fmla="*/ 13 h 54"/>
                <a:gd name="T6" fmla="*/ 0 w 54"/>
                <a:gd name="T7" fmla="*/ 6 h 54"/>
                <a:gd name="T8" fmla="*/ 3 w 54"/>
                <a:gd name="T9" fmla="*/ 0 h 54"/>
                <a:gd name="T10" fmla="*/ 0 60000 65536"/>
                <a:gd name="T11" fmla="*/ 0 60000 65536"/>
                <a:gd name="T12" fmla="*/ 0 60000 65536"/>
                <a:gd name="T13" fmla="*/ 0 60000 65536"/>
                <a:gd name="T14" fmla="*/ 0 60000 65536"/>
                <a:gd name="T15" fmla="*/ 0 w 54"/>
                <a:gd name="T16" fmla="*/ 0 h 54"/>
                <a:gd name="T17" fmla="*/ 54 w 54"/>
                <a:gd name="T18" fmla="*/ 54 h 54"/>
              </a:gdLst>
              <a:ahLst/>
              <a:cxnLst>
                <a:cxn ang="T10">
                  <a:pos x="T0" y="T1"/>
                </a:cxn>
                <a:cxn ang="T11">
                  <a:pos x="T2" y="T3"/>
                </a:cxn>
                <a:cxn ang="T12">
                  <a:pos x="T4" y="T5"/>
                </a:cxn>
                <a:cxn ang="T13">
                  <a:pos x="T6" y="T7"/>
                </a:cxn>
                <a:cxn ang="T14">
                  <a:pos x="T8" y="T9"/>
                </a:cxn>
              </a:cxnLst>
              <a:rect l="T15" t="T16" r="T17" b="T18"/>
              <a:pathLst>
                <a:path w="54" h="54">
                  <a:moveTo>
                    <a:pt x="13" y="0"/>
                  </a:moveTo>
                  <a:lnTo>
                    <a:pt x="54" y="27"/>
                  </a:lnTo>
                  <a:lnTo>
                    <a:pt x="27" y="54"/>
                  </a:lnTo>
                  <a:lnTo>
                    <a:pt x="0" y="27"/>
                  </a:lnTo>
                  <a:lnTo>
                    <a:pt x="13" y="0"/>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87" name="Freeform 163">
              <a:extLst>
                <a:ext uri="{FF2B5EF4-FFF2-40B4-BE49-F238E27FC236}">
                  <a16:creationId xmlns:a16="http://schemas.microsoft.com/office/drawing/2014/main" id="{519A42F7-369C-478D-8101-728652948926}"/>
                </a:ext>
              </a:extLst>
            </p:cNvPr>
            <p:cNvSpPr>
              <a:spLocks/>
            </p:cNvSpPr>
            <p:nvPr/>
          </p:nvSpPr>
          <p:spPr bwMode="gray">
            <a:xfrm>
              <a:off x="6443857" y="5053805"/>
              <a:ext cx="42408" cy="36724"/>
            </a:xfrm>
            <a:custGeom>
              <a:avLst/>
              <a:gdLst>
                <a:gd name="T0" fmla="*/ 0 w 81"/>
                <a:gd name="T1" fmla="*/ 0 h 67"/>
                <a:gd name="T2" fmla="*/ 10 w 81"/>
                <a:gd name="T3" fmla="*/ 3 h 67"/>
                <a:gd name="T4" fmla="*/ 13 w 81"/>
                <a:gd name="T5" fmla="*/ 10 h 67"/>
                <a:gd name="T6" fmla="*/ 20 w 81"/>
                <a:gd name="T7" fmla="*/ 16 h 67"/>
                <a:gd name="T8" fmla="*/ 6 w 81"/>
                <a:gd name="T9" fmla="*/ 16 h 67"/>
                <a:gd name="T10" fmla="*/ 6 w 81"/>
                <a:gd name="T11" fmla="*/ 10 h 67"/>
                <a:gd name="T12" fmla="*/ 0 w 81"/>
                <a:gd name="T13" fmla="*/ 6 h 67"/>
                <a:gd name="T14" fmla="*/ 0 w 81"/>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81"/>
                <a:gd name="T25" fmla="*/ 0 h 67"/>
                <a:gd name="T26" fmla="*/ 81 w 81"/>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1" h="67">
                  <a:moveTo>
                    <a:pt x="0" y="0"/>
                  </a:moveTo>
                  <a:lnTo>
                    <a:pt x="41" y="14"/>
                  </a:lnTo>
                  <a:lnTo>
                    <a:pt x="54" y="40"/>
                  </a:lnTo>
                  <a:lnTo>
                    <a:pt x="81" y="67"/>
                  </a:lnTo>
                  <a:lnTo>
                    <a:pt x="27" y="67"/>
                  </a:lnTo>
                  <a:lnTo>
                    <a:pt x="27" y="40"/>
                  </a:lnTo>
                  <a:lnTo>
                    <a:pt x="0" y="27"/>
                  </a:lnTo>
                  <a:lnTo>
                    <a:pt x="0" y="0"/>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88" name="Freeform 164">
              <a:extLst>
                <a:ext uri="{FF2B5EF4-FFF2-40B4-BE49-F238E27FC236}">
                  <a16:creationId xmlns:a16="http://schemas.microsoft.com/office/drawing/2014/main" id="{AAC52F01-FB8C-4048-902D-008CD4D0E76F}"/>
                </a:ext>
              </a:extLst>
            </p:cNvPr>
            <p:cNvSpPr>
              <a:spLocks/>
            </p:cNvSpPr>
            <p:nvPr/>
          </p:nvSpPr>
          <p:spPr bwMode="gray">
            <a:xfrm>
              <a:off x="5422903" y="4012184"/>
              <a:ext cx="49829" cy="66771"/>
            </a:xfrm>
            <a:custGeom>
              <a:avLst/>
              <a:gdLst>
                <a:gd name="T0" fmla="*/ 13 w 94"/>
                <a:gd name="T1" fmla="*/ 0 h 121"/>
                <a:gd name="T2" fmla="*/ 13 w 94"/>
                <a:gd name="T3" fmla="*/ 6 h 121"/>
                <a:gd name="T4" fmla="*/ 17 w 94"/>
                <a:gd name="T5" fmla="*/ 13 h 121"/>
                <a:gd name="T6" fmla="*/ 24 w 94"/>
                <a:gd name="T7" fmla="*/ 20 h 121"/>
                <a:gd name="T8" fmla="*/ 21 w 94"/>
                <a:gd name="T9" fmla="*/ 27 h 121"/>
                <a:gd name="T10" fmla="*/ 17 w 94"/>
                <a:gd name="T11" fmla="*/ 30 h 121"/>
                <a:gd name="T12" fmla="*/ 13 w 94"/>
                <a:gd name="T13" fmla="*/ 30 h 121"/>
                <a:gd name="T14" fmla="*/ 3 w 94"/>
                <a:gd name="T15" fmla="*/ 30 h 121"/>
                <a:gd name="T16" fmla="*/ 0 w 94"/>
                <a:gd name="T17" fmla="*/ 30 h 121"/>
                <a:gd name="T18" fmla="*/ 3 w 94"/>
                <a:gd name="T19" fmla="*/ 23 h 121"/>
                <a:gd name="T20" fmla="*/ 0 w 94"/>
                <a:gd name="T21" fmla="*/ 16 h 121"/>
                <a:gd name="T22" fmla="*/ 3 w 94"/>
                <a:gd name="T23" fmla="*/ 10 h 121"/>
                <a:gd name="T24" fmla="*/ 6 w 94"/>
                <a:gd name="T25" fmla="*/ 0 h 121"/>
                <a:gd name="T26" fmla="*/ 13 w 94"/>
                <a:gd name="T27" fmla="*/ 0 h 12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4"/>
                <a:gd name="T43" fmla="*/ 0 h 121"/>
                <a:gd name="T44" fmla="*/ 94 w 94"/>
                <a:gd name="T45" fmla="*/ 121 h 12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4" h="121">
                  <a:moveTo>
                    <a:pt x="54" y="0"/>
                  </a:moveTo>
                  <a:lnTo>
                    <a:pt x="54" y="27"/>
                  </a:lnTo>
                  <a:lnTo>
                    <a:pt x="67" y="54"/>
                  </a:lnTo>
                  <a:lnTo>
                    <a:pt x="94" y="81"/>
                  </a:lnTo>
                  <a:lnTo>
                    <a:pt x="81" y="108"/>
                  </a:lnTo>
                  <a:lnTo>
                    <a:pt x="67" y="121"/>
                  </a:lnTo>
                  <a:lnTo>
                    <a:pt x="54" y="121"/>
                  </a:lnTo>
                  <a:lnTo>
                    <a:pt x="13" y="121"/>
                  </a:lnTo>
                  <a:lnTo>
                    <a:pt x="0" y="121"/>
                  </a:lnTo>
                  <a:lnTo>
                    <a:pt x="13" y="94"/>
                  </a:lnTo>
                  <a:lnTo>
                    <a:pt x="0" y="67"/>
                  </a:lnTo>
                  <a:lnTo>
                    <a:pt x="13" y="40"/>
                  </a:lnTo>
                  <a:lnTo>
                    <a:pt x="27" y="0"/>
                  </a:lnTo>
                  <a:lnTo>
                    <a:pt x="54" y="0"/>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89" name="Freeform 165">
              <a:extLst>
                <a:ext uri="{FF2B5EF4-FFF2-40B4-BE49-F238E27FC236}">
                  <a16:creationId xmlns:a16="http://schemas.microsoft.com/office/drawing/2014/main" id="{BFD901AB-F186-4277-B9C9-21331BA1E1CE}"/>
                </a:ext>
              </a:extLst>
            </p:cNvPr>
            <p:cNvSpPr>
              <a:spLocks/>
            </p:cNvSpPr>
            <p:nvPr/>
          </p:nvSpPr>
          <p:spPr bwMode="gray">
            <a:xfrm>
              <a:off x="5672046" y="4124581"/>
              <a:ext cx="495104" cy="273759"/>
            </a:xfrm>
            <a:custGeom>
              <a:avLst/>
              <a:gdLst>
                <a:gd name="T0" fmla="*/ 33 w 935"/>
                <a:gd name="T1" fmla="*/ 107 h 493"/>
                <a:gd name="T2" fmla="*/ 36 w 935"/>
                <a:gd name="T3" fmla="*/ 113 h 493"/>
                <a:gd name="T4" fmla="*/ 46 w 935"/>
                <a:gd name="T5" fmla="*/ 107 h 493"/>
                <a:gd name="T6" fmla="*/ 56 w 935"/>
                <a:gd name="T7" fmla="*/ 100 h 493"/>
                <a:gd name="T8" fmla="*/ 73 w 935"/>
                <a:gd name="T9" fmla="*/ 96 h 493"/>
                <a:gd name="T10" fmla="*/ 80 w 935"/>
                <a:gd name="T11" fmla="*/ 103 h 493"/>
                <a:gd name="T12" fmla="*/ 103 w 935"/>
                <a:gd name="T13" fmla="*/ 117 h 493"/>
                <a:gd name="T14" fmla="*/ 123 w 935"/>
                <a:gd name="T15" fmla="*/ 117 h 493"/>
                <a:gd name="T16" fmla="*/ 140 w 935"/>
                <a:gd name="T17" fmla="*/ 119 h 493"/>
                <a:gd name="T18" fmla="*/ 163 w 935"/>
                <a:gd name="T19" fmla="*/ 119 h 493"/>
                <a:gd name="T20" fmla="*/ 190 w 935"/>
                <a:gd name="T21" fmla="*/ 110 h 493"/>
                <a:gd name="T22" fmla="*/ 203 w 935"/>
                <a:gd name="T23" fmla="*/ 110 h 493"/>
                <a:gd name="T24" fmla="*/ 210 w 935"/>
                <a:gd name="T25" fmla="*/ 100 h 493"/>
                <a:gd name="T26" fmla="*/ 217 w 935"/>
                <a:gd name="T27" fmla="*/ 93 h 493"/>
                <a:gd name="T28" fmla="*/ 217 w 935"/>
                <a:gd name="T29" fmla="*/ 80 h 493"/>
                <a:gd name="T30" fmla="*/ 220 w 935"/>
                <a:gd name="T31" fmla="*/ 70 h 493"/>
                <a:gd name="T32" fmla="*/ 217 w 935"/>
                <a:gd name="T33" fmla="*/ 59 h 493"/>
                <a:gd name="T34" fmla="*/ 223 w 935"/>
                <a:gd name="T35" fmla="*/ 53 h 493"/>
                <a:gd name="T36" fmla="*/ 233 w 935"/>
                <a:gd name="T37" fmla="*/ 56 h 493"/>
                <a:gd name="T38" fmla="*/ 233 w 935"/>
                <a:gd name="T39" fmla="*/ 36 h 493"/>
                <a:gd name="T40" fmla="*/ 223 w 935"/>
                <a:gd name="T41" fmla="*/ 26 h 493"/>
                <a:gd name="T42" fmla="*/ 223 w 935"/>
                <a:gd name="T43" fmla="*/ 16 h 493"/>
                <a:gd name="T44" fmla="*/ 210 w 935"/>
                <a:gd name="T45" fmla="*/ 6 h 493"/>
                <a:gd name="T46" fmla="*/ 197 w 935"/>
                <a:gd name="T47" fmla="*/ 6 h 493"/>
                <a:gd name="T48" fmla="*/ 173 w 935"/>
                <a:gd name="T49" fmla="*/ 3 h 493"/>
                <a:gd name="T50" fmla="*/ 163 w 935"/>
                <a:gd name="T51" fmla="*/ 10 h 493"/>
                <a:gd name="T52" fmla="*/ 153 w 935"/>
                <a:gd name="T53" fmla="*/ 20 h 493"/>
                <a:gd name="T54" fmla="*/ 143 w 935"/>
                <a:gd name="T55" fmla="*/ 23 h 493"/>
                <a:gd name="T56" fmla="*/ 133 w 935"/>
                <a:gd name="T57" fmla="*/ 13 h 493"/>
                <a:gd name="T58" fmla="*/ 126 w 935"/>
                <a:gd name="T59" fmla="*/ 26 h 493"/>
                <a:gd name="T60" fmla="*/ 116 w 935"/>
                <a:gd name="T61" fmla="*/ 23 h 493"/>
                <a:gd name="T62" fmla="*/ 100 w 935"/>
                <a:gd name="T63" fmla="*/ 40 h 493"/>
                <a:gd name="T64" fmla="*/ 103 w 935"/>
                <a:gd name="T65" fmla="*/ 56 h 493"/>
                <a:gd name="T66" fmla="*/ 106 w 935"/>
                <a:gd name="T67" fmla="*/ 66 h 493"/>
                <a:gd name="T68" fmla="*/ 103 w 935"/>
                <a:gd name="T69" fmla="*/ 76 h 493"/>
                <a:gd name="T70" fmla="*/ 90 w 935"/>
                <a:gd name="T71" fmla="*/ 66 h 493"/>
                <a:gd name="T72" fmla="*/ 76 w 935"/>
                <a:gd name="T73" fmla="*/ 70 h 493"/>
                <a:gd name="T74" fmla="*/ 56 w 935"/>
                <a:gd name="T75" fmla="*/ 80 h 493"/>
                <a:gd name="T76" fmla="*/ 36 w 935"/>
                <a:gd name="T77" fmla="*/ 73 h 493"/>
                <a:gd name="T78" fmla="*/ 26 w 935"/>
                <a:gd name="T79" fmla="*/ 83 h 493"/>
                <a:gd name="T80" fmla="*/ 13 w 935"/>
                <a:gd name="T81" fmla="*/ 80 h 493"/>
                <a:gd name="T82" fmla="*/ 0 w 935"/>
                <a:gd name="T83" fmla="*/ 83 h 493"/>
                <a:gd name="T84" fmla="*/ 3 w 935"/>
                <a:gd name="T85" fmla="*/ 103 h 493"/>
                <a:gd name="T86" fmla="*/ 16 w 935"/>
                <a:gd name="T87" fmla="*/ 103 h 493"/>
                <a:gd name="T88" fmla="*/ 26 w 935"/>
                <a:gd name="T89" fmla="*/ 107 h 49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35"/>
                <a:gd name="T136" fmla="*/ 0 h 493"/>
                <a:gd name="T137" fmla="*/ 935 w 935"/>
                <a:gd name="T138" fmla="*/ 493 h 49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35" h="493">
                  <a:moveTo>
                    <a:pt x="106" y="428"/>
                  </a:moveTo>
                  <a:lnTo>
                    <a:pt x="133" y="428"/>
                  </a:lnTo>
                  <a:lnTo>
                    <a:pt x="146" y="441"/>
                  </a:lnTo>
                  <a:lnTo>
                    <a:pt x="146" y="454"/>
                  </a:lnTo>
                  <a:lnTo>
                    <a:pt x="173" y="441"/>
                  </a:lnTo>
                  <a:lnTo>
                    <a:pt x="187" y="428"/>
                  </a:lnTo>
                  <a:lnTo>
                    <a:pt x="187" y="414"/>
                  </a:lnTo>
                  <a:lnTo>
                    <a:pt x="227" y="401"/>
                  </a:lnTo>
                  <a:lnTo>
                    <a:pt x="240" y="401"/>
                  </a:lnTo>
                  <a:lnTo>
                    <a:pt x="294" y="387"/>
                  </a:lnTo>
                  <a:lnTo>
                    <a:pt x="321" y="387"/>
                  </a:lnTo>
                  <a:lnTo>
                    <a:pt x="321" y="414"/>
                  </a:lnTo>
                  <a:lnTo>
                    <a:pt x="348" y="454"/>
                  </a:lnTo>
                  <a:lnTo>
                    <a:pt x="415" y="468"/>
                  </a:lnTo>
                  <a:lnTo>
                    <a:pt x="453" y="479"/>
                  </a:lnTo>
                  <a:lnTo>
                    <a:pt x="494" y="468"/>
                  </a:lnTo>
                  <a:lnTo>
                    <a:pt x="521" y="479"/>
                  </a:lnTo>
                  <a:lnTo>
                    <a:pt x="561" y="479"/>
                  </a:lnTo>
                  <a:lnTo>
                    <a:pt x="615" y="493"/>
                  </a:lnTo>
                  <a:lnTo>
                    <a:pt x="655" y="479"/>
                  </a:lnTo>
                  <a:lnTo>
                    <a:pt x="695" y="441"/>
                  </a:lnTo>
                  <a:lnTo>
                    <a:pt x="762" y="441"/>
                  </a:lnTo>
                  <a:lnTo>
                    <a:pt x="801" y="414"/>
                  </a:lnTo>
                  <a:lnTo>
                    <a:pt x="814" y="441"/>
                  </a:lnTo>
                  <a:lnTo>
                    <a:pt x="828" y="387"/>
                  </a:lnTo>
                  <a:lnTo>
                    <a:pt x="841" y="401"/>
                  </a:lnTo>
                  <a:lnTo>
                    <a:pt x="841" y="374"/>
                  </a:lnTo>
                  <a:lnTo>
                    <a:pt x="868" y="374"/>
                  </a:lnTo>
                  <a:lnTo>
                    <a:pt x="868" y="347"/>
                  </a:lnTo>
                  <a:lnTo>
                    <a:pt x="868" y="320"/>
                  </a:lnTo>
                  <a:lnTo>
                    <a:pt x="855" y="293"/>
                  </a:lnTo>
                  <a:lnTo>
                    <a:pt x="881" y="280"/>
                  </a:lnTo>
                  <a:lnTo>
                    <a:pt x="895" y="266"/>
                  </a:lnTo>
                  <a:lnTo>
                    <a:pt x="868" y="239"/>
                  </a:lnTo>
                  <a:lnTo>
                    <a:pt x="868" y="226"/>
                  </a:lnTo>
                  <a:lnTo>
                    <a:pt x="895" y="213"/>
                  </a:lnTo>
                  <a:lnTo>
                    <a:pt x="895" y="226"/>
                  </a:lnTo>
                  <a:lnTo>
                    <a:pt x="935" y="226"/>
                  </a:lnTo>
                  <a:lnTo>
                    <a:pt x="935" y="174"/>
                  </a:lnTo>
                  <a:lnTo>
                    <a:pt x="935" y="147"/>
                  </a:lnTo>
                  <a:lnTo>
                    <a:pt x="908" y="120"/>
                  </a:lnTo>
                  <a:lnTo>
                    <a:pt x="895" y="107"/>
                  </a:lnTo>
                  <a:lnTo>
                    <a:pt x="895" y="94"/>
                  </a:lnTo>
                  <a:lnTo>
                    <a:pt x="895" y="67"/>
                  </a:lnTo>
                  <a:lnTo>
                    <a:pt x="868" y="40"/>
                  </a:lnTo>
                  <a:lnTo>
                    <a:pt x="841" y="26"/>
                  </a:lnTo>
                  <a:lnTo>
                    <a:pt x="828" y="40"/>
                  </a:lnTo>
                  <a:lnTo>
                    <a:pt x="789" y="26"/>
                  </a:lnTo>
                  <a:lnTo>
                    <a:pt x="762" y="26"/>
                  </a:lnTo>
                  <a:lnTo>
                    <a:pt x="695" y="13"/>
                  </a:lnTo>
                  <a:lnTo>
                    <a:pt x="668" y="0"/>
                  </a:lnTo>
                  <a:lnTo>
                    <a:pt x="655" y="40"/>
                  </a:lnTo>
                  <a:lnTo>
                    <a:pt x="641" y="53"/>
                  </a:lnTo>
                  <a:lnTo>
                    <a:pt x="615" y="80"/>
                  </a:lnTo>
                  <a:lnTo>
                    <a:pt x="601" y="80"/>
                  </a:lnTo>
                  <a:lnTo>
                    <a:pt x="574" y="94"/>
                  </a:lnTo>
                  <a:lnTo>
                    <a:pt x="561" y="94"/>
                  </a:lnTo>
                  <a:lnTo>
                    <a:pt x="534" y="53"/>
                  </a:lnTo>
                  <a:lnTo>
                    <a:pt x="507" y="53"/>
                  </a:lnTo>
                  <a:lnTo>
                    <a:pt x="507" y="107"/>
                  </a:lnTo>
                  <a:lnTo>
                    <a:pt x="494" y="94"/>
                  </a:lnTo>
                  <a:lnTo>
                    <a:pt x="467" y="94"/>
                  </a:lnTo>
                  <a:lnTo>
                    <a:pt x="453" y="147"/>
                  </a:lnTo>
                  <a:lnTo>
                    <a:pt x="402" y="161"/>
                  </a:lnTo>
                  <a:lnTo>
                    <a:pt x="375" y="199"/>
                  </a:lnTo>
                  <a:lnTo>
                    <a:pt x="415" y="226"/>
                  </a:lnTo>
                  <a:lnTo>
                    <a:pt x="402" y="253"/>
                  </a:lnTo>
                  <a:lnTo>
                    <a:pt x="426" y="266"/>
                  </a:lnTo>
                  <a:lnTo>
                    <a:pt x="426" y="293"/>
                  </a:lnTo>
                  <a:lnTo>
                    <a:pt x="415" y="307"/>
                  </a:lnTo>
                  <a:lnTo>
                    <a:pt x="388" y="266"/>
                  </a:lnTo>
                  <a:lnTo>
                    <a:pt x="361" y="266"/>
                  </a:lnTo>
                  <a:lnTo>
                    <a:pt x="334" y="253"/>
                  </a:lnTo>
                  <a:lnTo>
                    <a:pt x="307" y="280"/>
                  </a:lnTo>
                  <a:lnTo>
                    <a:pt x="254" y="293"/>
                  </a:lnTo>
                  <a:lnTo>
                    <a:pt x="227" y="320"/>
                  </a:lnTo>
                  <a:lnTo>
                    <a:pt x="173" y="334"/>
                  </a:lnTo>
                  <a:lnTo>
                    <a:pt x="146" y="293"/>
                  </a:lnTo>
                  <a:lnTo>
                    <a:pt x="92" y="293"/>
                  </a:lnTo>
                  <a:lnTo>
                    <a:pt x="106" y="334"/>
                  </a:lnTo>
                  <a:lnTo>
                    <a:pt x="66" y="347"/>
                  </a:lnTo>
                  <a:lnTo>
                    <a:pt x="52" y="320"/>
                  </a:lnTo>
                  <a:lnTo>
                    <a:pt x="14" y="293"/>
                  </a:lnTo>
                  <a:lnTo>
                    <a:pt x="0" y="334"/>
                  </a:lnTo>
                  <a:lnTo>
                    <a:pt x="0" y="374"/>
                  </a:lnTo>
                  <a:lnTo>
                    <a:pt x="14" y="414"/>
                  </a:lnTo>
                  <a:lnTo>
                    <a:pt x="52" y="441"/>
                  </a:lnTo>
                  <a:lnTo>
                    <a:pt x="66" y="414"/>
                  </a:lnTo>
                  <a:lnTo>
                    <a:pt x="106" y="401"/>
                  </a:lnTo>
                  <a:lnTo>
                    <a:pt x="106" y="428"/>
                  </a:lnTo>
                </a:path>
              </a:pathLst>
            </a:custGeom>
            <a:solidFill>
              <a:srgbClr val="595959"/>
            </a:solidFill>
            <a:ln w="9525" cap="rnd">
              <a:solidFill>
                <a:schemeClr val="bg1"/>
              </a:solidFill>
              <a:round/>
              <a:headEnd/>
              <a:tailEnd/>
            </a:ln>
          </p:spPr>
          <p:txBody>
            <a:bodyPr/>
            <a:lstStyle/>
            <a:p>
              <a:pPr algn="ctr"/>
              <a:endParaRPr lang="de-DE" sz="1400" dirty="0">
                <a:cs typeface="Arial" pitchFamily="34" charset="0"/>
              </a:endParaRPr>
            </a:p>
          </p:txBody>
        </p:sp>
        <p:sp>
          <p:nvSpPr>
            <p:cNvPr id="90" name="Freeform 166">
              <a:extLst>
                <a:ext uri="{FF2B5EF4-FFF2-40B4-BE49-F238E27FC236}">
                  <a16:creationId xmlns:a16="http://schemas.microsoft.com/office/drawing/2014/main" id="{9DADA9FB-973D-408B-9611-0409251A8040}"/>
                </a:ext>
              </a:extLst>
            </p:cNvPr>
            <p:cNvSpPr>
              <a:spLocks/>
            </p:cNvSpPr>
            <p:nvPr/>
          </p:nvSpPr>
          <p:spPr bwMode="gray">
            <a:xfrm>
              <a:off x="5827892" y="3916479"/>
              <a:ext cx="431494" cy="259292"/>
            </a:xfrm>
            <a:custGeom>
              <a:avLst/>
              <a:gdLst>
                <a:gd name="T0" fmla="*/ 53 w 816"/>
                <a:gd name="T1" fmla="*/ 106 h 467"/>
                <a:gd name="T2" fmla="*/ 60 w 816"/>
                <a:gd name="T3" fmla="*/ 110 h 467"/>
                <a:gd name="T4" fmla="*/ 70 w 816"/>
                <a:gd name="T5" fmla="*/ 116 h 467"/>
                <a:gd name="T6" fmla="*/ 80 w 816"/>
                <a:gd name="T7" fmla="*/ 113 h 467"/>
                <a:gd name="T8" fmla="*/ 90 w 816"/>
                <a:gd name="T9" fmla="*/ 103 h 467"/>
                <a:gd name="T10" fmla="*/ 100 w 816"/>
                <a:gd name="T11" fmla="*/ 96 h 467"/>
                <a:gd name="T12" fmla="*/ 123 w 816"/>
                <a:gd name="T13" fmla="*/ 100 h 467"/>
                <a:gd name="T14" fmla="*/ 136 w 816"/>
                <a:gd name="T15" fmla="*/ 100 h 467"/>
                <a:gd name="T16" fmla="*/ 150 w 816"/>
                <a:gd name="T17" fmla="*/ 110 h 467"/>
                <a:gd name="T18" fmla="*/ 156 w 816"/>
                <a:gd name="T19" fmla="*/ 93 h 467"/>
                <a:gd name="T20" fmla="*/ 173 w 816"/>
                <a:gd name="T21" fmla="*/ 93 h 467"/>
                <a:gd name="T22" fmla="*/ 187 w 816"/>
                <a:gd name="T23" fmla="*/ 83 h 467"/>
                <a:gd name="T24" fmla="*/ 190 w 816"/>
                <a:gd name="T25" fmla="*/ 70 h 467"/>
                <a:gd name="T26" fmla="*/ 197 w 816"/>
                <a:gd name="T27" fmla="*/ 60 h 467"/>
                <a:gd name="T28" fmla="*/ 203 w 816"/>
                <a:gd name="T29" fmla="*/ 53 h 467"/>
                <a:gd name="T30" fmla="*/ 197 w 816"/>
                <a:gd name="T31" fmla="*/ 43 h 467"/>
                <a:gd name="T32" fmla="*/ 180 w 816"/>
                <a:gd name="T33" fmla="*/ 37 h 467"/>
                <a:gd name="T34" fmla="*/ 170 w 816"/>
                <a:gd name="T35" fmla="*/ 37 h 467"/>
                <a:gd name="T36" fmla="*/ 170 w 816"/>
                <a:gd name="T37" fmla="*/ 30 h 467"/>
                <a:gd name="T38" fmla="*/ 160 w 816"/>
                <a:gd name="T39" fmla="*/ 30 h 467"/>
                <a:gd name="T40" fmla="*/ 150 w 816"/>
                <a:gd name="T41" fmla="*/ 27 h 467"/>
                <a:gd name="T42" fmla="*/ 146 w 816"/>
                <a:gd name="T43" fmla="*/ 33 h 467"/>
                <a:gd name="T44" fmla="*/ 136 w 816"/>
                <a:gd name="T45" fmla="*/ 43 h 467"/>
                <a:gd name="T46" fmla="*/ 123 w 816"/>
                <a:gd name="T47" fmla="*/ 27 h 467"/>
                <a:gd name="T48" fmla="*/ 123 w 816"/>
                <a:gd name="T49" fmla="*/ 17 h 467"/>
                <a:gd name="T50" fmla="*/ 93 w 816"/>
                <a:gd name="T51" fmla="*/ 10 h 467"/>
                <a:gd name="T52" fmla="*/ 86 w 816"/>
                <a:gd name="T53" fmla="*/ 0 h 467"/>
                <a:gd name="T54" fmla="*/ 76 w 816"/>
                <a:gd name="T55" fmla="*/ 6 h 467"/>
                <a:gd name="T56" fmla="*/ 70 w 816"/>
                <a:gd name="T57" fmla="*/ 0 h 467"/>
                <a:gd name="T58" fmla="*/ 63 w 816"/>
                <a:gd name="T59" fmla="*/ 6 h 467"/>
                <a:gd name="T60" fmla="*/ 43 w 816"/>
                <a:gd name="T61" fmla="*/ 17 h 467"/>
                <a:gd name="T62" fmla="*/ 23 w 816"/>
                <a:gd name="T63" fmla="*/ 33 h 467"/>
                <a:gd name="T64" fmla="*/ 6 w 816"/>
                <a:gd name="T65" fmla="*/ 40 h 467"/>
                <a:gd name="T66" fmla="*/ 0 w 816"/>
                <a:gd name="T67" fmla="*/ 46 h 467"/>
                <a:gd name="T68" fmla="*/ 13 w 816"/>
                <a:gd name="T69" fmla="*/ 56 h 467"/>
                <a:gd name="T70" fmla="*/ 16 w 816"/>
                <a:gd name="T71" fmla="*/ 70 h 467"/>
                <a:gd name="T72" fmla="*/ 26 w 816"/>
                <a:gd name="T73" fmla="*/ 83 h 467"/>
                <a:gd name="T74" fmla="*/ 43 w 816"/>
                <a:gd name="T75" fmla="*/ 100 h 467"/>
                <a:gd name="T76" fmla="*/ 53 w 816"/>
                <a:gd name="T77" fmla="*/ 106 h 46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816"/>
                <a:gd name="T118" fmla="*/ 0 h 467"/>
                <a:gd name="T119" fmla="*/ 816 w 816"/>
                <a:gd name="T120" fmla="*/ 467 h 46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816" h="467">
                  <a:moveTo>
                    <a:pt x="213" y="426"/>
                  </a:moveTo>
                  <a:lnTo>
                    <a:pt x="213" y="426"/>
                  </a:lnTo>
                  <a:lnTo>
                    <a:pt x="240" y="426"/>
                  </a:lnTo>
                  <a:lnTo>
                    <a:pt x="240" y="440"/>
                  </a:lnTo>
                  <a:lnTo>
                    <a:pt x="267" y="467"/>
                  </a:lnTo>
                  <a:lnTo>
                    <a:pt x="280" y="467"/>
                  </a:lnTo>
                  <a:lnTo>
                    <a:pt x="307" y="453"/>
                  </a:lnTo>
                  <a:lnTo>
                    <a:pt x="321" y="453"/>
                  </a:lnTo>
                  <a:lnTo>
                    <a:pt x="347" y="426"/>
                  </a:lnTo>
                  <a:lnTo>
                    <a:pt x="361" y="413"/>
                  </a:lnTo>
                  <a:lnTo>
                    <a:pt x="374" y="373"/>
                  </a:lnTo>
                  <a:lnTo>
                    <a:pt x="401" y="386"/>
                  </a:lnTo>
                  <a:lnTo>
                    <a:pt x="468" y="400"/>
                  </a:lnTo>
                  <a:lnTo>
                    <a:pt x="495" y="400"/>
                  </a:lnTo>
                  <a:lnTo>
                    <a:pt x="534" y="413"/>
                  </a:lnTo>
                  <a:lnTo>
                    <a:pt x="547" y="400"/>
                  </a:lnTo>
                  <a:lnTo>
                    <a:pt x="574" y="413"/>
                  </a:lnTo>
                  <a:lnTo>
                    <a:pt x="601" y="440"/>
                  </a:lnTo>
                  <a:lnTo>
                    <a:pt x="614" y="426"/>
                  </a:lnTo>
                  <a:lnTo>
                    <a:pt x="628" y="373"/>
                  </a:lnTo>
                  <a:lnTo>
                    <a:pt x="655" y="386"/>
                  </a:lnTo>
                  <a:lnTo>
                    <a:pt x="695" y="373"/>
                  </a:lnTo>
                  <a:lnTo>
                    <a:pt x="722" y="348"/>
                  </a:lnTo>
                  <a:lnTo>
                    <a:pt x="749" y="334"/>
                  </a:lnTo>
                  <a:lnTo>
                    <a:pt x="735" y="321"/>
                  </a:lnTo>
                  <a:lnTo>
                    <a:pt x="762" y="281"/>
                  </a:lnTo>
                  <a:lnTo>
                    <a:pt x="776" y="240"/>
                  </a:lnTo>
                  <a:lnTo>
                    <a:pt x="789" y="240"/>
                  </a:lnTo>
                  <a:lnTo>
                    <a:pt x="816" y="227"/>
                  </a:lnTo>
                  <a:lnTo>
                    <a:pt x="816" y="213"/>
                  </a:lnTo>
                  <a:lnTo>
                    <a:pt x="789" y="200"/>
                  </a:lnTo>
                  <a:lnTo>
                    <a:pt x="789" y="173"/>
                  </a:lnTo>
                  <a:lnTo>
                    <a:pt x="749" y="162"/>
                  </a:lnTo>
                  <a:lnTo>
                    <a:pt x="722" y="148"/>
                  </a:lnTo>
                  <a:lnTo>
                    <a:pt x="682" y="173"/>
                  </a:lnTo>
                  <a:lnTo>
                    <a:pt x="682" y="148"/>
                  </a:lnTo>
                  <a:lnTo>
                    <a:pt x="655" y="135"/>
                  </a:lnTo>
                  <a:lnTo>
                    <a:pt x="682" y="121"/>
                  </a:lnTo>
                  <a:lnTo>
                    <a:pt x="668" y="108"/>
                  </a:lnTo>
                  <a:lnTo>
                    <a:pt x="641" y="121"/>
                  </a:lnTo>
                  <a:lnTo>
                    <a:pt x="628" y="108"/>
                  </a:lnTo>
                  <a:lnTo>
                    <a:pt x="601" y="108"/>
                  </a:lnTo>
                  <a:lnTo>
                    <a:pt x="561" y="94"/>
                  </a:lnTo>
                  <a:lnTo>
                    <a:pt x="587" y="135"/>
                  </a:lnTo>
                  <a:lnTo>
                    <a:pt x="561" y="135"/>
                  </a:lnTo>
                  <a:lnTo>
                    <a:pt x="547" y="173"/>
                  </a:lnTo>
                  <a:lnTo>
                    <a:pt x="520" y="135"/>
                  </a:lnTo>
                  <a:lnTo>
                    <a:pt x="495" y="108"/>
                  </a:lnTo>
                  <a:lnTo>
                    <a:pt x="509" y="81"/>
                  </a:lnTo>
                  <a:lnTo>
                    <a:pt x="495" y="68"/>
                  </a:lnTo>
                  <a:lnTo>
                    <a:pt x="428" y="54"/>
                  </a:lnTo>
                  <a:lnTo>
                    <a:pt x="374" y="41"/>
                  </a:lnTo>
                  <a:lnTo>
                    <a:pt x="374" y="0"/>
                  </a:lnTo>
                  <a:lnTo>
                    <a:pt x="347" y="0"/>
                  </a:lnTo>
                  <a:lnTo>
                    <a:pt x="334" y="41"/>
                  </a:lnTo>
                  <a:lnTo>
                    <a:pt x="307" y="27"/>
                  </a:lnTo>
                  <a:lnTo>
                    <a:pt x="307" y="41"/>
                  </a:lnTo>
                  <a:lnTo>
                    <a:pt x="280" y="0"/>
                  </a:lnTo>
                  <a:lnTo>
                    <a:pt x="253" y="0"/>
                  </a:lnTo>
                  <a:lnTo>
                    <a:pt x="253" y="27"/>
                  </a:lnTo>
                  <a:lnTo>
                    <a:pt x="213" y="54"/>
                  </a:lnTo>
                  <a:lnTo>
                    <a:pt x="173" y="68"/>
                  </a:lnTo>
                  <a:lnTo>
                    <a:pt x="132" y="94"/>
                  </a:lnTo>
                  <a:lnTo>
                    <a:pt x="94" y="135"/>
                  </a:lnTo>
                  <a:lnTo>
                    <a:pt x="54" y="135"/>
                  </a:lnTo>
                  <a:lnTo>
                    <a:pt x="27" y="162"/>
                  </a:lnTo>
                  <a:lnTo>
                    <a:pt x="13" y="162"/>
                  </a:lnTo>
                  <a:lnTo>
                    <a:pt x="0" y="187"/>
                  </a:lnTo>
                  <a:lnTo>
                    <a:pt x="27" y="200"/>
                  </a:lnTo>
                  <a:lnTo>
                    <a:pt x="54" y="227"/>
                  </a:lnTo>
                  <a:lnTo>
                    <a:pt x="40" y="254"/>
                  </a:lnTo>
                  <a:lnTo>
                    <a:pt x="67" y="281"/>
                  </a:lnTo>
                  <a:lnTo>
                    <a:pt x="81" y="334"/>
                  </a:lnTo>
                  <a:lnTo>
                    <a:pt x="106" y="334"/>
                  </a:lnTo>
                  <a:lnTo>
                    <a:pt x="146" y="373"/>
                  </a:lnTo>
                  <a:lnTo>
                    <a:pt x="173" y="400"/>
                  </a:lnTo>
                  <a:lnTo>
                    <a:pt x="200" y="400"/>
                  </a:lnTo>
                  <a:lnTo>
                    <a:pt x="213" y="426"/>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91" name="Freeform 167">
              <a:extLst>
                <a:ext uri="{FF2B5EF4-FFF2-40B4-BE49-F238E27FC236}">
                  <a16:creationId xmlns:a16="http://schemas.microsoft.com/office/drawing/2014/main" id="{DD9AB3A1-2B4F-4DAB-A00A-41AE5905F779}"/>
                </a:ext>
              </a:extLst>
            </p:cNvPr>
            <p:cNvSpPr>
              <a:spLocks/>
            </p:cNvSpPr>
            <p:nvPr/>
          </p:nvSpPr>
          <p:spPr bwMode="gray">
            <a:xfrm>
              <a:off x="6714203" y="5082739"/>
              <a:ext cx="141004" cy="104607"/>
            </a:xfrm>
            <a:custGeom>
              <a:avLst/>
              <a:gdLst>
                <a:gd name="T0" fmla="*/ 13 w 267"/>
                <a:gd name="T1" fmla="*/ 0 h 186"/>
                <a:gd name="T2" fmla="*/ 6 w 267"/>
                <a:gd name="T3" fmla="*/ 4 h 186"/>
                <a:gd name="T4" fmla="*/ 3 w 267"/>
                <a:gd name="T5" fmla="*/ 7 h 186"/>
                <a:gd name="T6" fmla="*/ 0 w 267"/>
                <a:gd name="T7" fmla="*/ 10 h 186"/>
                <a:gd name="T8" fmla="*/ 0 w 267"/>
                <a:gd name="T9" fmla="*/ 14 h 186"/>
                <a:gd name="T10" fmla="*/ 6 w 267"/>
                <a:gd name="T11" fmla="*/ 10 h 186"/>
                <a:gd name="T12" fmla="*/ 13 w 267"/>
                <a:gd name="T13" fmla="*/ 10 h 186"/>
                <a:gd name="T14" fmla="*/ 13 w 267"/>
                <a:gd name="T15" fmla="*/ 14 h 186"/>
                <a:gd name="T16" fmla="*/ 19 w 267"/>
                <a:gd name="T17" fmla="*/ 17 h 186"/>
                <a:gd name="T18" fmla="*/ 23 w 267"/>
                <a:gd name="T19" fmla="*/ 21 h 186"/>
                <a:gd name="T20" fmla="*/ 26 w 267"/>
                <a:gd name="T21" fmla="*/ 21 h 186"/>
                <a:gd name="T22" fmla="*/ 29 w 267"/>
                <a:gd name="T23" fmla="*/ 23 h 186"/>
                <a:gd name="T24" fmla="*/ 29 w 267"/>
                <a:gd name="T25" fmla="*/ 27 h 186"/>
                <a:gd name="T26" fmla="*/ 39 w 267"/>
                <a:gd name="T27" fmla="*/ 27 h 186"/>
                <a:gd name="T28" fmla="*/ 43 w 267"/>
                <a:gd name="T29" fmla="*/ 27 h 186"/>
                <a:gd name="T30" fmla="*/ 50 w 267"/>
                <a:gd name="T31" fmla="*/ 30 h 186"/>
                <a:gd name="T32" fmla="*/ 50 w 267"/>
                <a:gd name="T33" fmla="*/ 34 h 186"/>
                <a:gd name="T34" fmla="*/ 53 w 267"/>
                <a:gd name="T35" fmla="*/ 37 h 186"/>
                <a:gd name="T36" fmla="*/ 53 w 267"/>
                <a:gd name="T37" fmla="*/ 40 h 186"/>
                <a:gd name="T38" fmla="*/ 60 w 267"/>
                <a:gd name="T39" fmla="*/ 40 h 186"/>
                <a:gd name="T40" fmla="*/ 56 w 267"/>
                <a:gd name="T41" fmla="*/ 44 h 186"/>
                <a:gd name="T42" fmla="*/ 60 w 267"/>
                <a:gd name="T43" fmla="*/ 48 h 186"/>
                <a:gd name="T44" fmla="*/ 63 w 267"/>
                <a:gd name="T45" fmla="*/ 40 h 186"/>
                <a:gd name="T46" fmla="*/ 66 w 267"/>
                <a:gd name="T47" fmla="*/ 40 h 186"/>
                <a:gd name="T48" fmla="*/ 66 w 267"/>
                <a:gd name="T49" fmla="*/ 34 h 186"/>
                <a:gd name="T50" fmla="*/ 60 w 267"/>
                <a:gd name="T51" fmla="*/ 30 h 186"/>
                <a:gd name="T52" fmla="*/ 56 w 267"/>
                <a:gd name="T53" fmla="*/ 30 h 186"/>
                <a:gd name="T54" fmla="*/ 53 w 267"/>
                <a:gd name="T55" fmla="*/ 27 h 186"/>
                <a:gd name="T56" fmla="*/ 50 w 267"/>
                <a:gd name="T57" fmla="*/ 27 h 186"/>
                <a:gd name="T58" fmla="*/ 46 w 267"/>
                <a:gd name="T59" fmla="*/ 21 h 186"/>
                <a:gd name="T60" fmla="*/ 50 w 267"/>
                <a:gd name="T61" fmla="*/ 17 h 186"/>
                <a:gd name="T62" fmla="*/ 43 w 267"/>
                <a:gd name="T63" fmla="*/ 10 h 186"/>
                <a:gd name="T64" fmla="*/ 43 w 267"/>
                <a:gd name="T65" fmla="*/ 14 h 186"/>
                <a:gd name="T66" fmla="*/ 29 w 267"/>
                <a:gd name="T67" fmla="*/ 14 h 186"/>
                <a:gd name="T68" fmla="*/ 26 w 267"/>
                <a:gd name="T69" fmla="*/ 10 h 186"/>
                <a:gd name="T70" fmla="*/ 23 w 267"/>
                <a:gd name="T71" fmla="*/ 10 h 186"/>
                <a:gd name="T72" fmla="*/ 19 w 267"/>
                <a:gd name="T73" fmla="*/ 7 h 186"/>
                <a:gd name="T74" fmla="*/ 16 w 267"/>
                <a:gd name="T75" fmla="*/ 7 h 186"/>
                <a:gd name="T76" fmla="*/ 16 w 267"/>
                <a:gd name="T77" fmla="*/ 4 h 186"/>
                <a:gd name="T78" fmla="*/ 13 w 267"/>
                <a:gd name="T79" fmla="*/ 0 h 18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67"/>
                <a:gd name="T121" fmla="*/ 0 h 186"/>
                <a:gd name="T122" fmla="*/ 267 w 267"/>
                <a:gd name="T123" fmla="*/ 186 h 18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67" h="186">
                  <a:moveTo>
                    <a:pt x="52" y="0"/>
                  </a:moveTo>
                  <a:lnTo>
                    <a:pt x="27" y="13"/>
                  </a:lnTo>
                  <a:lnTo>
                    <a:pt x="14" y="27"/>
                  </a:lnTo>
                  <a:lnTo>
                    <a:pt x="0" y="40"/>
                  </a:lnTo>
                  <a:lnTo>
                    <a:pt x="0" y="54"/>
                  </a:lnTo>
                  <a:lnTo>
                    <a:pt x="27" y="40"/>
                  </a:lnTo>
                  <a:lnTo>
                    <a:pt x="52" y="40"/>
                  </a:lnTo>
                  <a:lnTo>
                    <a:pt x="52" y="54"/>
                  </a:lnTo>
                  <a:lnTo>
                    <a:pt x="79" y="67"/>
                  </a:lnTo>
                  <a:lnTo>
                    <a:pt x="92" y="81"/>
                  </a:lnTo>
                  <a:lnTo>
                    <a:pt x="106" y="81"/>
                  </a:lnTo>
                  <a:lnTo>
                    <a:pt x="119" y="92"/>
                  </a:lnTo>
                  <a:lnTo>
                    <a:pt x="119" y="105"/>
                  </a:lnTo>
                  <a:lnTo>
                    <a:pt x="159" y="105"/>
                  </a:lnTo>
                  <a:lnTo>
                    <a:pt x="173" y="105"/>
                  </a:lnTo>
                  <a:lnTo>
                    <a:pt x="200" y="119"/>
                  </a:lnTo>
                  <a:lnTo>
                    <a:pt x="200" y="132"/>
                  </a:lnTo>
                  <a:lnTo>
                    <a:pt x="213" y="146"/>
                  </a:lnTo>
                  <a:lnTo>
                    <a:pt x="213" y="159"/>
                  </a:lnTo>
                  <a:lnTo>
                    <a:pt x="240" y="159"/>
                  </a:lnTo>
                  <a:lnTo>
                    <a:pt x="227" y="173"/>
                  </a:lnTo>
                  <a:lnTo>
                    <a:pt x="240" y="186"/>
                  </a:lnTo>
                  <a:lnTo>
                    <a:pt x="253" y="159"/>
                  </a:lnTo>
                  <a:lnTo>
                    <a:pt x="267" y="159"/>
                  </a:lnTo>
                  <a:lnTo>
                    <a:pt x="267" y="132"/>
                  </a:lnTo>
                  <a:lnTo>
                    <a:pt x="240" y="119"/>
                  </a:lnTo>
                  <a:lnTo>
                    <a:pt x="227" y="119"/>
                  </a:lnTo>
                  <a:lnTo>
                    <a:pt x="213" y="105"/>
                  </a:lnTo>
                  <a:lnTo>
                    <a:pt x="200" y="105"/>
                  </a:lnTo>
                  <a:lnTo>
                    <a:pt x="186" y="81"/>
                  </a:lnTo>
                  <a:lnTo>
                    <a:pt x="200" y="67"/>
                  </a:lnTo>
                  <a:lnTo>
                    <a:pt x="173" y="40"/>
                  </a:lnTo>
                  <a:lnTo>
                    <a:pt x="173" y="54"/>
                  </a:lnTo>
                  <a:lnTo>
                    <a:pt x="119" y="54"/>
                  </a:lnTo>
                  <a:lnTo>
                    <a:pt x="106" y="40"/>
                  </a:lnTo>
                  <a:lnTo>
                    <a:pt x="92" y="40"/>
                  </a:lnTo>
                  <a:lnTo>
                    <a:pt x="79" y="27"/>
                  </a:lnTo>
                  <a:lnTo>
                    <a:pt x="65" y="27"/>
                  </a:lnTo>
                  <a:lnTo>
                    <a:pt x="65" y="13"/>
                  </a:lnTo>
                  <a:lnTo>
                    <a:pt x="52" y="0"/>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92" name="Freeform 168">
              <a:extLst>
                <a:ext uri="{FF2B5EF4-FFF2-40B4-BE49-F238E27FC236}">
                  <a16:creationId xmlns:a16="http://schemas.microsoft.com/office/drawing/2014/main" id="{EDBE952E-A8FB-4B75-AD3D-8902812EB31B}"/>
                </a:ext>
              </a:extLst>
            </p:cNvPr>
            <p:cNvSpPr>
              <a:spLocks/>
            </p:cNvSpPr>
            <p:nvPr/>
          </p:nvSpPr>
          <p:spPr bwMode="gray">
            <a:xfrm>
              <a:off x="6911396" y="5255229"/>
              <a:ext cx="13783" cy="21144"/>
            </a:xfrm>
            <a:custGeom>
              <a:avLst/>
              <a:gdLst>
                <a:gd name="T0" fmla="*/ 6 w 27"/>
                <a:gd name="T1" fmla="*/ 0 h 38"/>
                <a:gd name="T2" fmla="*/ 0 w 27"/>
                <a:gd name="T3" fmla="*/ 10 h 38"/>
                <a:gd name="T4" fmla="*/ 6 w 27"/>
                <a:gd name="T5" fmla="*/ 6 h 38"/>
                <a:gd name="T6" fmla="*/ 6 w 27"/>
                <a:gd name="T7" fmla="*/ 0 h 38"/>
                <a:gd name="T8" fmla="*/ 0 60000 65536"/>
                <a:gd name="T9" fmla="*/ 0 60000 65536"/>
                <a:gd name="T10" fmla="*/ 0 60000 65536"/>
                <a:gd name="T11" fmla="*/ 0 60000 65536"/>
                <a:gd name="T12" fmla="*/ 0 w 27"/>
                <a:gd name="T13" fmla="*/ 0 h 38"/>
                <a:gd name="T14" fmla="*/ 27 w 27"/>
                <a:gd name="T15" fmla="*/ 38 h 38"/>
              </a:gdLst>
              <a:ahLst/>
              <a:cxnLst>
                <a:cxn ang="T8">
                  <a:pos x="T0" y="T1"/>
                </a:cxn>
                <a:cxn ang="T9">
                  <a:pos x="T2" y="T3"/>
                </a:cxn>
                <a:cxn ang="T10">
                  <a:pos x="T4" y="T5"/>
                </a:cxn>
                <a:cxn ang="T11">
                  <a:pos x="T6" y="T7"/>
                </a:cxn>
              </a:cxnLst>
              <a:rect l="T12" t="T13" r="T14" b="T15"/>
              <a:pathLst>
                <a:path w="27" h="38">
                  <a:moveTo>
                    <a:pt x="27" y="0"/>
                  </a:moveTo>
                  <a:lnTo>
                    <a:pt x="0" y="38"/>
                  </a:lnTo>
                  <a:lnTo>
                    <a:pt x="27" y="25"/>
                  </a:lnTo>
                  <a:lnTo>
                    <a:pt x="27" y="0"/>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93" name="Freeform 169">
              <a:extLst>
                <a:ext uri="{FF2B5EF4-FFF2-40B4-BE49-F238E27FC236}">
                  <a16:creationId xmlns:a16="http://schemas.microsoft.com/office/drawing/2014/main" id="{65355F02-EE12-442C-87C4-D3885AAC7C2B}"/>
                </a:ext>
              </a:extLst>
            </p:cNvPr>
            <p:cNvSpPr>
              <a:spLocks/>
            </p:cNvSpPr>
            <p:nvPr/>
          </p:nvSpPr>
          <p:spPr bwMode="gray">
            <a:xfrm>
              <a:off x="6941081" y="5239650"/>
              <a:ext cx="27565" cy="36724"/>
            </a:xfrm>
            <a:custGeom>
              <a:avLst/>
              <a:gdLst>
                <a:gd name="T0" fmla="*/ 6 w 54"/>
                <a:gd name="T1" fmla="*/ 0 h 67"/>
                <a:gd name="T2" fmla="*/ 0 w 54"/>
                <a:gd name="T3" fmla="*/ 6 h 67"/>
                <a:gd name="T4" fmla="*/ 6 w 54"/>
                <a:gd name="T5" fmla="*/ 16 h 67"/>
                <a:gd name="T6" fmla="*/ 13 w 54"/>
                <a:gd name="T7" fmla="*/ 10 h 67"/>
                <a:gd name="T8" fmla="*/ 12 w 54"/>
                <a:gd name="T9" fmla="*/ 10 h 67"/>
                <a:gd name="T10" fmla="*/ 12 w 54"/>
                <a:gd name="T11" fmla="*/ 9 h 67"/>
                <a:gd name="T12" fmla="*/ 12 w 54"/>
                <a:gd name="T13" fmla="*/ 9 h 67"/>
                <a:gd name="T14" fmla="*/ 11 w 54"/>
                <a:gd name="T15" fmla="*/ 9 h 67"/>
                <a:gd name="T16" fmla="*/ 9 w 54"/>
                <a:gd name="T17" fmla="*/ 7 h 67"/>
                <a:gd name="T18" fmla="*/ 8 w 54"/>
                <a:gd name="T19" fmla="*/ 6 h 67"/>
                <a:gd name="T20" fmla="*/ 7 w 54"/>
                <a:gd name="T21" fmla="*/ 4 h 67"/>
                <a:gd name="T22" fmla="*/ 6 w 54"/>
                <a:gd name="T23" fmla="*/ 3 h 67"/>
                <a:gd name="T24" fmla="*/ 6 w 54"/>
                <a:gd name="T25" fmla="*/ 3 h 67"/>
                <a:gd name="T26" fmla="*/ 5 w 54"/>
                <a:gd name="T27" fmla="*/ 2 h 67"/>
                <a:gd name="T28" fmla="*/ 5 w 54"/>
                <a:gd name="T29" fmla="*/ 1 h 67"/>
                <a:gd name="T30" fmla="*/ 6 w 54"/>
                <a:gd name="T31" fmla="*/ 0 h 67"/>
                <a:gd name="T32" fmla="*/ 6 w 54"/>
                <a:gd name="T33" fmla="*/ 0 h 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4"/>
                <a:gd name="T52" fmla="*/ 0 h 67"/>
                <a:gd name="T53" fmla="*/ 54 w 54"/>
                <a:gd name="T54" fmla="*/ 67 h 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4" h="67">
                  <a:moveTo>
                    <a:pt x="27" y="0"/>
                  </a:moveTo>
                  <a:lnTo>
                    <a:pt x="0" y="27"/>
                  </a:lnTo>
                  <a:lnTo>
                    <a:pt x="27" y="67"/>
                  </a:lnTo>
                  <a:lnTo>
                    <a:pt x="54" y="40"/>
                  </a:lnTo>
                  <a:lnTo>
                    <a:pt x="52" y="40"/>
                  </a:lnTo>
                  <a:lnTo>
                    <a:pt x="52" y="39"/>
                  </a:lnTo>
                  <a:lnTo>
                    <a:pt x="50" y="39"/>
                  </a:lnTo>
                  <a:lnTo>
                    <a:pt x="46" y="37"/>
                  </a:lnTo>
                  <a:lnTo>
                    <a:pt x="40" y="31"/>
                  </a:lnTo>
                  <a:lnTo>
                    <a:pt x="35" y="25"/>
                  </a:lnTo>
                  <a:lnTo>
                    <a:pt x="29" y="19"/>
                  </a:lnTo>
                  <a:lnTo>
                    <a:pt x="27" y="15"/>
                  </a:lnTo>
                  <a:lnTo>
                    <a:pt x="25" y="12"/>
                  </a:lnTo>
                  <a:lnTo>
                    <a:pt x="23" y="8"/>
                  </a:lnTo>
                  <a:lnTo>
                    <a:pt x="23" y="6"/>
                  </a:lnTo>
                  <a:lnTo>
                    <a:pt x="25" y="2"/>
                  </a:lnTo>
                  <a:lnTo>
                    <a:pt x="27" y="0"/>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94" name="Freeform 170">
              <a:extLst>
                <a:ext uri="{FF2B5EF4-FFF2-40B4-BE49-F238E27FC236}">
                  <a16:creationId xmlns:a16="http://schemas.microsoft.com/office/drawing/2014/main" id="{41825652-5C39-4F84-B71C-3AFB37FD4CCB}"/>
                </a:ext>
              </a:extLst>
            </p:cNvPr>
            <p:cNvSpPr>
              <a:spLocks/>
            </p:cNvSpPr>
            <p:nvPr/>
          </p:nvSpPr>
          <p:spPr bwMode="gray">
            <a:xfrm>
              <a:off x="6868989" y="5171766"/>
              <a:ext cx="28625" cy="30047"/>
            </a:xfrm>
            <a:custGeom>
              <a:avLst/>
              <a:gdLst>
                <a:gd name="T0" fmla="*/ 0 w 54"/>
                <a:gd name="T1" fmla="*/ 0 h 54"/>
                <a:gd name="T2" fmla="*/ 3 w 54"/>
                <a:gd name="T3" fmla="*/ 7 h 54"/>
                <a:gd name="T4" fmla="*/ 10 w 54"/>
                <a:gd name="T5" fmla="*/ 14 h 54"/>
                <a:gd name="T6" fmla="*/ 14 w 54"/>
                <a:gd name="T7" fmla="*/ 7 h 54"/>
                <a:gd name="T8" fmla="*/ 0 w 54"/>
                <a:gd name="T9" fmla="*/ 0 h 54"/>
                <a:gd name="T10" fmla="*/ 0 60000 65536"/>
                <a:gd name="T11" fmla="*/ 0 60000 65536"/>
                <a:gd name="T12" fmla="*/ 0 60000 65536"/>
                <a:gd name="T13" fmla="*/ 0 60000 65536"/>
                <a:gd name="T14" fmla="*/ 0 60000 65536"/>
                <a:gd name="T15" fmla="*/ 0 w 54"/>
                <a:gd name="T16" fmla="*/ 0 h 54"/>
                <a:gd name="T17" fmla="*/ 54 w 54"/>
                <a:gd name="T18" fmla="*/ 54 h 54"/>
              </a:gdLst>
              <a:ahLst/>
              <a:cxnLst>
                <a:cxn ang="T10">
                  <a:pos x="T0" y="T1"/>
                </a:cxn>
                <a:cxn ang="T11">
                  <a:pos x="T2" y="T3"/>
                </a:cxn>
                <a:cxn ang="T12">
                  <a:pos x="T4" y="T5"/>
                </a:cxn>
                <a:cxn ang="T13">
                  <a:pos x="T6" y="T7"/>
                </a:cxn>
                <a:cxn ang="T14">
                  <a:pos x="T8" y="T9"/>
                </a:cxn>
              </a:cxnLst>
              <a:rect l="T15" t="T16" r="T17" b="T18"/>
              <a:pathLst>
                <a:path w="54" h="54">
                  <a:moveTo>
                    <a:pt x="0" y="0"/>
                  </a:moveTo>
                  <a:lnTo>
                    <a:pt x="13" y="27"/>
                  </a:lnTo>
                  <a:lnTo>
                    <a:pt x="40" y="54"/>
                  </a:lnTo>
                  <a:lnTo>
                    <a:pt x="54" y="27"/>
                  </a:lnTo>
                  <a:lnTo>
                    <a:pt x="0" y="0"/>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95" name="Freeform 171">
              <a:extLst>
                <a:ext uri="{FF2B5EF4-FFF2-40B4-BE49-F238E27FC236}">
                  <a16:creationId xmlns:a16="http://schemas.microsoft.com/office/drawing/2014/main" id="{F0C58B9D-D122-4043-B5CB-1FC5C0505D5D}"/>
                </a:ext>
              </a:extLst>
            </p:cNvPr>
            <p:cNvSpPr>
              <a:spLocks/>
            </p:cNvSpPr>
            <p:nvPr/>
          </p:nvSpPr>
          <p:spPr bwMode="gray">
            <a:xfrm>
              <a:off x="6903975" y="5201813"/>
              <a:ext cx="14842" cy="14467"/>
            </a:xfrm>
            <a:custGeom>
              <a:avLst/>
              <a:gdLst>
                <a:gd name="T0" fmla="*/ 0 w 29"/>
                <a:gd name="T1" fmla="*/ 0 h 27"/>
                <a:gd name="T2" fmla="*/ 7 w 29"/>
                <a:gd name="T3" fmla="*/ 0 h 27"/>
                <a:gd name="T4" fmla="*/ 7 w 29"/>
                <a:gd name="T5" fmla="*/ 6 h 27"/>
                <a:gd name="T6" fmla="*/ 3 w 29"/>
                <a:gd name="T7" fmla="*/ 6 h 27"/>
                <a:gd name="T8" fmla="*/ 0 w 29"/>
                <a:gd name="T9" fmla="*/ 0 h 27"/>
                <a:gd name="T10" fmla="*/ 0 60000 65536"/>
                <a:gd name="T11" fmla="*/ 0 60000 65536"/>
                <a:gd name="T12" fmla="*/ 0 60000 65536"/>
                <a:gd name="T13" fmla="*/ 0 60000 65536"/>
                <a:gd name="T14" fmla="*/ 0 60000 65536"/>
                <a:gd name="T15" fmla="*/ 0 w 29"/>
                <a:gd name="T16" fmla="*/ 0 h 27"/>
                <a:gd name="T17" fmla="*/ 29 w 29"/>
                <a:gd name="T18" fmla="*/ 27 h 27"/>
              </a:gdLst>
              <a:ahLst/>
              <a:cxnLst>
                <a:cxn ang="T10">
                  <a:pos x="T0" y="T1"/>
                </a:cxn>
                <a:cxn ang="T11">
                  <a:pos x="T2" y="T3"/>
                </a:cxn>
                <a:cxn ang="T12">
                  <a:pos x="T4" y="T5"/>
                </a:cxn>
                <a:cxn ang="T13">
                  <a:pos x="T6" y="T7"/>
                </a:cxn>
                <a:cxn ang="T14">
                  <a:pos x="T8" y="T9"/>
                </a:cxn>
              </a:cxnLst>
              <a:rect l="T15" t="T16" r="T17" b="T18"/>
              <a:pathLst>
                <a:path w="29" h="27">
                  <a:moveTo>
                    <a:pt x="0" y="0"/>
                  </a:moveTo>
                  <a:lnTo>
                    <a:pt x="29" y="0"/>
                  </a:lnTo>
                  <a:lnTo>
                    <a:pt x="29" y="27"/>
                  </a:lnTo>
                  <a:lnTo>
                    <a:pt x="13" y="27"/>
                  </a:lnTo>
                  <a:lnTo>
                    <a:pt x="0" y="0"/>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96" name="Freeform 172">
              <a:extLst>
                <a:ext uri="{FF2B5EF4-FFF2-40B4-BE49-F238E27FC236}">
                  <a16:creationId xmlns:a16="http://schemas.microsoft.com/office/drawing/2014/main" id="{E1894A7B-E446-4807-AB5B-D8E31A84C20F}"/>
                </a:ext>
              </a:extLst>
            </p:cNvPr>
            <p:cNvSpPr>
              <a:spLocks/>
            </p:cNvSpPr>
            <p:nvPr/>
          </p:nvSpPr>
          <p:spPr bwMode="gray">
            <a:xfrm>
              <a:off x="6790536" y="4883540"/>
              <a:ext cx="28625" cy="21144"/>
            </a:xfrm>
            <a:custGeom>
              <a:avLst/>
              <a:gdLst>
                <a:gd name="T0" fmla="*/ 7 w 54"/>
                <a:gd name="T1" fmla="*/ 0 h 38"/>
                <a:gd name="T2" fmla="*/ 0 w 54"/>
                <a:gd name="T3" fmla="*/ 3 h 38"/>
                <a:gd name="T4" fmla="*/ 3 w 54"/>
                <a:gd name="T5" fmla="*/ 10 h 38"/>
                <a:gd name="T6" fmla="*/ 14 w 54"/>
                <a:gd name="T7" fmla="*/ 10 h 38"/>
                <a:gd name="T8" fmla="*/ 14 w 54"/>
                <a:gd name="T9" fmla="*/ 0 h 38"/>
                <a:gd name="T10" fmla="*/ 7 w 54"/>
                <a:gd name="T11" fmla="*/ 0 h 38"/>
                <a:gd name="T12" fmla="*/ 0 60000 65536"/>
                <a:gd name="T13" fmla="*/ 0 60000 65536"/>
                <a:gd name="T14" fmla="*/ 0 60000 65536"/>
                <a:gd name="T15" fmla="*/ 0 60000 65536"/>
                <a:gd name="T16" fmla="*/ 0 60000 65536"/>
                <a:gd name="T17" fmla="*/ 0 60000 65536"/>
                <a:gd name="T18" fmla="*/ 0 w 54"/>
                <a:gd name="T19" fmla="*/ 0 h 38"/>
                <a:gd name="T20" fmla="*/ 54 w 54"/>
                <a:gd name="T21" fmla="*/ 38 h 38"/>
              </a:gdLst>
              <a:ahLst/>
              <a:cxnLst>
                <a:cxn ang="T12">
                  <a:pos x="T0" y="T1"/>
                </a:cxn>
                <a:cxn ang="T13">
                  <a:pos x="T2" y="T3"/>
                </a:cxn>
                <a:cxn ang="T14">
                  <a:pos x="T4" y="T5"/>
                </a:cxn>
                <a:cxn ang="T15">
                  <a:pos x="T6" y="T7"/>
                </a:cxn>
                <a:cxn ang="T16">
                  <a:pos x="T8" y="T9"/>
                </a:cxn>
                <a:cxn ang="T17">
                  <a:pos x="T10" y="T11"/>
                </a:cxn>
              </a:cxnLst>
              <a:rect l="T18" t="T19" r="T20" b="T21"/>
              <a:pathLst>
                <a:path w="54" h="38">
                  <a:moveTo>
                    <a:pt x="27" y="0"/>
                  </a:moveTo>
                  <a:lnTo>
                    <a:pt x="0" y="12"/>
                  </a:lnTo>
                  <a:lnTo>
                    <a:pt x="13" y="38"/>
                  </a:lnTo>
                  <a:lnTo>
                    <a:pt x="54" y="38"/>
                  </a:lnTo>
                  <a:lnTo>
                    <a:pt x="54" y="0"/>
                  </a:lnTo>
                  <a:lnTo>
                    <a:pt x="27" y="0"/>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97" name="Freeform 173">
              <a:extLst>
                <a:ext uri="{FF2B5EF4-FFF2-40B4-BE49-F238E27FC236}">
                  <a16:creationId xmlns:a16="http://schemas.microsoft.com/office/drawing/2014/main" id="{4F097A4B-2175-4A05-B66D-1645FDAFC3B8}"/>
                </a:ext>
              </a:extLst>
            </p:cNvPr>
            <p:cNvSpPr>
              <a:spLocks/>
            </p:cNvSpPr>
            <p:nvPr/>
          </p:nvSpPr>
          <p:spPr bwMode="gray">
            <a:xfrm>
              <a:off x="6911396" y="4696582"/>
              <a:ext cx="219457" cy="237036"/>
            </a:xfrm>
            <a:custGeom>
              <a:avLst/>
              <a:gdLst>
                <a:gd name="T0" fmla="*/ 0 w 415"/>
                <a:gd name="T1" fmla="*/ 27 h 426"/>
                <a:gd name="T2" fmla="*/ 3 w 415"/>
                <a:gd name="T3" fmla="*/ 27 h 426"/>
                <a:gd name="T4" fmla="*/ 10 w 415"/>
                <a:gd name="T5" fmla="*/ 29 h 426"/>
                <a:gd name="T6" fmla="*/ 13 w 415"/>
                <a:gd name="T7" fmla="*/ 29 h 426"/>
                <a:gd name="T8" fmla="*/ 13 w 415"/>
                <a:gd name="T9" fmla="*/ 40 h 426"/>
                <a:gd name="T10" fmla="*/ 6 w 415"/>
                <a:gd name="T11" fmla="*/ 50 h 426"/>
                <a:gd name="T12" fmla="*/ 10 w 415"/>
                <a:gd name="T13" fmla="*/ 60 h 426"/>
                <a:gd name="T14" fmla="*/ 6 w 415"/>
                <a:gd name="T15" fmla="*/ 67 h 426"/>
                <a:gd name="T16" fmla="*/ 3 w 415"/>
                <a:gd name="T17" fmla="*/ 77 h 426"/>
                <a:gd name="T18" fmla="*/ 10 w 415"/>
                <a:gd name="T19" fmla="*/ 81 h 426"/>
                <a:gd name="T20" fmla="*/ 27 w 415"/>
                <a:gd name="T21" fmla="*/ 74 h 426"/>
                <a:gd name="T22" fmla="*/ 30 w 415"/>
                <a:gd name="T23" fmla="*/ 77 h 426"/>
                <a:gd name="T24" fmla="*/ 17 w 415"/>
                <a:gd name="T25" fmla="*/ 87 h 426"/>
                <a:gd name="T26" fmla="*/ 13 w 415"/>
                <a:gd name="T27" fmla="*/ 94 h 426"/>
                <a:gd name="T28" fmla="*/ 13 w 415"/>
                <a:gd name="T29" fmla="*/ 107 h 426"/>
                <a:gd name="T30" fmla="*/ 27 w 415"/>
                <a:gd name="T31" fmla="*/ 91 h 426"/>
                <a:gd name="T32" fmla="*/ 33 w 415"/>
                <a:gd name="T33" fmla="*/ 74 h 426"/>
                <a:gd name="T34" fmla="*/ 47 w 415"/>
                <a:gd name="T35" fmla="*/ 67 h 426"/>
                <a:gd name="T36" fmla="*/ 50 w 415"/>
                <a:gd name="T37" fmla="*/ 50 h 426"/>
                <a:gd name="T38" fmla="*/ 57 w 415"/>
                <a:gd name="T39" fmla="*/ 50 h 426"/>
                <a:gd name="T40" fmla="*/ 64 w 415"/>
                <a:gd name="T41" fmla="*/ 50 h 426"/>
                <a:gd name="T42" fmla="*/ 70 w 415"/>
                <a:gd name="T43" fmla="*/ 40 h 426"/>
                <a:gd name="T44" fmla="*/ 87 w 415"/>
                <a:gd name="T45" fmla="*/ 40 h 426"/>
                <a:gd name="T46" fmla="*/ 90 w 415"/>
                <a:gd name="T47" fmla="*/ 40 h 426"/>
                <a:gd name="T48" fmla="*/ 100 w 415"/>
                <a:gd name="T49" fmla="*/ 37 h 426"/>
                <a:gd name="T50" fmla="*/ 103 w 415"/>
                <a:gd name="T51" fmla="*/ 23 h 426"/>
                <a:gd name="T52" fmla="*/ 97 w 415"/>
                <a:gd name="T53" fmla="*/ 27 h 426"/>
                <a:gd name="T54" fmla="*/ 77 w 415"/>
                <a:gd name="T55" fmla="*/ 23 h 426"/>
                <a:gd name="T56" fmla="*/ 60 w 415"/>
                <a:gd name="T57" fmla="*/ 13 h 426"/>
                <a:gd name="T58" fmla="*/ 57 w 415"/>
                <a:gd name="T59" fmla="*/ 3 h 426"/>
                <a:gd name="T60" fmla="*/ 57 w 415"/>
                <a:gd name="T61" fmla="*/ 0 h 426"/>
                <a:gd name="T62" fmla="*/ 50 w 415"/>
                <a:gd name="T63" fmla="*/ 0 h 426"/>
                <a:gd name="T64" fmla="*/ 40 w 415"/>
                <a:gd name="T65" fmla="*/ 7 h 426"/>
                <a:gd name="T66" fmla="*/ 33 w 415"/>
                <a:gd name="T67" fmla="*/ 0 h 426"/>
                <a:gd name="T68" fmla="*/ 23 w 415"/>
                <a:gd name="T69" fmla="*/ 3 h 426"/>
                <a:gd name="T70" fmla="*/ 20 w 415"/>
                <a:gd name="T71" fmla="*/ 10 h 426"/>
                <a:gd name="T72" fmla="*/ 10 w 415"/>
                <a:gd name="T73" fmla="*/ 13 h 426"/>
                <a:gd name="T74" fmla="*/ 0 w 415"/>
                <a:gd name="T75" fmla="*/ 20 h 426"/>
                <a:gd name="T76" fmla="*/ 0 w 415"/>
                <a:gd name="T77" fmla="*/ 27 h 4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15"/>
                <a:gd name="T118" fmla="*/ 0 h 426"/>
                <a:gd name="T119" fmla="*/ 415 w 415"/>
                <a:gd name="T120" fmla="*/ 426 h 42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15" h="426">
                  <a:moveTo>
                    <a:pt x="0" y="106"/>
                  </a:moveTo>
                  <a:lnTo>
                    <a:pt x="14" y="106"/>
                  </a:lnTo>
                  <a:lnTo>
                    <a:pt x="41" y="119"/>
                  </a:lnTo>
                  <a:lnTo>
                    <a:pt x="54" y="119"/>
                  </a:lnTo>
                  <a:lnTo>
                    <a:pt x="54" y="160"/>
                  </a:lnTo>
                  <a:lnTo>
                    <a:pt x="27" y="200"/>
                  </a:lnTo>
                  <a:lnTo>
                    <a:pt x="41" y="240"/>
                  </a:lnTo>
                  <a:lnTo>
                    <a:pt x="27" y="267"/>
                  </a:lnTo>
                  <a:lnTo>
                    <a:pt x="14" y="307"/>
                  </a:lnTo>
                  <a:lnTo>
                    <a:pt x="41" y="321"/>
                  </a:lnTo>
                  <a:lnTo>
                    <a:pt x="108" y="294"/>
                  </a:lnTo>
                  <a:lnTo>
                    <a:pt x="121" y="307"/>
                  </a:lnTo>
                  <a:lnTo>
                    <a:pt x="68" y="348"/>
                  </a:lnTo>
                  <a:lnTo>
                    <a:pt x="54" y="374"/>
                  </a:lnTo>
                  <a:lnTo>
                    <a:pt x="54" y="426"/>
                  </a:lnTo>
                  <a:lnTo>
                    <a:pt x="108" y="361"/>
                  </a:lnTo>
                  <a:lnTo>
                    <a:pt x="135" y="294"/>
                  </a:lnTo>
                  <a:lnTo>
                    <a:pt x="189" y="267"/>
                  </a:lnTo>
                  <a:lnTo>
                    <a:pt x="202" y="200"/>
                  </a:lnTo>
                  <a:lnTo>
                    <a:pt x="229" y="200"/>
                  </a:lnTo>
                  <a:lnTo>
                    <a:pt x="256" y="200"/>
                  </a:lnTo>
                  <a:lnTo>
                    <a:pt x="281" y="160"/>
                  </a:lnTo>
                  <a:lnTo>
                    <a:pt x="348" y="160"/>
                  </a:lnTo>
                  <a:lnTo>
                    <a:pt x="361" y="160"/>
                  </a:lnTo>
                  <a:lnTo>
                    <a:pt x="402" y="146"/>
                  </a:lnTo>
                  <a:lnTo>
                    <a:pt x="415" y="92"/>
                  </a:lnTo>
                  <a:lnTo>
                    <a:pt x="388" y="106"/>
                  </a:lnTo>
                  <a:lnTo>
                    <a:pt x="308" y="92"/>
                  </a:lnTo>
                  <a:lnTo>
                    <a:pt x="242" y="52"/>
                  </a:lnTo>
                  <a:lnTo>
                    <a:pt x="229" y="14"/>
                  </a:lnTo>
                  <a:lnTo>
                    <a:pt x="229" y="0"/>
                  </a:lnTo>
                  <a:lnTo>
                    <a:pt x="202" y="0"/>
                  </a:lnTo>
                  <a:lnTo>
                    <a:pt x="162" y="25"/>
                  </a:lnTo>
                  <a:lnTo>
                    <a:pt x="135" y="0"/>
                  </a:lnTo>
                  <a:lnTo>
                    <a:pt x="95" y="14"/>
                  </a:lnTo>
                  <a:lnTo>
                    <a:pt x="81" y="39"/>
                  </a:lnTo>
                  <a:lnTo>
                    <a:pt x="41" y="52"/>
                  </a:lnTo>
                  <a:lnTo>
                    <a:pt x="0" y="79"/>
                  </a:lnTo>
                  <a:lnTo>
                    <a:pt x="0" y="106"/>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98" name="Freeform 174">
              <a:extLst>
                <a:ext uri="{FF2B5EF4-FFF2-40B4-BE49-F238E27FC236}">
                  <a16:creationId xmlns:a16="http://schemas.microsoft.com/office/drawing/2014/main" id="{D447D68A-4071-4CD8-AD6B-1E74BE581129}"/>
                </a:ext>
              </a:extLst>
            </p:cNvPr>
            <p:cNvSpPr>
              <a:spLocks/>
            </p:cNvSpPr>
            <p:nvPr/>
          </p:nvSpPr>
          <p:spPr bwMode="gray">
            <a:xfrm>
              <a:off x="6578500" y="4488480"/>
              <a:ext cx="453758" cy="356110"/>
            </a:xfrm>
            <a:custGeom>
              <a:avLst/>
              <a:gdLst>
                <a:gd name="T0" fmla="*/ 20 w 856"/>
                <a:gd name="T1" fmla="*/ 33 h 641"/>
                <a:gd name="T2" fmla="*/ 17 w 856"/>
                <a:gd name="T3" fmla="*/ 43 h 641"/>
                <a:gd name="T4" fmla="*/ 34 w 856"/>
                <a:gd name="T5" fmla="*/ 43 h 641"/>
                <a:gd name="T6" fmla="*/ 63 w 856"/>
                <a:gd name="T7" fmla="*/ 46 h 641"/>
                <a:gd name="T8" fmla="*/ 87 w 856"/>
                <a:gd name="T9" fmla="*/ 39 h 641"/>
                <a:gd name="T10" fmla="*/ 104 w 856"/>
                <a:gd name="T11" fmla="*/ 39 h 641"/>
                <a:gd name="T12" fmla="*/ 120 w 856"/>
                <a:gd name="T13" fmla="*/ 26 h 641"/>
                <a:gd name="T14" fmla="*/ 134 w 856"/>
                <a:gd name="T15" fmla="*/ 13 h 641"/>
                <a:gd name="T16" fmla="*/ 158 w 856"/>
                <a:gd name="T17" fmla="*/ 3 h 641"/>
                <a:gd name="T18" fmla="*/ 177 w 856"/>
                <a:gd name="T19" fmla="*/ 0 h 641"/>
                <a:gd name="T20" fmla="*/ 184 w 856"/>
                <a:gd name="T21" fmla="*/ 3 h 641"/>
                <a:gd name="T22" fmla="*/ 211 w 856"/>
                <a:gd name="T23" fmla="*/ 10 h 641"/>
                <a:gd name="T24" fmla="*/ 201 w 856"/>
                <a:gd name="T25" fmla="*/ 26 h 641"/>
                <a:gd name="T26" fmla="*/ 201 w 856"/>
                <a:gd name="T27" fmla="*/ 60 h 641"/>
                <a:gd name="T28" fmla="*/ 194 w 856"/>
                <a:gd name="T29" fmla="*/ 76 h 641"/>
                <a:gd name="T30" fmla="*/ 208 w 856"/>
                <a:gd name="T31" fmla="*/ 93 h 641"/>
                <a:gd name="T32" fmla="*/ 191 w 856"/>
                <a:gd name="T33" fmla="*/ 93 h 641"/>
                <a:gd name="T34" fmla="*/ 177 w 856"/>
                <a:gd name="T35" fmla="*/ 103 h 641"/>
                <a:gd name="T36" fmla="*/ 158 w 856"/>
                <a:gd name="T37" fmla="*/ 113 h 641"/>
                <a:gd name="T38" fmla="*/ 151 w 856"/>
                <a:gd name="T39" fmla="*/ 120 h 641"/>
                <a:gd name="T40" fmla="*/ 158 w 856"/>
                <a:gd name="T41" fmla="*/ 140 h 641"/>
                <a:gd name="T42" fmla="*/ 127 w 856"/>
                <a:gd name="T43" fmla="*/ 150 h 641"/>
                <a:gd name="T44" fmla="*/ 107 w 856"/>
                <a:gd name="T45" fmla="*/ 146 h 641"/>
                <a:gd name="T46" fmla="*/ 84 w 856"/>
                <a:gd name="T47" fmla="*/ 143 h 641"/>
                <a:gd name="T48" fmla="*/ 60 w 856"/>
                <a:gd name="T49" fmla="*/ 157 h 641"/>
                <a:gd name="T50" fmla="*/ 54 w 856"/>
                <a:gd name="T51" fmla="*/ 160 h 641"/>
                <a:gd name="T52" fmla="*/ 44 w 856"/>
                <a:gd name="T53" fmla="*/ 157 h 641"/>
                <a:gd name="T54" fmla="*/ 37 w 856"/>
                <a:gd name="T55" fmla="*/ 143 h 641"/>
                <a:gd name="T56" fmla="*/ 30 w 856"/>
                <a:gd name="T57" fmla="*/ 130 h 641"/>
                <a:gd name="T58" fmla="*/ 13 w 856"/>
                <a:gd name="T59" fmla="*/ 120 h 641"/>
                <a:gd name="T60" fmla="*/ 17 w 856"/>
                <a:gd name="T61" fmla="*/ 107 h 641"/>
                <a:gd name="T62" fmla="*/ 17 w 856"/>
                <a:gd name="T63" fmla="*/ 93 h 641"/>
                <a:gd name="T64" fmla="*/ 24 w 856"/>
                <a:gd name="T65" fmla="*/ 90 h 641"/>
                <a:gd name="T66" fmla="*/ 30 w 856"/>
                <a:gd name="T67" fmla="*/ 76 h 641"/>
                <a:gd name="T68" fmla="*/ 24 w 856"/>
                <a:gd name="T69" fmla="*/ 70 h 641"/>
                <a:gd name="T70" fmla="*/ 7 w 856"/>
                <a:gd name="T71" fmla="*/ 60 h 641"/>
                <a:gd name="T72" fmla="*/ 0 w 856"/>
                <a:gd name="T73" fmla="*/ 43 h 641"/>
                <a:gd name="T74" fmla="*/ 10 w 856"/>
                <a:gd name="T75" fmla="*/ 33 h 64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56"/>
                <a:gd name="T115" fmla="*/ 0 h 641"/>
                <a:gd name="T116" fmla="*/ 856 w 856"/>
                <a:gd name="T117" fmla="*/ 641 h 64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56" h="641">
                  <a:moveTo>
                    <a:pt x="40" y="132"/>
                  </a:moveTo>
                  <a:lnTo>
                    <a:pt x="80" y="132"/>
                  </a:lnTo>
                  <a:lnTo>
                    <a:pt x="94" y="159"/>
                  </a:lnTo>
                  <a:lnTo>
                    <a:pt x="67" y="173"/>
                  </a:lnTo>
                  <a:lnTo>
                    <a:pt x="107" y="186"/>
                  </a:lnTo>
                  <a:lnTo>
                    <a:pt x="134" y="173"/>
                  </a:lnTo>
                  <a:lnTo>
                    <a:pt x="228" y="173"/>
                  </a:lnTo>
                  <a:lnTo>
                    <a:pt x="255" y="186"/>
                  </a:lnTo>
                  <a:lnTo>
                    <a:pt x="309" y="159"/>
                  </a:lnTo>
                  <a:lnTo>
                    <a:pt x="347" y="159"/>
                  </a:lnTo>
                  <a:lnTo>
                    <a:pt x="361" y="146"/>
                  </a:lnTo>
                  <a:lnTo>
                    <a:pt x="414" y="159"/>
                  </a:lnTo>
                  <a:lnTo>
                    <a:pt x="455" y="146"/>
                  </a:lnTo>
                  <a:lnTo>
                    <a:pt x="482" y="106"/>
                  </a:lnTo>
                  <a:lnTo>
                    <a:pt x="495" y="81"/>
                  </a:lnTo>
                  <a:lnTo>
                    <a:pt x="535" y="54"/>
                  </a:lnTo>
                  <a:lnTo>
                    <a:pt x="589" y="27"/>
                  </a:lnTo>
                  <a:lnTo>
                    <a:pt x="629" y="13"/>
                  </a:lnTo>
                  <a:lnTo>
                    <a:pt x="683" y="27"/>
                  </a:lnTo>
                  <a:lnTo>
                    <a:pt x="708" y="0"/>
                  </a:lnTo>
                  <a:lnTo>
                    <a:pt x="722" y="27"/>
                  </a:lnTo>
                  <a:lnTo>
                    <a:pt x="735" y="13"/>
                  </a:lnTo>
                  <a:lnTo>
                    <a:pt x="748" y="40"/>
                  </a:lnTo>
                  <a:lnTo>
                    <a:pt x="842" y="40"/>
                  </a:lnTo>
                  <a:lnTo>
                    <a:pt x="856" y="94"/>
                  </a:lnTo>
                  <a:lnTo>
                    <a:pt x="802" y="106"/>
                  </a:lnTo>
                  <a:lnTo>
                    <a:pt x="789" y="159"/>
                  </a:lnTo>
                  <a:lnTo>
                    <a:pt x="802" y="240"/>
                  </a:lnTo>
                  <a:lnTo>
                    <a:pt x="748" y="294"/>
                  </a:lnTo>
                  <a:lnTo>
                    <a:pt x="775" y="307"/>
                  </a:lnTo>
                  <a:lnTo>
                    <a:pt x="856" y="374"/>
                  </a:lnTo>
                  <a:lnTo>
                    <a:pt x="829" y="374"/>
                  </a:lnTo>
                  <a:lnTo>
                    <a:pt x="789" y="401"/>
                  </a:lnTo>
                  <a:lnTo>
                    <a:pt x="762" y="374"/>
                  </a:lnTo>
                  <a:lnTo>
                    <a:pt x="722" y="388"/>
                  </a:lnTo>
                  <a:lnTo>
                    <a:pt x="708" y="415"/>
                  </a:lnTo>
                  <a:lnTo>
                    <a:pt x="670" y="428"/>
                  </a:lnTo>
                  <a:lnTo>
                    <a:pt x="629" y="455"/>
                  </a:lnTo>
                  <a:lnTo>
                    <a:pt x="629" y="482"/>
                  </a:lnTo>
                  <a:lnTo>
                    <a:pt x="603" y="482"/>
                  </a:lnTo>
                  <a:lnTo>
                    <a:pt x="616" y="520"/>
                  </a:lnTo>
                  <a:lnTo>
                    <a:pt x="629" y="560"/>
                  </a:lnTo>
                  <a:lnTo>
                    <a:pt x="589" y="574"/>
                  </a:lnTo>
                  <a:lnTo>
                    <a:pt x="508" y="601"/>
                  </a:lnTo>
                  <a:lnTo>
                    <a:pt x="441" y="574"/>
                  </a:lnTo>
                  <a:lnTo>
                    <a:pt x="428" y="587"/>
                  </a:lnTo>
                  <a:lnTo>
                    <a:pt x="388" y="560"/>
                  </a:lnTo>
                  <a:lnTo>
                    <a:pt x="334" y="574"/>
                  </a:lnTo>
                  <a:lnTo>
                    <a:pt x="282" y="614"/>
                  </a:lnTo>
                  <a:lnTo>
                    <a:pt x="242" y="628"/>
                  </a:lnTo>
                  <a:lnTo>
                    <a:pt x="201" y="628"/>
                  </a:lnTo>
                  <a:lnTo>
                    <a:pt x="215" y="641"/>
                  </a:lnTo>
                  <a:lnTo>
                    <a:pt x="174" y="641"/>
                  </a:lnTo>
                  <a:lnTo>
                    <a:pt x="174" y="628"/>
                  </a:lnTo>
                  <a:lnTo>
                    <a:pt x="174" y="574"/>
                  </a:lnTo>
                  <a:lnTo>
                    <a:pt x="148" y="574"/>
                  </a:lnTo>
                  <a:lnTo>
                    <a:pt x="148" y="547"/>
                  </a:lnTo>
                  <a:lnTo>
                    <a:pt x="121" y="520"/>
                  </a:lnTo>
                  <a:lnTo>
                    <a:pt x="94" y="520"/>
                  </a:lnTo>
                  <a:lnTo>
                    <a:pt x="54" y="482"/>
                  </a:lnTo>
                  <a:lnTo>
                    <a:pt x="80" y="468"/>
                  </a:lnTo>
                  <a:lnTo>
                    <a:pt x="67" y="428"/>
                  </a:lnTo>
                  <a:lnTo>
                    <a:pt x="54" y="388"/>
                  </a:lnTo>
                  <a:lnTo>
                    <a:pt x="67" y="374"/>
                  </a:lnTo>
                  <a:lnTo>
                    <a:pt x="80" y="374"/>
                  </a:lnTo>
                  <a:lnTo>
                    <a:pt x="94" y="361"/>
                  </a:lnTo>
                  <a:lnTo>
                    <a:pt x="107" y="334"/>
                  </a:lnTo>
                  <a:lnTo>
                    <a:pt x="121" y="307"/>
                  </a:lnTo>
                  <a:lnTo>
                    <a:pt x="107" y="307"/>
                  </a:lnTo>
                  <a:lnTo>
                    <a:pt x="94" y="280"/>
                  </a:lnTo>
                  <a:lnTo>
                    <a:pt x="67" y="267"/>
                  </a:lnTo>
                  <a:lnTo>
                    <a:pt x="27" y="240"/>
                  </a:lnTo>
                  <a:lnTo>
                    <a:pt x="13" y="200"/>
                  </a:lnTo>
                  <a:lnTo>
                    <a:pt x="0" y="173"/>
                  </a:lnTo>
                  <a:lnTo>
                    <a:pt x="27" y="159"/>
                  </a:lnTo>
                  <a:lnTo>
                    <a:pt x="40" y="132"/>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99" name="Freeform 175">
              <a:extLst>
                <a:ext uri="{FF2B5EF4-FFF2-40B4-BE49-F238E27FC236}">
                  <a16:creationId xmlns:a16="http://schemas.microsoft.com/office/drawing/2014/main" id="{883A53A7-E4B6-4D5B-A5A6-22EC2FEB83A4}"/>
                </a:ext>
              </a:extLst>
            </p:cNvPr>
            <p:cNvSpPr>
              <a:spLocks/>
            </p:cNvSpPr>
            <p:nvPr/>
          </p:nvSpPr>
          <p:spPr bwMode="gray">
            <a:xfrm>
              <a:off x="6932600" y="4332682"/>
              <a:ext cx="1490613" cy="929224"/>
            </a:xfrm>
            <a:custGeom>
              <a:avLst/>
              <a:gdLst>
                <a:gd name="T0" fmla="*/ 127 w 2812"/>
                <a:gd name="T1" fmla="*/ 204 h 1669"/>
                <a:gd name="T2" fmla="*/ 94 w 2812"/>
                <a:gd name="T3" fmla="*/ 224 h 1669"/>
                <a:gd name="T4" fmla="*/ 68 w 2812"/>
                <a:gd name="T5" fmla="*/ 237 h 1669"/>
                <a:gd name="T6" fmla="*/ 53 w 2812"/>
                <a:gd name="T7" fmla="*/ 244 h 1669"/>
                <a:gd name="T8" fmla="*/ 23 w 2812"/>
                <a:gd name="T9" fmla="*/ 247 h 1669"/>
                <a:gd name="T10" fmla="*/ 13 w 2812"/>
                <a:gd name="T11" fmla="*/ 297 h 1669"/>
                <a:gd name="T12" fmla="*/ 37 w 2812"/>
                <a:gd name="T13" fmla="*/ 311 h 1669"/>
                <a:gd name="T14" fmla="*/ 37 w 2812"/>
                <a:gd name="T15" fmla="*/ 324 h 1669"/>
                <a:gd name="T16" fmla="*/ 34 w 2812"/>
                <a:gd name="T17" fmla="*/ 338 h 1669"/>
                <a:gd name="T18" fmla="*/ 23 w 2812"/>
                <a:gd name="T19" fmla="*/ 348 h 1669"/>
                <a:gd name="T20" fmla="*/ 68 w 2812"/>
                <a:gd name="T21" fmla="*/ 361 h 1669"/>
                <a:gd name="T22" fmla="*/ 74 w 2812"/>
                <a:gd name="T23" fmla="*/ 388 h 1669"/>
                <a:gd name="T24" fmla="*/ 104 w 2812"/>
                <a:gd name="T25" fmla="*/ 394 h 1669"/>
                <a:gd name="T26" fmla="*/ 104 w 2812"/>
                <a:gd name="T27" fmla="*/ 408 h 1669"/>
                <a:gd name="T28" fmla="*/ 141 w 2812"/>
                <a:gd name="T29" fmla="*/ 404 h 1669"/>
                <a:gd name="T30" fmla="*/ 181 w 2812"/>
                <a:gd name="T31" fmla="*/ 418 h 1669"/>
                <a:gd name="T32" fmla="*/ 201 w 2812"/>
                <a:gd name="T33" fmla="*/ 381 h 1669"/>
                <a:gd name="T34" fmla="*/ 275 w 2812"/>
                <a:gd name="T35" fmla="*/ 381 h 1669"/>
                <a:gd name="T36" fmla="*/ 325 w 2812"/>
                <a:gd name="T37" fmla="*/ 374 h 1669"/>
                <a:gd name="T38" fmla="*/ 368 w 2812"/>
                <a:gd name="T39" fmla="*/ 328 h 1669"/>
                <a:gd name="T40" fmla="*/ 401 w 2812"/>
                <a:gd name="T41" fmla="*/ 307 h 1669"/>
                <a:gd name="T42" fmla="*/ 401 w 2812"/>
                <a:gd name="T43" fmla="*/ 334 h 1669"/>
                <a:gd name="T44" fmla="*/ 428 w 2812"/>
                <a:gd name="T45" fmla="*/ 341 h 1669"/>
                <a:gd name="T46" fmla="*/ 428 w 2812"/>
                <a:gd name="T47" fmla="*/ 301 h 1669"/>
                <a:gd name="T48" fmla="*/ 482 w 2812"/>
                <a:gd name="T49" fmla="*/ 274 h 1669"/>
                <a:gd name="T50" fmla="*/ 553 w 2812"/>
                <a:gd name="T51" fmla="*/ 244 h 1669"/>
                <a:gd name="T52" fmla="*/ 613 w 2812"/>
                <a:gd name="T53" fmla="*/ 201 h 1669"/>
                <a:gd name="T54" fmla="*/ 646 w 2812"/>
                <a:gd name="T55" fmla="*/ 177 h 1669"/>
                <a:gd name="T56" fmla="*/ 687 w 2812"/>
                <a:gd name="T57" fmla="*/ 171 h 1669"/>
                <a:gd name="T58" fmla="*/ 700 w 2812"/>
                <a:gd name="T59" fmla="*/ 147 h 1669"/>
                <a:gd name="T60" fmla="*/ 670 w 2812"/>
                <a:gd name="T61" fmla="*/ 137 h 1669"/>
                <a:gd name="T62" fmla="*/ 660 w 2812"/>
                <a:gd name="T63" fmla="*/ 103 h 1669"/>
                <a:gd name="T64" fmla="*/ 655 w 2812"/>
                <a:gd name="T65" fmla="*/ 95 h 1669"/>
                <a:gd name="T66" fmla="*/ 650 w 2812"/>
                <a:gd name="T67" fmla="*/ 94 h 1669"/>
                <a:gd name="T68" fmla="*/ 643 w 2812"/>
                <a:gd name="T69" fmla="*/ 84 h 1669"/>
                <a:gd name="T70" fmla="*/ 640 w 2812"/>
                <a:gd name="T71" fmla="*/ 50 h 1669"/>
                <a:gd name="T72" fmla="*/ 606 w 2812"/>
                <a:gd name="T73" fmla="*/ 50 h 1669"/>
                <a:gd name="T74" fmla="*/ 593 w 2812"/>
                <a:gd name="T75" fmla="*/ 27 h 1669"/>
                <a:gd name="T76" fmla="*/ 553 w 2812"/>
                <a:gd name="T77" fmla="*/ 4 h 1669"/>
                <a:gd name="T78" fmla="*/ 516 w 2812"/>
                <a:gd name="T79" fmla="*/ 20 h 1669"/>
                <a:gd name="T80" fmla="*/ 482 w 2812"/>
                <a:gd name="T81" fmla="*/ 60 h 1669"/>
                <a:gd name="T82" fmla="*/ 435 w 2812"/>
                <a:gd name="T83" fmla="*/ 77 h 1669"/>
                <a:gd name="T84" fmla="*/ 398 w 2812"/>
                <a:gd name="T85" fmla="*/ 97 h 1669"/>
                <a:gd name="T86" fmla="*/ 381 w 2812"/>
                <a:gd name="T87" fmla="*/ 101 h 1669"/>
                <a:gd name="T88" fmla="*/ 373 w 2812"/>
                <a:gd name="T89" fmla="*/ 101 h 1669"/>
                <a:gd name="T90" fmla="*/ 365 w 2812"/>
                <a:gd name="T91" fmla="*/ 103 h 1669"/>
                <a:gd name="T92" fmla="*/ 352 w 2812"/>
                <a:gd name="T93" fmla="*/ 97 h 1669"/>
                <a:gd name="T94" fmla="*/ 340 w 2812"/>
                <a:gd name="T95" fmla="*/ 107 h 1669"/>
                <a:gd name="T96" fmla="*/ 331 w 2812"/>
                <a:gd name="T97" fmla="*/ 103 h 1669"/>
                <a:gd name="T98" fmla="*/ 325 w 2812"/>
                <a:gd name="T99" fmla="*/ 97 h 1669"/>
                <a:gd name="T100" fmla="*/ 288 w 2812"/>
                <a:gd name="T101" fmla="*/ 91 h 1669"/>
                <a:gd name="T102" fmla="*/ 228 w 2812"/>
                <a:gd name="T103" fmla="*/ 107 h 1669"/>
                <a:gd name="T104" fmla="*/ 168 w 2812"/>
                <a:gd name="T105" fmla="*/ 164 h 1669"/>
                <a:gd name="T106" fmla="*/ 120 w 2812"/>
                <a:gd name="T107" fmla="*/ 187 h 166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812"/>
                <a:gd name="T163" fmla="*/ 0 h 1669"/>
                <a:gd name="T164" fmla="*/ 2812 w 2812"/>
                <a:gd name="T165" fmla="*/ 1669 h 166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812" h="1669">
                  <a:moveTo>
                    <a:pt x="389" y="748"/>
                  </a:moveTo>
                  <a:lnTo>
                    <a:pt x="376" y="775"/>
                  </a:lnTo>
                  <a:lnTo>
                    <a:pt x="376" y="802"/>
                  </a:lnTo>
                  <a:lnTo>
                    <a:pt x="416" y="827"/>
                  </a:lnTo>
                  <a:lnTo>
                    <a:pt x="455" y="814"/>
                  </a:lnTo>
                  <a:lnTo>
                    <a:pt x="509" y="814"/>
                  </a:lnTo>
                  <a:lnTo>
                    <a:pt x="468" y="840"/>
                  </a:lnTo>
                  <a:lnTo>
                    <a:pt x="441" y="840"/>
                  </a:lnTo>
                  <a:lnTo>
                    <a:pt x="416" y="854"/>
                  </a:lnTo>
                  <a:lnTo>
                    <a:pt x="389" y="854"/>
                  </a:lnTo>
                  <a:lnTo>
                    <a:pt x="363" y="881"/>
                  </a:lnTo>
                  <a:lnTo>
                    <a:pt x="376" y="894"/>
                  </a:lnTo>
                  <a:lnTo>
                    <a:pt x="416" y="894"/>
                  </a:lnTo>
                  <a:lnTo>
                    <a:pt x="403" y="908"/>
                  </a:lnTo>
                  <a:lnTo>
                    <a:pt x="363" y="921"/>
                  </a:lnTo>
                  <a:lnTo>
                    <a:pt x="349" y="934"/>
                  </a:lnTo>
                  <a:lnTo>
                    <a:pt x="309" y="948"/>
                  </a:lnTo>
                  <a:lnTo>
                    <a:pt x="269" y="948"/>
                  </a:lnTo>
                  <a:lnTo>
                    <a:pt x="242" y="961"/>
                  </a:lnTo>
                  <a:lnTo>
                    <a:pt x="255" y="921"/>
                  </a:lnTo>
                  <a:lnTo>
                    <a:pt x="201" y="921"/>
                  </a:lnTo>
                  <a:lnTo>
                    <a:pt x="201" y="948"/>
                  </a:lnTo>
                  <a:lnTo>
                    <a:pt x="228" y="961"/>
                  </a:lnTo>
                  <a:lnTo>
                    <a:pt x="215" y="975"/>
                  </a:lnTo>
                  <a:lnTo>
                    <a:pt x="188" y="988"/>
                  </a:lnTo>
                  <a:lnTo>
                    <a:pt x="161" y="975"/>
                  </a:lnTo>
                  <a:lnTo>
                    <a:pt x="148" y="961"/>
                  </a:lnTo>
                  <a:lnTo>
                    <a:pt x="134" y="961"/>
                  </a:lnTo>
                  <a:lnTo>
                    <a:pt x="121" y="975"/>
                  </a:lnTo>
                  <a:lnTo>
                    <a:pt x="94" y="988"/>
                  </a:lnTo>
                  <a:lnTo>
                    <a:pt x="67" y="1028"/>
                  </a:lnTo>
                  <a:lnTo>
                    <a:pt x="40" y="1069"/>
                  </a:lnTo>
                  <a:lnTo>
                    <a:pt x="0" y="1096"/>
                  </a:lnTo>
                  <a:lnTo>
                    <a:pt x="13" y="1134"/>
                  </a:lnTo>
                  <a:lnTo>
                    <a:pt x="13" y="1188"/>
                  </a:lnTo>
                  <a:lnTo>
                    <a:pt x="54" y="1188"/>
                  </a:lnTo>
                  <a:lnTo>
                    <a:pt x="94" y="1147"/>
                  </a:lnTo>
                  <a:lnTo>
                    <a:pt x="121" y="1134"/>
                  </a:lnTo>
                  <a:lnTo>
                    <a:pt x="148" y="1161"/>
                  </a:lnTo>
                  <a:lnTo>
                    <a:pt x="121" y="1188"/>
                  </a:lnTo>
                  <a:lnTo>
                    <a:pt x="121" y="1201"/>
                  </a:lnTo>
                  <a:lnTo>
                    <a:pt x="148" y="1241"/>
                  </a:lnTo>
                  <a:lnTo>
                    <a:pt x="134" y="1255"/>
                  </a:lnTo>
                  <a:lnTo>
                    <a:pt x="161" y="1268"/>
                  </a:lnTo>
                  <a:lnTo>
                    <a:pt x="201" y="1255"/>
                  </a:lnTo>
                  <a:lnTo>
                    <a:pt x="188" y="1282"/>
                  </a:lnTo>
                  <a:lnTo>
                    <a:pt x="174" y="1309"/>
                  </a:lnTo>
                  <a:lnTo>
                    <a:pt x="148" y="1295"/>
                  </a:lnTo>
                  <a:lnTo>
                    <a:pt x="148" y="1309"/>
                  </a:lnTo>
                  <a:lnTo>
                    <a:pt x="174" y="1335"/>
                  </a:lnTo>
                  <a:lnTo>
                    <a:pt x="201" y="1349"/>
                  </a:lnTo>
                  <a:lnTo>
                    <a:pt x="174" y="1376"/>
                  </a:lnTo>
                  <a:lnTo>
                    <a:pt x="148" y="1362"/>
                  </a:lnTo>
                  <a:lnTo>
                    <a:pt x="134" y="1349"/>
                  </a:lnTo>
                  <a:lnTo>
                    <a:pt x="121" y="1322"/>
                  </a:lnTo>
                  <a:lnTo>
                    <a:pt x="94" y="1322"/>
                  </a:lnTo>
                  <a:lnTo>
                    <a:pt x="107" y="1349"/>
                  </a:lnTo>
                  <a:lnTo>
                    <a:pt x="121" y="1376"/>
                  </a:lnTo>
                  <a:lnTo>
                    <a:pt x="121" y="1389"/>
                  </a:lnTo>
                  <a:lnTo>
                    <a:pt x="94" y="1389"/>
                  </a:lnTo>
                  <a:lnTo>
                    <a:pt x="107" y="1416"/>
                  </a:lnTo>
                  <a:lnTo>
                    <a:pt x="161" y="1430"/>
                  </a:lnTo>
                  <a:lnTo>
                    <a:pt x="174" y="1403"/>
                  </a:lnTo>
                  <a:lnTo>
                    <a:pt x="201" y="1430"/>
                  </a:lnTo>
                  <a:lnTo>
                    <a:pt x="228" y="1416"/>
                  </a:lnTo>
                  <a:lnTo>
                    <a:pt x="269" y="1443"/>
                  </a:lnTo>
                  <a:lnTo>
                    <a:pt x="269" y="1468"/>
                  </a:lnTo>
                  <a:lnTo>
                    <a:pt x="215" y="1481"/>
                  </a:lnTo>
                  <a:lnTo>
                    <a:pt x="215" y="1508"/>
                  </a:lnTo>
                  <a:lnTo>
                    <a:pt x="255" y="1495"/>
                  </a:lnTo>
                  <a:lnTo>
                    <a:pt x="269" y="1522"/>
                  </a:lnTo>
                  <a:lnTo>
                    <a:pt x="295" y="1549"/>
                  </a:lnTo>
                  <a:lnTo>
                    <a:pt x="322" y="1549"/>
                  </a:lnTo>
                  <a:lnTo>
                    <a:pt x="336" y="1575"/>
                  </a:lnTo>
                  <a:lnTo>
                    <a:pt x="309" y="1589"/>
                  </a:lnTo>
                  <a:lnTo>
                    <a:pt x="309" y="1616"/>
                  </a:lnTo>
                  <a:lnTo>
                    <a:pt x="363" y="1602"/>
                  </a:lnTo>
                  <a:lnTo>
                    <a:pt x="416" y="1575"/>
                  </a:lnTo>
                  <a:lnTo>
                    <a:pt x="455" y="1562"/>
                  </a:lnTo>
                  <a:lnTo>
                    <a:pt x="430" y="1616"/>
                  </a:lnTo>
                  <a:lnTo>
                    <a:pt x="376" y="1616"/>
                  </a:lnTo>
                  <a:lnTo>
                    <a:pt x="349" y="1656"/>
                  </a:lnTo>
                  <a:lnTo>
                    <a:pt x="376" y="1669"/>
                  </a:lnTo>
                  <a:lnTo>
                    <a:pt x="416" y="1629"/>
                  </a:lnTo>
                  <a:lnTo>
                    <a:pt x="441" y="1629"/>
                  </a:lnTo>
                  <a:lnTo>
                    <a:pt x="468" y="1629"/>
                  </a:lnTo>
                  <a:lnTo>
                    <a:pt x="455" y="1602"/>
                  </a:lnTo>
                  <a:lnTo>
                    <a:pt x="495" y="1589"/>
                  </a:lnTo>
                  <a:lnTo>
                    <a:pt x="535" y="1616"/>
                  </a:lnTo>
                  <a:lnTo>
                    <a:pt x="562" y="1616"/>
                  </a:lnTo>
                  <a:lnTo>
                    <a:pt x="576" y="1602"/>
                  </a:lnTo>
                  <a:lnTo>
                    <a:pt x="603" y="1602"/>
                  </a:lnTo>
                  <a:lnTo>
                    <a:pt x="603" y="1629"/>
                  </a:lnTo>
                  <a:lnTo>
                    <a:pt x="629" y="1656"/>
                  </a:lnTo>
                  <a:lnTo>
                    <a:pt x="670" y="1669"/>
                  </a:lnTo>
                  <a:lnTo>
                    <a:pt x="724" y="1669"/>
                  </a:lnTo>
                  <a:lnTo>
                    <a:pt x="764" y="1643"/>
                  </a:lnTo>
                  <a:lnTo>
                    <a:pt x="791" y="1616"/>
                  </a:lnTo>
                  <a:lnTo>
                    <a:pt x="831" y="1629"/>
                  </a:lnTo>
                  <a:lnTo>
                    <a:pt x="831" y="1589"/>
                  </a:lnTo>
                  <a:lnTo>
                    <a:pt x="818" y="1549"/>
                  </a:lnTo>
                  <a:lnTo>
                    <a:pt x="804" y="1522"/>
                  </a:lnTo>
                  <a:lnTo>
                    <a:pt x="818" y="1495"/>
                  </a:lnTo>
                  <a:lnTo>
                    <a:pt x="858" y="1495"/>
                  </a:lnTo>
                  <a:lnTo>
                    <a:pt x="871" y="1481"/>
                  </a:lnTo>
                  <a:lnTo>
                    <a:pt x="963" y="1481"/>
                  </a:lnTo>
                  <a:lnTo>
                    <a:pt x="1044" y="1495"/>
                  </a:lnTo>
                  <a:lnTo>
                    <a:pt x="1098" y="1522"/>
                  </a:lnTo>
                  <a:lnTo>
                    <a:pt x="1125" y="1549"/>
                  </a:lnTo>
                  <a:lnTo>
                    <a:pt x="1152" y="1549"/>
                  </a:lnTo>
                  <a:lnTo>
                    <a:pt x="1178" y="1562"/>
                  </a:lnTo>
                  <a:lnTo>
                    <a:pt x="1219" y="1522"/>
                  </a:lnTo>
                  <a:lnTo>
                    <a:pt x="1259" y="1508"/>
                  </a:lnTo>
                  <a:lnTo>
                    <a:pt x="1299" y="1495"/>
                  </a:lnTo>
                  <a:lnTo>
                    <a:pt x="1326" y="1468"/>
                  </a:lnTo>
                  <a:lnTo>
                    <a:pt x="1353" y="1443"/>
                  </a:lnTo>
                  <a:lnTo>
                    <a:pt x="1367" y="1403"/>
                  </a:lnTo>
                  <a:lnTo>
                    <a:pt x="1380" y="1349"/>
                  </a:lnTo>
                  <a:lnTo>
                    <a:pt x="1407" y="1322"/>
                  </a:lnTo>
                  <a:lnTo>
                    <a:pt x="1472" y="1309"/>
                  </a:lnTo>
                  <a:lnTo>
                    <a:pt x="1499" y="1322"/>
                  </a:lnTo>
                  <a:lnTo>
                    <a:pt x="1539" y="1322"/>
                  </a:lnTo>
                  <a:lnTo>
                    <a:pt x="1566" y="1295"/>
                  </a:lnTo>
                  <a:lnTo>
                    <a:pt x="1553" y="1268"/>
                  </a:lnTo>
                  <a:lnTo>
                    <a:pt x="1580" y="1255"/>
                  </a:lnTo>
                  <a:lnTo>
                    <a:pt x="1607" y="1228"/>
                  </a:lnTo>
                  <a:lnTo>
                    <a:pt x="1620" y="1228"/>
                  </a:lnTo>
                  <a:lnTo>
                    <a:pt x="1647" y="1255"/>
                  </a:lnTo>
                  <a:lnTo>
                    <a:pt x="1647" y="1282"/>
                  </a:lnTo>
                  <a:lnTo>
                    <a:pt x="1633" y="1309"/>
                  </a:lnTo>
                  <a:lnTo>
                    <a:pt x="1633" y="1322"/>
                  </a:lnTo>
                  <a:lnTo>
                    <a:pt x="1607" y="1335"/>
                  </a:lnTo>
                  <a:lnTo>
                    <a:pt x="1633" y="1362"/>
                  </a:lnTo>
                  <a:lnTo>
                    <a:pt x="1660" y="1389"/>
                  </a:lnTo>
                  <a:lnTo>
                    <a:pt x="1674" y="1416"/>
                  </a:lnTo>
                  <a:lnTo>
                    <a:pt x="1701" y="1416"/>
                  </a:lnTo>
                  <a:lnTo>
                    <a:pt x="1687" y="1376"/>
                  </a:lnTo>
                  <a:lnTo>
                    <a:pt x="1714" y="1362"/>
                  </a:lnTo>
                  <a:lnTo>
                    <a:pt x="1714" y="1335"/>
                  </a:lnTo>
                  <a:lnTo>
                    <a:pt x="1701" y="1322"/>
                  </a:lnTo>
                  <a:lnTo>
                    <a:pt x="1754" y="1309"/>
                  </a:lnTo>
                  <a:lnTo>
                    <a:pt x="1727" y="1282"/>
                  </a:lnTo>
                  <a:lnTo>
                    <a:pt x="1714" y="1255"/>
                  </a:lnTo>
                  <a:lnTo>
                    <a:pt x="1714" y="1201"/>
                  </a:lnTo>
                  <a:lnTo>
                    <a:pt x="1768" y="1201"/>
                  </a:lnTo>
                  <a:lnTo>
                    <a:pt x="1795" y="1228"/>
                  </a:lnTo>
                  <a:lnTo>
                    <a:pt x="1822" y="1201"/>
                  </a:lnTo>
                  <a:lnTo>
                    <a:pt x="1848" y="1161"/>
                  </a:lnTo>
                  <a:lnTo>
                    <a:pt x="1902" y="1134"/>
                  </a:lnTo>
                  <a:lnTo>
                    <a:pt x="1929" y="1096"/>
                  </a:lnTo>
                  <a:lnTo>
                    <a:pt x="1942" y="1082"/>
                  </a:lnTo>
                  <a:lnTo>
                    <a:pt x="2008" y="1122"/>
                  </a:lnTo>
                  <a:lnTo>
                    <a:pt x="2062" y="1082"/>
                  </a:lnTo>
                  <a:lnTo>
                    <a:pt x="2142" y="1042"/>
                  </a:lnTo>
                  <a:lnTo>
                    <a:pt x="2182" y="1015"/>
                  </a:lnTo>
                  <a:lnTo>
                    <a:pt x="2209" y="975"/>
                  </a:lnTo>
                  <a:lnTo>
                    <a:pt x="2236" y="934"/>
                  </a:lnTo>
                  <a:lnTo>
                    <a:pt x="2277" y="908"/>
                  </a:lnTo>
                  <a:lnTo>
                    <a:pt x="2317" y="881"/>
                  </a:lnTo>
                  <a:lnTo>
                    <a:pt x="2371" y="867"/>
                  </a:lnTo>
                  <a:lnTo>
                    <a:pt x="2411" y="827"/>
                  </a:lnTo>
                  <a:lnTo>
                    <a:pt x="2451" y="802"/>
                  </a:lnTo>
                  <a:lnTo>
                    <a:pt x="2478" y="789"/>
                  </a:lnTo>
                  <a:lnTo>
                    <a:pt x="2492" y="802"/>
                  </a:lnTo>
                  <a:lnTo>
                    <a:pt x="2530" y="789"/>
                  </a:lnTo>
                  <a:lnTo>
                    <a:pt x="2516" y="748"/>
                  </a:lnTo>
                  <a:lnTo>
                    <a:pt x="2570" y="721"/>
                  </a:lnTo>
                  <a:lnTo>
                    <a:pt x="2584" y="708"/>
                  </a:lnTo>
                  <a:lnTo>
                    <a:pt x="2651" y="708"/>
                  </a:lnTo>
                  <a:lnTo>
                    <a:pt x="2678" y="681"/>
                  </a:lnTo>
                  <a:lnTo>
                    <a:pt x="2705" y="681"/>
                  </a:lnTo>
                  <a:lnTo>
                    <a:pt x="2705" y="641"/>
                  </a:lnTo>
                  <a:lnTo>
                    <a:pt x="2745" y="641"/>
                  </a:lnTo>
                  <a:lnTo>
                    <a:pt x="2745" y="681"/>
                  </a:lnTo>
                  <a:lnTo>
                    <a:pt x="2772" y="695"/>
                  </a:lnTo>
                  <a:lnTo>
                    <a:pt x="2799" y="668"/>
                  </a:lnTo>
                  <a:lnTo>
                    <a:pt x="2785" y="641"/>
                  </a:lnTo>
                  <a:lnTo>
                    <a:pt x="2812" y="627"/>
                  </a:lnTo>
                  <a:lnTo>
                    <a:pt x="2812" y="600"/>
                  </a:lnTo>
                  <a:lnTo>
                    <a:pt x="2799" y="587"/>
                  </a:lnTo>
                  <a:lnTo>
                    <a:pt x="2785" y="600"/>
                  </a:lnTo>
                  <a:lnTo>
                    <a:pt x="2758" y="574"/>
                  </a:lnTo>
                  <a:lnTo>
                    <a:pt x="2745" y="533"/>
                  </a:lnTo>
                  <a:lnTo>
                    <a:pt x="2731" y="547"/>
                  </a:lnTo>
                  <a:lnTo>
                    <a:pt x="2691" y="533"/>
                  </a:lnTo>
                  <a:lnTo>
                    <a:pt x="2678" y="547"/>
                  </a:lnTo>
                  <a:lnTo>
                    <a:pt x="2678" y="482"/>
                  </a:lnTo>
                  <a:lnTo>
                    <a:pt x="2678" y="441"/>
                  </a:lnTo>
                  <a:lnTo>
                    <a:pt x="2637" y="455"/>
                  </a:lnTo>
                  <a:lnTo>
                    <a:pt x="2637" y="414"/>
                  </a:lnTo>
                  <a:lnTo>
                    <a:pt x="2637" y="412"/>
                  </a:lnTo>
                  <a:lnTo>
                    <a:pt x="2635" y="411"/>
                  </a:lnTo>
                  <a:lnTo>
                    <a:pt x="2635" y="407"/>
                  </a:lnTo>
                  <a:lnTo>
                    <a:pt x="2634" y="401"/>
                  </a:lnTo>
                  <a:lnTo>
                    <a:pt x="2630" y="393"/>
                  </a:lnTo>
                  <a:lnTo>
                    <a:pt x="2626" y="386"/>
                  </a:lnTo>
                  <a:lnTo>
                    <a:pt x="2620" y="380"/>
                  </a:lnTo>
                  <a:lnTo>
                    <a:pt x="2618" y="378"/>
                  </a:lnTo>
                  <a:lnTo>
                    <a:pt x="2616" y="376"/>
                  </a:lnTo>
                  <a:lnTo>
                    <a:pt x="2614" y="374"/>
                  </a:lnTo>
                  <a:lnTo>
                    <a:pt x="2611" y="374"/>
                  </a:lnTo>
                  <a:lnTo>
                    <a:pt x="2601" y="374"/>
                  </a:lnTo>
                  <a:lnTo>
                    <a:pt x="2597" y="374"/>
                  </a:lnTo>
                  <a:lnTo>
                    <a:pt x="2593" y="374"/>
                  </a:lnTo>
                  <a:lnTo>
                    <a:pt x="2589" y="374"/>
                  </a:lnTo>
                  <a:lnTo>
                    <a:pt x="2586" y="374"/>
                  </a:lnTo>
                  <a:lnTo>
                    <a:pt x="2584" y="374"/>
                  </a:lnTo>
                  <a:lnTo>
                    <a:pt x="2570" y="334"/>
                  </a:lnTo>
                  <a:lnTo>
                    <a:pt x="2543" y="320"/>
                  </a:lnTo>
                  <a:lnTo>
                    <a:pt x="2516" y="293"/>
                  </a:lnTo>
                  <a:lnTo>
                    <a:pt x="2557" y="280"/>
                  </a:lnTo>
                  <a:lnTo>
                    <a:pt x="2570" y="253"/>
                  </a:lnTo>
                  <a:lnTo>
                    <a:pt x="2557" y="240"/>
                  </a:lnTo>
                  <a:lnTo>
                    <a:pt x="2557" y="199"/>
                  </a:lnTo>
                  <a:lnTo>
                    <a:pt x="2584" y="186"/>
                  </a:lnTo>
                  <a:lnTo>
                    <a:pt x="2543" y="186"/>
                  </a:lnTo>
                  <a:lnTo>
                    <a:pt x="2543" y="173"/>
                  </a:lnTo>
                  <a:lnTo>
                    <a:pt x="2478" y="173"/>
                  </a:lnTo>
                  <a:lnTo>
                    <a:pt x="2465" y="199"/>
                  </a:lnTo>
                  <a:lnTo>
                    <a:pt x="2424" y="199"/>
                  </a:lnTo>
                  <a:lnTo>
                    <a:pt x="2424" y="213"/>
                  </a:lnTo>
                  <a:lnTo>
                    <a:pt x="2397" y="173"/>
                  </a:lnTo>
                  <a:lnTo>
                    <a:pt x="2384" y="148"/>
                  </a:lnTo>
                  <a:lnTo>
                    <a:pt x="2357" y="148"/>
                  </a:lnTo>
                  <a:lnTo>
                    <a:pt x="2371" y="134"/>
                  </a:lnTo>
                  <a:lnTo>
                    <a:pt x="2371" y="107"/>
                  </a:lnTo>
                  <a:lnTo>
                    <a:pt x="2371" y="80"/>
                  </a:lnTo>
                  <a:lnTo>
                    <a:pt x="2330" y="54"/>
                  </a:lnTo>
                  <a:lnTo>
                    <a:pt x="2290" y="40"/>
                  </a:lnTo>
                  <a:lnTo>
                    <a:pt x="2263" y="54"/>
                  </a:lnTo>
                  <a:lnTo>
                    <a:pt x="2250" y="27"/>
                  </a:lnTo>
                  <a:lnTo>
                    <a:pt x="2209" y="13"/>
                  </a:lnTo>
                  <a:lnTo>
                    <a:pt x="2182" y="0"/>
                  </a:lnTo>
                  <a:lnTo>
                    <a:pt x="2156" y="13"/>
                  </a:lnTo>
                  <a:lnTo>
                    <a:pt x="2142" y="40"/>
                  </a:lnTo>
                  <a:lnTo>
                    <a:pt x="2115" y="54"/>
                  </a:lnTo>
                  <a:lnTo>
                    <a:pt x="2088" y="67"/>
                  </a:lnTo>
                  <a:lnTo>
                    <a:pt x="2062" y="80"/>
                  </a:lnTo>
                  <a:lnTo>
                    <a:pt x="2048" y="94"/>
                  </a:lnTo>
                  <a:lnTo>
                    <a:pt x="1994" y="134"/>
                  </a:lnTo>
                  <a:lnTo>
                    <a:pt x="1983" y="161"/>
                  </a:lnTo>
                  <a:lnTo>
                    <a:pt x="1969" y="186"/>
                  </a:lnTo>
                  <a:lnTo>
                    <a:pt x="1942" y="213"/>
                  </a:lnTo>
                  <a:lnTo>
                    <a:pt x="1929" y="240"/>
                  </a:lnTo>
                  <a:lnTo>
                    <a:pt x="1889" y="267"/>
                  </a:lnTo>
                  <a:lnTo>
                    <a:pt x="1889" y="280"/>
                  </a:lnTo>
                  <a:lnTo>
                    <a:pt x="1822" y="280"/>
                  </a:lnTo>
                  <a:lnTo>
                    <a:pt x="1795" y="293"/>
                  </a:lnTo>
                  <a:lnTo>
                    <a:pt x="1781" y="293"/>
                  </a:lnTo>
                  <a:lnTo>
                    <a:pt x="1741" y="307"/>
                  </a:lnTo>
                  <a:lnTo>
                    <a:pt x="1714" y="334"/>
                  </a:lnTo>
                  <a:lnTo>
                    <a:pt x="1687" y="361"/>
                  </a:lnTo>
                  <a:lnTo>
                    <a:pt x="1660" y="374"/>
                  </a:lnTo>
                  <a:lnTo>
                    <a:pt x="1647" y="387"/>
                  </a:lnTo>
                  <a:lnTo>
                    <a:pt x="1620" y="387"/>
                  </a:lnTo>
                  <a:lnTo>
                    <a:pt x="1593" y="387"/>
                  </a:lnTo>
                  <a:lnTo>
                    <a:pt x="1580" y="401"/>
                  </a:lnTo>
                  <a:lnTo>
                    <a:pt x="1553" y="401"/>
                  </a:lnTo>
                  <a:lnTo>
                    <a:pt x="1539" y="374"/>
                  </a:lnTo>
                  <a:lnTo>
                    <a:pt x="1526" y="401"/>
                  </a:lnTo>
                  <a:lnTo>
                    <a:pt x="1524" y="401"/>
                  </a:lnTo>
                  <a:lnTo>
                    <a:pt x="1522" y="401"/>
                  </a:lnTo>
                  <a:lnTo>
                    <a:pt x="1518" y="401"/>
                  </a:lnTo>
                  <a:lnTo>
                    <a:pt x="1514" y="401"/>
                  </a:lnTo>
                  <a:lnTo>
                    <a:pt x="1509" y="401"/>
                  </a:lnTo>
                  <a:lnTo>
                    <a:pt x="1499" y="401"/>
                  </a:lnTo>
                  <a:lnTo>
                    <a:pt x="1493" y="401"/>
                  </a:lnTo>
                  <a:lnTo>
                    <a:pt x="1488" y="403"/>
                  </a:lnTo>
                  <a:lnTo>
                    <a:pt x="1482" y="405"/>
                  </a:lnTo>
                  <a:lnTo>
                    <a:pt x="1474" y="407"/>
                  </a:lnTo>
                  <a:lnTo>
                    <a:pt x="1468" y="409"/>
                  </a:lnTo>
                  <a:lnTo>
                    <a:pt x="1464" y="411"/>
                  </a:lnTo>
                  <a:lnTo>
                    <a:pt x="1463" y="412"/>
                  </a:lnTo>
                  <a:lnTo>
                    <a:pt x="1461" y="412"/>
                  </a:lnTo>
                  <a:lnTo>
                    <a:pt x="1461" y="414"/>
                  </a:lnTo>
                  <a:lnTo>
                    <a:pt x="1447" y="414"/>
                  </a:lnTo>
                  <a:lnTo>
                    <a:pt x="1434" y="387"/>
                  </a:lnTo>
                  <a:lnTo>
                    <a:pt x="1407" y="387"/>
                  </a:lnTo>
                  <a:lnTo>
                    <a:pt x="1380" y="401"/>
                  </a:lnTo>
                  <a:lnTo>
                    <a:pt x="1367" y="428"/>
                  </a:lnTo>
                  <a:lnTo>
                    <a:pt x="1365" y="428"/>
                  </a:lnTo>
                  <a:lnTo>
                    <a:pt x="1363" y="428"/>
                  </a:lnTo>
                  <a:lnTo>
                    <a:pt x="1361" y="428"/>
                  </a:lnTo>
                  <a:lnTo>
                    <a:pt x="1357" y="428"/>
                  </a:lnTo>
                  <a:lnTo>
                    <a:pt x="1353" y="428"/>
                  </a:lnTo>
                  <a:lnTo>
                    <a:pt x="1349" y="428"/>
                  </a:lnTo>
                  <a:lnTo>
                    <a:pt x="1340" y="428"/>
                  </a:lnTo>
                  <a:lnTo>
                    <a:pt x="1334" y="422"/>
                  </a:lnTo>
                  <a:lnTo>
                    <a:pt x="1326" y="414"/>
                  </a:lnTo>
                  <a:lnTo>
                    <a:pt x="1321" y="409"/>
                  </a:lnTo>
                  <a:lnTo>
                    <a:pt x="1315" y="403"/>
                  </a:lnTo>
                  <a:lnTo>
                    <a:pt x="1309" y="395"/>
                  </a:lnTo>
                  <a:lnTo>
                    <a:pt x="1303" y="391"/>
                  </a:lnTo>
                  <a:lnTo>
                    <a:pt x="1301" y="389"/>
                  </a:lnTo>
                  <a:lnTo>
                    <a:pt x="1299" y="387"/>
                  </a:lnTo>
                  <a:lnTo>
                    <a:pt x="1273" y="361"/>
                  </a:lnTo>
                  <a:lnTo>
                    <a:pt x="1246" y="387"/>
                  </a:lnTo>
                  <a:lnTo>
                    <a:pt x="1219" y="401"/>
                  </a:lnTo>
                  <a:lnTo>
                    <a:pt x="1165" y="401"/>
                  </a:lnTo>
                  <a:lnTo>
                    <a:pt x="1152" y="361"/>
                  </a:lnTo>
                  <a:lnTo>
                    <a:pt x="1111" y="347"/>
                  </a:lnTo>
                  <a:lnTo>
                    <a:pt x="1098" y="387"/>
                  </a:lnTo>
                  <a:lnTo>
                    <a:pt x="1044" y="401"/>
                  </a:lnTo>
                  <a:lnTo>
                    <a:pt x="1004" y="414"/>
                  </a:lnTo>
                  <a:lnTo>
                    <a:pt x="977" y="414"/>
                  </a:lnTo>
                  <a:lnTo>
                    <a:pt x="912" y="428"/>
                  </a:lnTo>
                  <a:lnTo>
                    <a:pt x="844" y="482"/>
                  </a:lnTo>
                  <a:lnTo>
                    <a:pt x="791" y="520"/>
                  </a:lnTo>
                  <a:lnTo>
                    <a:pt x="750" y="560"/>
                  </a:lnTo>
                  <a:lnTo>
                    <a:pt x="724" y="600"/>
                  </a:lnTo>
                  <a:lnTo>
                    <a:pt x="697" y="641"/>
                  </a:lnTo>
                  <a:lnTo>
                    <a:pt x="670" y="654"/>
                  </a:lnTo>
                  <a:lnTo>
                    <a:pt x="697" y="681"/>
                  </a:lnTo>
                  <a:lnTo>
                    <a:pt x="643" y="708"/>
                  </a:lnTo>
                  <a:lnTo>
                    <a:pt x="603" y="721"/>
                  </a:lnTo>
                  <a:lnTo>
                    <a:pt x="549" y="721"/>
                  </a:lnTo>
                  <a:lnTo>
                    <a:pt x="509" y="721"/>
                  </a:lnTo>
                  <a:lnTo>
                    <a:pt x="482" y="748"/>
                  </a:lnTo>
                  <a:lnTo>
                    <a:pt x="455" y="748"/>
                  </a:lnTo>
                  <a:lnTo>
                    <a:pt x="416" y="748"/>
                  </a:lnTo>
                  <a:lnTo>
                    <a:pt x="389" y="748"/>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100" name="Freeform 176">
              <a:extLst>
                <a:ext uri="{FF2B5EF4-FFF2-40B4-BE49-F238E27FC236}">
                  <a16:creationId xmlns:a16="http://schemas.microsoft.com/office/drawing/2014/main" id="{8F6587F0-9222-4C8F-89C6-469972C3043A}"/>
                </a:ext>
              </a:extLst>
            </p:cNvPr>
            <p:cNvSpPr>
              <a:spLocks/>
            </p:cNvSpPr>
            <p:nvPr/>
          </p:nvSpPr>
          <p:spPr bwMode="gray">
            <a:xfrm>
              <a:off x="6486264" y="4756676"/>
              <a:ext cx="184472" cy="176942"/>
            </a:xfrm>
            <a:custGeom>
              <a:avLst/>
              <a:gdLst>
                <a:gd name="T0" fmla="*/ 57 w 347"/>
                <a:gd name="T1" fmla="*/ 0 h 318"/>
                <a:gd name="T2" fmla="*/ 57 w 347"/>
                <a:gd name="T3" fmla="*/ 0 h 318"/>
                <a:gd name="T4" fmla="*/ 50 w 347"/>
                <a:gd name="T5" fmla="*/ 3 h 318"/>
                <a:gd name="T6" fmla="*/ 40 w 347"/>
                <a:gd name="T7" fmla="*/ 3 h 318"/>
                <a:gd name="T8" fmla="*/ 40 w 347"/>
                <a:gd name="T9" fmla="*/ 6 h 318"/>
                <a:gd name="T10" fmla="*/ 37 w 347"/>
                <a:gd name="T11" fmla="*/ 6 h 318"/>
                <a:gd name="T12" fmla="*/ 27 w 347"/>
                <a:gd name="T13" fmla="*/ 10 h 318"/>
                <a:gd name="T14" fmla="*/ 23 w 347"/>
                <a:gd name="T15" fmla="*/ 17 h 318"/>
                <a:gd name="T16" fmla="*/ 20 w 347"/>
                <a:gd name="T17" fmla="*/ 17 h 318"/>
                <a:gd name="T18" fmla="*/ 17 w 347"/>
                <a:gd name="T19" fmla="*/ 13 h 318"/>
                <a:gd name="T20" fmla="*/ 10 w 347"/>
                <a:gd name="T21" fmla="*/ 17 h 318"/>
                <a:gd name="T22" fmla="*/ 4 w 347"/>
                <a:gd name="T23" fmla="*/ 20 h 318"/>
                <a:gd name="T24" fmla="*/ 4 w 347"/>
                <a:gd name="T25" fmla="*/ 23 h 318"/>
                <a:gd name="T26" fmla="*/ 7 w 347"/>
                <a:gd name="T27" fmla="*/ 29 h 318"/>
                <a:gd name="T28" fmla="*/ 0 w 347"/>
                <a:gd name="T29" fmla="*/ 33 h 318"/>
                <a:gd name="T30" fmla="*/ 0 w 347"/>
                <a:gd name="T31" fmla="*/ 43 h 318"/>
                <a:gd name="T32" fmla="*/ 0 w 347"/>
                <a:gd name="T33" fmla="*/ 53 h 318"/>
                <a:gd name="T34" fmla="*/ 0 w 347"/>
                <a:gd name="T35" fmla="*/ 60 h 318"/>
                <a:gd name="T36" fmla="*/ 10 w 347"/>
                <a:gd name="T37" fmla="*/ 70 h 318"/>
                <a:gd name="T38" fmla="*/ 14 w 347"/>
                <a:gd name="T39" fmla="*/ 77 h 318"/>
                <a:gd name="T40" fmla="*/ 17 w 347"/>
                <a:gd name="T41" fmla="*/ 74 h 318"/>
                <a:gd name="T42" fmla="*/ 20 w 347"/>
                <a:gd name="T43" fmla="*/ 80 h 318"/>
                <a:gd name="T44" fmla="*/ 30 w 347"/>
                <a:gd name="T45" fmla="*/ 74 h 318"/>
                <a:gd name="T46" fmla="*/ 37 w 347"/>
                <a:gd name="T47" fmla="*/ 70 h 318"/>
                <a:gd name="T48" fmla="*/ 37 w 347"/>
                <a:gd name="T49" fmla="*/ 70 h 318"/>
                <a:gd name="T50" fmla="*/ 37 w 347"/>
                <a:gd name="T51" fmla="*/ 70 h 318"/>
                <a:gd name="T52" fmla="*/ 38 w 347"/>
                <a:gd name="T53" fmla="*/ 70 h 318"/>
                <a:gd name="T54" fmla="*/ 39 w 347"/>
                <a:gd name="T55" fmla="*/ 70 h 318"/>
                <a:gd name="T56" fmla="*/ 40 w 347"/>
                <a:gd name="T57" fmla="*/ 70 h 318"/>
                <a:gd name="T58" fmla="*/ 41 w 347"/>
                <a:gd name="T59" fmla="*/ 70 h 318"/>
                <a:gd name="T60" fmla="*/ 44 w 347"/>
                <a:gd name="T61" fmla="*/ 70 h 318"/>
                <a:gd name="T62" fmla="*/ 45 w 347"/>
                <a:gd name="T63" fmla="*/ 70 h 318"/>
                <a:gd name="T64" fmla="*/ 45 w 347"/>
                <a:gd name="T65" fmla="*/ 69 h 318"/>
                <a:gd name="T66" fmla="*/ 46 w 347"/>
                <a:gd name="T67" fmla="*/ 69 h 318"/>
                <a:gd name="T68" fmla="*/ 46 w 347"/>
                <a:gd name="T69" fmla="*/ 68 h 318"/>
                <a:gd name="T70" fmla="*/ 47 w 347"/>
                <a:gd name="T71" fmla="*/ 68 h 318"/>
                <a:gd name="T72" fmla="*/ 47 w 347"/>
                <a:gd name="T73" fmla="*/ 67 h 318"/>
                <a:gd name="T74" fmla="*/ 47 w 347"/>
                <a:gd name="T75" fmla="*/ 67 h 318"/>
                <a:gd name="T76" fmla="*/ 47 w 347"/>
                <a:gd name="T77" fmla="*/ 67 h 318"/>
                <a:gd name="T78" fmla="*/ 54 w 347"/>
                <a:gd name="T79" fmla="*/ 56 h 318"/>
                <a:gd name="T80" fmla="*/ 64 w 347"/>
                <a:gd name="T81" fmla="*/ 53 h 318"/>
                <a:gd name="T82" fmla="*/ 70 w 347"/>
                <a:gd name="T83" fmla="*/ 56 h 318"/>
                <a:gd name="T84" fmla="*/ 74 w 347"/>
                <a:gd name="T85" fmla="*/ 49 h 318"/>
                <a:gd name="T86" fmla="*/ 81 w 347"/>
                <a:gd name="T87" fmla="*/ 53 h 318"/>
                <a:gd name="T88" fmla="*/ 81 w 347"/>
                <a:gd name="T89" fmla="*/ 43 h 318"/>
                <a:gd name="T90" fmla="*/ 84 w 347"/>
                <a:gd name="T91" fmla="*/ 40 h 318"/>
                <a:gd name="T92" fmla="*/ 87 w 347"/>
                <a:gd name="T93" fmla="*/ 40 h 318"/>
                <a:gd name="T94" fmla="*/ 87 w 347"/>
                <a:gd name="T95" fmla="*/ 37 h 318"/>
                <a:gd name="T96" fmla="*/ 87 w 347"/>
                <a:gd name="T97" fmla="*/ 23 h 318"/>
                <a:gd name="T98" fmla="*/ 81 w 347"/>
                <a:gd name="T99" fmla="*/ 23 h 318"/>
                <a:gd name="T100" fmla="*/ 81 w 347"/>
                <a:gd name="T101" fmla="*/ 17 h 318"/>
                <a:gd name="T102" fmla="*/ 74 w 347"/>
                <a:gd name="T103" fmla="*/ 10 h 318"/>
                <a:gd name="T104" fmla="*/ 67 w 347"/>
                <a:gd name="T105" fmla="*/ 10 h 318"/>
                <a:gd name="T106" fmla="*/ 57 w 347"/>
                <a:gd name="T107" fmla="*/ 0 h 31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47"/>
                <a:gd name="T163" fmla="*/ 0 h 318"/>
                <a:gd name="T164" fmla="*/ 347 w 347"/>
                <a:gd name="T165" fmla="*/ 318 h 31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47" h="318">
                  <a:moveTo>
                    <a:pt x="227" y="0"/>
                  </a:moveTo>
                  <a:lnTo>
                    <a:pt x="227" y="0"/>
                  </a:lnTo>
                  <a:lnTo>
                    <a:pt x="200" y="13"/>
                  </a:lnTo>
                  <a:lnTo>
                    <a:pt x="159" y="13"/>
                  </a:lnTo>
                  <a:lnTo>
                    <a:pt x="159" y="27"/>
                  </a:lnTo>
                  <a:lnTo>
                    <a:pt x="146" y="27"/>
                  </a:lnTo>
                  <a:lnTo>
                    <a:pt x="106" y="40"/>
                  </a:lnTo>
                  <a:lnTo>
                    <a:pt x="92" y="67"/>
                  </a:lnTo>
                  <a:lnTo>
                    <a:pt x="79" y="67"/>
                  </a:lnTo>
                  <a:lnTo>
                    <a:pt x="67" y="53"/>
                  </a:lnTo>
                  <a:lnTo>
                    <a:pt x="40" y="67"/>
                  </a:lnTo>
                  <a:lnTo>
                    <a:pt x="13" y="78"/>
                  </a:lnTo>
                  <a:lnTo>
                    <a:pt x="13" y="92"/>
                  </a:lnTo>
                  <a:lnTo>
                    <a:pt x="27" y="119"/>
                  </a:lnTo>
                  <a:lnTo>
                    <a:pt x="0" y="132"/>
                  </a:lnTo>
                  <a:lnTo>
                    <a:pt x="0" y="172"/>
                  </a:lnTo>
                  <a:lnTo>
                    <a:pt x="0" y="213"/>
                  </a:lnTo>
                  <a:lnTo>
                    <a:pt x="0" y="240"/>
                  </a:lnTo>
                  <a:lnTo>
                    <a:pt x="40" y="280"/>
                  </a:lnTo>
                  <a:lnTo>
                    <a:pt x="54" y="307"/>
                  </a:lnTo>
                  <a:lnTo>
                    <a:pt x="67" y="293"/>
                  </a:lnTo>
                  <a:lnTo>
                    <a:pt x="79" y="318"/>
                  </a:lnTo>
                  <a:lnTo>
                    <a:pt x="119" y="293"/>
                  </a:lnTo>
                  <a:lnTo>
                    <a:pt x="146" y="280"/>
                  </a:lnTo>
                  <a:lnTo>
                    <a:pt x="148" y="280"/>
                  </a:lnTo>
                  <a:lnTo>
                    <a:pt x="152" y="280"/>
                  </a:lnTo>
                  <a:lnTo>
                    <a:pt x="155" y="280"/>
                  </a:lnTo>
                  <a:lnTo>
                    <a:pt x="159" y="280"/>
                  </a:lnTo>
                  <a:lnTo>
                    <a:pt x="163" y="280"/>
                  </a:lnTo>
                  <a:lnTo>
                    <a:pt x="173" y="280"/>
                  </a:lnTo>
                  <a:lnTo>
                    <a:pt x="179" y="278"/>
                  </a:lnTo>
                  <a:lnTo>
                    <a:pt x="180" y="276"/>
                  </a:lnTo>
                  <a:lnTo>
                    <a:pt x="184" y="274"/>
                  </a:lnTo>
                  <a:lnTo>
                    <a:pt x="184" y="272"/>
                  </a:lnTo>
                  <a:lnTo>
                    <a:pt x="186" y="270"/>
                  </a:lnTo>
                  <a:lnTo>
                    <a:pt x="186" y="268"/>
                  </a:lnTo>
                  <a:lnTo>
                    <a:pt x="186" y="266"/>
                  </a:lnTo>
                  <a:lnTo>
                    <a:pt x="213" y="226"/>
                  </a:lnTo>
                  <a:lnTo>
                    <a:pt x="253" y="213"/>
                  </a:lnTo>
                  <a:lnTo>
                    <a:pt x="280" y="226"/>
                  </a:lnTo>
                  <a:lnTo>
                    <a:pt x="294" y="199"/>
                  </a:lnTo>
                  <a:lnTo>
                    <a:pt x="321" y="213"/>
                  </a:lnTo>
                  <a:lnTo>
                    <a:pt x="321" y="172"/>
                  </a:lnTo>
                  <a:lnTo>
                    <a:pt x="334" y="159"/>
                  </a:lnTo>
                  <a:lnTo>
                    <a:pt x="347" y="159"/>
                  </a:lnTo>
                  <a:lnTo>
                    <a:pt x="347" y="146"/>
                  </a:lnTo>
                  <a:lnTo>
                    <a:pt x="347" y="92"/>
                  </a:lnTo>
                  <a:lnTo>
                    <a:pt x="321" y="92"/>
                  </a:lnTo>
                  <a:lnTo>
                    <a:pt x="321" y="67"/>
                  </a:lnTo>
                  <a:lnTo>
                    <a:pt x="294" y="40"/>
                  </a:lnTo>
                  <a:lnTo>
                    <a:pt x="267" y="40"/>
                  </a:lnTo>
                  <a:lnTo>
                    <a:pt x="227" y="0"/>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101" name="Freeform 177">
              <a:extLst>
                <a:ext uri="{FF2B5EF4-FFF2-40B4-BE49-F238E27FC236}">
                  <a16:creationId xmlns:a16="http://schemas.microsoft.com/office/drawing/2014/main" id="{A95FC34F-D3BA-44DA-9A7A-49C5D567C92F}"/>
                </a:ext>
              </a:extLst>
            </p:cNvPr>
            <p:cNvSpPr>
              <a:spLocks/>
            </p:cNvSpPr>
            <p:nvPr/>
          </p:nvSpPr>
          <p:spPr bwMode="gray">
            <a:xfrm>
              <a:off x="6826582" y="5425494"/>
              <a:ext cx="233240" cy="74561"/>
            </a:xfrm>
            <a:custGeom>
              <a:avLst/>
              <a:gdLst>
                <a:gd name="T0" fmla="*/ 7 w 440"/>
                <a:gd name="T1" fmla="*/ 6 h 134"/>
                <a:gd name="T2" fmla="*/ 0 w 440"/>
                <a:gd name="T3" fmla="*/ 13 h 134"/>
                <a:gd name="T4" fmla="*/ 7 w 440"/>
                <a:gd name="T5" fmla="*/ 27 h 134"/>
                <a:gd name="T6" fmla="*/ 24 w 440"/>
                <a:gd name="T7" fmla="*/ 23 h 134"/>
                <a:gd name="T8" fmla="*/ 37 w 440"/>
                <a:gd name="T9" fmla="*/ 20 h 134"/>
                <a:gd name="T10" fmla="*/ 50 w 440"/>
                <a:gd name="T11" fmla="*/ 23 h 134"/>
                <a:gd name="T12" fmla="*/ 54 w 440"/>
                <a:gd name="T13" fmla="*/ 34 h 134"/>
                <a:gd name="T14" fmla="*/ 63 w 440"/>
                <a:gd name="T15" fmla="*/ 30 h 134"/>
                <a:gd name="T16" fmla="*/ 70 w 440"/>
                <a:gd name="T17" fmla="*/ 27 h 134"/>
                <a:gd name="T18" fmla="*/ 84 w 440"/>
                <a:gd name="T19" fmla="*/ 20 h 134"/>
                <a:gd name="T20" fmla="*/ 91 w 440"/>
                <a:gd name="T21" fmla="*/ 20 h 134"/>
                <a:gd name="T22" fmla="*/ 97 w 440"/>
                <a:gd name="T23" fmla="*/ 17 h 134"/>
                <a:gd name="T24" fmla="*/ 107 w 440"/>
                <a:gd name="T25" fmla="*/ 17 h 134"/>
                <a:gd name="T26" fmla="*/ 110 w 440"/>
                <a:gd name="T27" fmla="*/ 6 h 134"/>
                <a:gd name="T28" fmla="*/ 110 w 440"/>
                <a:gd name="T29" fmla="*/ 0 h 134"/>
                <a:gd name="T30" fmla="*/ 104 w 440"/>
                <a:gd name="T31" fmla="*/ 6 h 134"/>
                <a:gd name="T32" fmla="*/ 97 w 440"/>
                <a:gd name="T33" fmla="*/ 6 h 134"/>
                <a:gd name="T34" fmla="*/ 94 w 440"/>
                <a:gd name="T35" fmla="*/ 10 h 134"/>
                <a:gd name="T36" fmla="*/ 87 w 440"/>
                <a:gd name="T37" fmla="*/ 13 h 134"/>
                <a:gd name="T38" fmla="*/ 84 w 440"/>
                <a:gd name="T39" fmla="*/ 3 h 134"/>
                <a:gd name="T40" fmla="*/ 77 w 440"/>
                <a:gd name="T41" fmla="*/ 6 h 134"/>
                <a:gd name="T42" fmla="*/ 63 w 440"/>
                <a:gd name="T43" fmla="*/ 6 h 134"/>
                <a:gd name="T44" fmla="*/ 60 w 440"/>
                <a:gd name="T45" fmla="*/ 10 h 134"/>
                <a:gd name="T46" fmla="*/ 56 w 440"/>
                <a:gd name="T47" fmla="*/ 6 h 134"/>
                <a:gd name="T48" fmla="*/ 44 w 440"/>
                <a:gd name="T49" fmla="*/ 6 h 134"/>
                <a:gd name="T50" fmla="*/ 40 w 440"/>
                <a:gd name="T51" fmla="*/ 10 h 134"/>
                <a:gd name="T52" fmla="*/ 34 w 440"/>
                <a:gd name="T53" fmla="*/ 13 h 134"/>
                <a:gd name="T54" fmla="*/ 30 w 440"/>
                <a:gd name="T55" fmla="*/ 17 h 134"/>
                <a:gd name="T56" fmla="*/ 30 w 440"/>
                <a:gd name="T57" fmla="*/ 10 h 134"/>
                <a:gd name="T58" fmla="*/ 24 w 440"/>
                <a:gd name="T59" fmla="*/ 10 h 134"/>
                <a:gd name="T60" fmla="*/ 24 w 440"/>
                <a:gd name="T61" fmla="*/ 3 h 134"/>
                <a:gd name="T62" fmla="*/ 21 w 440"/>
                <a:gd name="T63" fmla="*/ 6 h 134"/>
                <a:gd name="T64" fmla="*/ 14 w 440"/>
                <a:gd name="T65" fmla="*/ 13 h 134"/>
                <a:gd name="T66" fmla="*/ 7 w 440"/>
                <a:gd name="T67" fmla="*/ 10 h 134"/>
                <a:gd name="T68" fmla="*/ 7 w 440"/>
                <a:gd name="T69" fmla="*/ 6 h 13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40"/>
                <a:gd name="T106" fmla="*/ 0 h 134"/>
                <a:gd name="T107" fmla="*/ 440 w 440"/>
                <a:gd name="T108" fmla="*/ 134 h 13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40" h="134">
                  <a:moveTo>
                    <a:pt x="27" y="27"/>
                  </a:moveTo>
                  <a:lnTo>
                    <a:pt x="0" y="54"/>
                  </a:lnTo>
                  <a:lnTo>
                    <a:pt x="27" y="108"/>
                  </a:lnTo>
                  <a:lnTo>
                    <a:pt x="94" y="94"/>
                  </a:lnTo>
                  <a:lnTo>
                    <a:pt x="148" y="81"/>
                  </a:lnTo>
                  <a:lnTo>
                    <a:pt x="200" y="94"/>
                  </a:lnTo>
                  <a:lnTo>
                    <a:pt x="213" y="134"/>
                  </a:lnTo>
                  <a:lnTo>
                    <a:pt x="254" y="121"/>
                  </a:lnTo>
                  <a:lnTo>
                    <a:pt x="280" y="108"/>
                  </a:lnTo>
                  <a:lnTo>
                    <a:pt x="334" y="81"/>
                  </a:lnTo>
                  <a:lnTo>
                    <a:pt x="361" y="81"/>
                  </a:lnTo>
                  <a:lnTo>
                    <a:pt x="388" y="67"/>
                  </a:lnTo>
                  <a:lnTo>
                    <a:pt x="426" y="67"/>
                  </a:lnTo>
                  <a:lnTo>
                    <a:pt x="440" y="27"/>
                  </a:lnTo>
                  <a:lnTo>
                    <a:pt x="440" y="0"/>
                  </a:lnTo>
                  <a:lnTo>
                    <a:pt x="413" y="27"/>
                  </a:lnTo>
                  <a:lnTo>
                    <a:pt x="388" y="27"/>
                  </a:lnTo>
                  <a:lnTo>
                    <a:pt x="374" y="40"/>
                  </a:lnTo>
                  <a:lnTo>
                    <a:pt x="348" y="54"/>
                  </a:lnTo>
                  <a:lnTo>
                    <a:pt x="334" y="13"/>
                  </a:lnTo>
                  <a:lnTo>
                    <a:pt x="307" y="27"/>
                  </a:lnTo>
                  <a:lnTo>
                    <a:pt x="254" y="27"/>
                  </a:lnTo>
                  <a:lnTo>
                    <a:pt x="240" y="40"/>
                  </a:lnTo>
                  <a:lnTo>
                    <a:pt x="227" y="27"/>
                  </a:lnTo>
                  <a:lnTo>
                    <a:pt x="173" y="27"/>
                  </a:lnTo>
                  <a:lnTo>
                    <a:pt x="159" y="40"/>
                  </a:lnTo>
                  <a:lnTo>
                    <a:pt x="135" y="54"/>
                  </a:lnTo>
                  <a:lnTo>
                    <a:pt x="121" y="67"/>
                  </a:lnTo>
                  <a:lnTo>
                    <a:pt x="121" y="40"/>
                  </a:lnTo>
                  <a:lnTo>
                    <a:pt x="94" y="40"/>
                  </a:lnTo>
                  <a:lnTo>
                    <a:pt x="94" y="13"/>
                  </a:lnTo>
                  <a:lnTo>
                    <a:pt x="81" y="27"/>
                  </a:lnTo>
                  <a:lnTo>
                    <a:pt x="54" y="54"/>
                  </a:lnTo>
                  <a:lnTo>
                    <a:pt x="27" y="40"/>
                  </a:lnTo>
                  <a:lnTo>
                    <a:pt x="27" y="27"/>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102" name="Freeform 178">
              <a:extLst>
                <a:ext uri="{FF2B5EF4-FFF2-40B4-BE49-F238E27FC236}">
                  <a16:creationId xmlns:a16="http://schemas.microsoft.com/office/drawing/2014/main" id="{016B069B-BB0F-409C-A396-9597A7CB04F0}"/>
                </a:ext>
              </a:extLst>
            </p:cNvPr>
            <p:cNvSpPr>
              <a:spLocks/>
            </p:cNvSpPr>
            <p:nvPr/>
          </p:nvSpPr>
          <p:spPr bwMode="gray">
            <a:xfrm>
              <a:off x="7152057" y="5268584"/>
              <a:ext cx="28625" cy="58981"/>
            </a:xfrm>
            <a:custGeom>
              <a:avLst/>
              <a:gdLst>
                <a:gd name="T0" fmla="*/ 14 w 54"/>
                <a:gd name="T1" fmla="*/ 0 h 105"/>
                <a:gd name="T2" fmla="*/ 3 w 54"/>
                <a:gd name="T3" fmla="*/ 7 h 105"/>
                <a:gd name="T4" fmla="*/ 0 w 54"/>
                <a:gd name="T5" fmla="*/ 17 h 105"/>
                <a:gd name="T6" fmla="*/ 7 w 54"/>
                <a:gd name="T7" fmla="*/ 27 h 105"/>
                <a:gd name="T8" fmla="*/ 11 w 54"/>
                <a:gd name="T9" fmla="*/ 20 h 105"/>
                <a:gd name="T10" fmla="*/ 14 w 54"/>
                <a:gd name="T11" fmla="*/ 7 h 105"/>
                <a:gd name="T12" fmla="*/ 14 w 54"/>
                <a:gd name="T13" fmla="*/ 0 h 105"/>
                <a:gd name="T14" fmla="*/ 0 60000 65536"/>
                <a:gd name="T15" fmla="*/ 0 60000 65536"/>
                <a:gd name="T16" fmla="*/ 0 60000 65536"/>
                <a:gd name="T17" fmla="*/ 0 60000 65536"/>
                <a:gd name="T18" fmla="*/ 0 60000 65536"/>
                <a:gd name="T19" fmla="*/ 0 60000 65536"/>
                <a:gd name="T20" fmla="*/ 0 60000 65536"/>
                <a:gd name="T21" fmla="*/ 0 w 54"/>
                <a:gd name="T22" fmla="*/ 0 h 105"/>
                <a:gd name="T23" fmla="*/ 54 w 54"/>
                <a:gd name="T24" fmla="*/ 105 h 10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4" h="105">
                  <a:moveTo>
                    <a:pt x="54" y="0"/>
                  </a:moveTo>
                  <a:lnTo>
                    <a:pt x="14" y="27"/>
                  </a:lnTo>
                  <a:lnTo>
                    <a:pt x="0" y="67"/>
                  </a:lnTo>
                  <a:lnTo>
                    <a:pt x="27" y="105"/>
                  </a:lnTo>
                  <a:lnTo>
                    <a:pt x="41" y="80"/>
                  </a:lnTo>
                  <a:lnTo>
                    <a:pt x="54" y="27"/>
                  </a:lnTo>
                  <a:lnTo>
                    <a:pt x="54" y="0"/>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103" name="Freeform 179">
              <a:extLst>
                <a:ext uri="{FF2B5EF4-FFF2-40B4-BE49-F238E27FC236}">
                  <a16:creationId xmlns:a16="http://schemas.microsoft.com/office/drawing/2014/main" id="{3C8535A1-A932-4CBE-A055-E8B86029B653}"/>
                </a:ext>
              </a:extLst>
            </p:cNvPr>
            <p:cNvSpPr>
              <a:spLocks/>
            </p:cNvSpPr>
            <p:nvPr/>
          </p:nvSpPr>
          <p:spPr bwMode="gray">
            <a:xfrm>
              <a:off x="7550686" y="5187346"/>
              <a:ext cx="163268" cy="149121"/>
            </a:xfrm>
            <a:custGeom>
              <a:avLst/>
              <a:gdLst>
                <a:gd name="T0" fmla="*/ 77 w 307"/>
                <a:gd name="T1" fmla="*/ 0 h 269"/>
                <a:gd name="T2" fmla="*/ 70 w 307"/>
                <a:gd name="T3" fmla="*/ 0 h 269"/>
                <a:gd name="T4" fmla="*/ 64 w 307"/>
                <a:gd name="T5" fmla="*/ 13 h 269"/>
                <a:gd name="T6" fmla="*/ 64 w 307"/>
                <a:gd name="T7" fmla="*/ 13 h 269"/>
                <a:gd name="T8" fmla="*/ 63 w 307"/>
                <a:gd name="T9" fmla="*/ 13 h 269"/>
                <a:gd name="T10" fmla="*/ 63 w 307"/>
                <a:gd name="T11" fmla="*/ 14 h 269"/>
                <a:gd name="T12" fmla="*/ 62 w 307"/>
                <a:gd name="T13" fmla="*/ 14 h 269"/>
                <a:gd name="T14" fmla="*/ 60 w 307"/>
                <a:gd name="T15" fmla="*/ 15 h 269"/>
                <a:gd name="T16" fmla="*/ 59 w 307"/>
                <a:gd name="T17" fmla="*/ 16 h 269"/>
                <a:gd name="T18" fmla="*/ 58 w 307"/>
                <a:gd name="T19" fmla="*/ 17 h 269"/>
                <a:gd name="T20" fmla="*/ 57 w 307"/>
                <a:gd name="T21" fmla="*/ 18 h 269"/>
                <a:gd name="T22" fmla="*/ 57 w 307"/>
                <a:gd name="T23" fmla="*/ 19 h 269"/>
                <a:gd name="T24" fmla="*/ 57 w 307"/>
                <a:gd name="T25" fmla="*/ 20 h 269"/>
                <a:gd name="T26" fmla="*/ 57 w 307"/>
                <a:gd name="T27" fmla="*/ 20 h 269"/>
                <a:gd name="T28" fmla="*/ 57 w 307"/>
                <a:gd name="T29" fmla="*/ 20 h 269"/>
                <a:gd name="T30" fmla="*/ 56 w 307"/>
                <a:gd name="T31" fmla="*/ 21 h 269"/>
                <a:gd name="T32" fmla="*/ 56 w 307"/>
                <a:gd name="T33" fmla="*/ 21 h 269"/>
                <a:gd name="T34" fmla="*/ 55 w 307"/>
                <a:gd name="T35" fmla="*/ 22 h 269"/>
                <a:gd name="T36" fmla="*/ 54 w 307"/>
                <a:gd name="T37" fmla="*/ 23 h 269"/>
                <a:gd name="T38" fmla="*/ 54 w 307"/>
                <a:gd name="T39" fmla="*/ 23 h 269"/>
                <a:gd name="T40" fmla="*/ 54 w 307"/>
                <a:gd name="T41" fmla="*/ 23 h 269"/>
                <a:gd name="T42" fmla="*/ 44 w 307"/>
                <a:gd name="T43" fmla="*/ 27 h 269"/>
                <a:gd name="T44" fmla="*/ 30 w 307"/>
                <a:gd name="T45" fmla="*/ 30 h 269"/>
                <a:gd name="T46" fmla="*/ 20 w 307"/>
                <a:gd name="T47" fmla="*/ 33 h 269"/>
                <a:gd name="T48" fmla="*/ 20 w 307"/>
                <a:gd name="T49" fmla="*/ 37 h 269"/>
                <a:gd name="T50" fmla="*/ 20 w 307"/>
                <a:gd name="T51" fmla="*/ 43 h 269"/>
                <a:gd name="T52" fmla="*/ 17 w 307"/>
                <a:gd name="T53" fmla="*/ 47 h 269"/>
                <a:gd name="T54" fmla="*/ 14 w 307"/>
                <a:gd name="T55" fmla="*/ 47 h 269"/>
                <a:gd name="T56" fmla="*/ 7 w 307"/>
                <a:gd name="T57" fmla="*/ 47 h 269"/>
                <a:gd name="T58" fmla="*/ 7 w 307"/>
                <a:gd name="T59" fmla="*/ 53 h 269"/>
                <a:gd name="T60" fmla="*/ 0 w 307"/>
                <a:gd name="T61" fmla="*/ 53 h 269"/>
                <a:gd name="T62" fmla="*/ 0 w 307"/>
                <a:gd name="T63" fmla="*/ 60 h 269"/>
                <a:gd name="T64" fmla="*/ 7 w 307"/>
                <a:gd name="T65" fmla="*/ 63 h 269"/>
                <a:gd name="T66" fmla="*/ 14 w 307"/>
                <a:gd name="T67" fmla="*/ 67 h 269"/>
                <a:gd name="T68" fmla="*/ 23 w 307"/>
                <a:gd name="T69" fmla="*/ 67 h 269"/>
                <a:gd name="T70" fmla="*/ 27 w 307"/>
                <a:gd name="T71" fmla="*/ 67 h 269"/>
                <a:gd name="T72" fmla="*/ 30 w 307"/>
                <a:gd name="T73" fmla="*/ 67 h 269"/>
                <a:gd name="T74" fmla="*/ 33 w 307"/>
                <a:gd name="T75" fmla="*/ 67 h 269"/>
                <a:gd name="T76" fmla="*/ 37 w 307"/>
                <a:gd name="T77" fmla="*/ 67 h 269"/>
                <a:gd name="T78" fmla="*/ 37 w 307"/>
                <a:gd name="T79" fmla="*/ 63 h 269"/>
                <a:gd name="T80" fmla="*/ 37 w 307"/>
                <a:gd name="T81" fmla="*/ 60 h 269"/>
                <a:gd name="T82" fmla="*/ 44 w 307"/>
                <a:gd name="T83" fmla="*/ 60 h 269"/>
                <a:gd name="T84" fmla="*/ 44 w 307"/>
                <a:gd name="T85" fmla="*/ 57 h 269"/>
                <a:gd name="T86" fmla="*/ 47 w 307"/>
                <a:gd name="T87" fmla="*/ 57 h 269"/>
                <a:gd name="T88" fmla="*/ 50 w 307"/>
                <a:gd name="T89" fmla="*/ 53 h 269"/>
                <a:gd name="T90" fmla="*/ 50 w 307"/>
                <a:gd name="T91" fmla="*/ 50 h 269"/>
                <a:gd name="T92" fmla="*/ 54 w 307"/>
                <a:gd name="T93" fmla="*/ 50 h 269"/>
                <a:gd name="T94" fmla="*/ 57 w 307"/>
                <a:gd name="T95" fmla="*/ 40 h 269"/>
                <a:gd name="T96" fmla="*/ 64 w 307"/>
                <a:gd name="T97" fmla="*/ 40 h 269"/>
                <a:gd name="T98" fmla="*/ 64 w 307"/>
                <a:gd name="T99" fmla="*/ 37 h 269"/>
                <a:gd name="T100" fmla="*/ 70 w 307"/>
                <a:gd name="T101" fmla="*/ 37 h 269"/>
                <a:gd name="T102" fmla="*/ 64 w 307"/>
                <a:gd name="T103" fmla="*/ 30 h 269"/>
                <a:gd name="T104" fmla="*/ 60 w 307"/>
                <a:gd name="T105" fmla="*/ 30 h 269"/>
                <a:gd name="T106" fmla="*/ 57 w 307"/>
                <a:gd name="T107" fmla="*/ 27 h 269"/>
                <a:gd name="T108" fmla="*/ 57 w 307"/>
                <a:gd name="T109" fmla="*/ 23 h 269"/>
                <a:gd name="T110" fmla="*/ 60 w 307"/>
                <a:gd name="T111" fmla="*/ 20 h 269"/>
                <a:gd name="T112" fmla="*/ 64 w 307"/>
                <a:gd name="T113" fmla="*/ 16 h 269"/>
                <a:gd name="T114" fmla="*/ 67 w 307"/>
                <a:gd name="T115" fmla="*/ 13 h 269"/>
                <a:gd name="T116" fmla="*/ 70 w 307"/>
                <a:gd name="T117" fmla="*/ 6 h 269"/>
                <a:gd name="T118" fmla="*/ 70 w 307"/>
                <a:gd name="T119" fmla="*/ 3 h 269"/>
                <a:gd name="T120" fmla="*/ 77 w 307"/>
                <a:gd name="T121" fmla="*/ 0 h 26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07"/>
                <a:gd name="T184" fmla="*/ 0 h 269"/>
                <a:gd name="T185" fmla="*/ 307 w 307"/>
                <a:gd name="T186" fmla="*/ 269 h 26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07" h="269">
                  <a:moveTo>
                    <a:pt x="307" y="0"/>
                  </a:moveTo>
                  <a:lnTo>
                    <a:pt x="280" y="0"/>
                  </a:lnTo>
                  <a:lnTo>
                    <a:pt x="253" y="54"/>
                  </a:lnTo>
                  <a:lnTo>
                    <a:pt x="251" y="54"/>
                  </a:lnTo>
                  <a:lnTo>
                    <a:pt x="250" y="56"/>
                  </a:lnTo>
                  <a:lnTo>
                    <a:pt x="246" y="58"/>
                  </a:lnTo>
                  <a:lnTo>
                    <a:pt x="240" y="61"/>
                  </a:lnTo>
                  <a:lnTo>
                    <a:pt x="234" y="65"/>
                  </a:lnTo>
                  <a:lnTo>
                    <a:pt x="230" y="71"/>
                  </a:lnTo>
                  <a:lnTo>
                    <a:pt x="228" y="75"/>
                  </a:lnTo>
                  <a:lnTo>
                    <a:pt x="226" y="77"/>
                  </a:lnTo>
                  <a:lnTo>
                    <a:pt x="226" y="81"/>
                  </a:lnTo>
                  <a:lnTo>
                    <a:pt x="225" y="83"/>
                  </a:lnTo>
                  <a:lnTo>
                    <a:pt x="223" y="85"/>
                  </a:lnTo>
                  <a:lnTo>
                    <a:pt x="221" y="86"/>
                  </a:lnTo>
                  <a:lnTo>
                    <a:pt x="217" y="90"/>
                  </a:lnTo>
                  <a:lnTo>
                    <a:pt x="215" y="92"/>
                  </a:lnTo>
                  <a:lnTo>
                    <a:pt x="213" y="92"/>
                  </a:lnTo>
                  <a:lnTo>
                    <a:pt x="213" y="94"/>
                  </a:lnTo>
                  <a:lnTo>
                    <a:pt x="173" y="108"/>
                  </a:lnTo>
                  <a:lnTo>
                    <a:pt x="119" y="121"/>
                  </a:lnTo>
                  <a:lnTo>
                    <a:pt x="79" y="134"/>
                  </a:lnTo>
                  <a:lnTo>
                    <a:pt x="79" y="148"/>
                  </a:lnTo>
                  <a:lnTo>
                    <a:pt x="79" y="175"/>
                  </a:lnTo>
                  <a:lnTo>
                    <a:pt x="65" y="188"/>
                  </a:lnTo>
                  <a:lnTo>
                    <a:pt x="54" y="188"/>
                  </a:lnTo>
                  <a:lnTo>
                    <a:pt x="27" y="188"/>
                  </a:lnTo>
                  <a:lnTo>
                    <a:pt x="27" y="215"/>
                  </a:lnTo>
                  <a:lnTo>
                    <a:pt x="0" y="215"/>
                  </a:lnTo>
                  <a:lnTo>
                    <a:pt x="0" y="242"/>
                  </a:lnTo>
                  <a:lnTo>
                    <a:pt x="27" y="255"/>
                  </a:lnTo>
                  <a:lnTo>
                    <a:pt x="54" y="269"/>
                  </a:lnTo>
                  <a:lnTo>
                    <a:pt x="92" y="269"/>
                  </a:lnTo>
                  <a:lnTo>
                    <a:pt x="106" y="269"/>
                  </a:lnTo>
                  <a:lnTo>
                    <a:pt x="119" y="269"/>
                  </a:lnTo>
                  <a:lnTo>
                    <a:pt x="132" y="269"/>
                  </a:lnTo>
                  <a:lnTo>
                    <a:pt x="146" y="269"/>
                  </a:lnTo>
                  <a:lnTo>
                    <a:pt x="146" y="255"/>
                  </a:lnTo>
                  <a:lnTo>
                    <a:pt x="146" y="242"/>
                  </a:lnTo>
                  <a:lnTo>
                    <a:pt x="173" y="242"/>
                  </a:lnTo>
                  <a:lnTo>
                    <a:pt x="173" y="228"/>
                  </a:lnTo>
                  <a:lnTo>
                    <a:pt x="186" y="228"/>
                  </a:lnTo>
                  <a:lnTo>
                    <a:pt x="200" y="215"/>
                  </a:lnTo>
                  <a:lnTo>
                    <a:pt x="200" y="202"/>
                  </a:lnTo>
                  <a:lnTo>
                    <a:pt x="213" y="202"/>
                  </a:lnTo>
                  <a:lnTo>
                    <a:pt x="226" y="161"/>
                  </a:lnTo>
                  <a:lnTo>
                    <a:pt x="253" y="161"/>
                  </a:lnTo>
                  <a:lnTo>
                    <a:pt x="253" y="148"/>
                  </a:lnTo>
                  <a:lnTo>
                    <a:pt x="280" y="148"/>
                  </a:lnTo>
                  <a:lnTo>
                    <a:pt x="253" y="121"/>
                  </a:lnTo>
                  <a:lnTo>
                    <a:pt x="240" y="121"/>
                  </a:lnTo>
                  <a:lnTo>
                    <a:pt x="226" y="108"/>
                  </a:lnTo>
                  <a:lnTo>
                    <a:pt x="226" y="94"/>
                  </a:lnTo>
                  <a:lnTo>
                    <a:pt x="240" y="81"/>
                  </a:lnTo>
                  <a:lnTo>
                    <a:pt x="253" y="67"/>
                  </a:lnTo>
                  <a:lnTo>
                    <a:pt x="267" y="54"/>
                  </a:lnTo>
                  <a:lnTo>
                    <a:pt x="280" y="27"/>
                  </a:lnTo>
                  <a:lnTo>
                    <a:pt x="280" y="14"/>
                  </a:lnTo>
                  <a:lnTo>
                    <a:pt x="307" y="0"/>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104" name="Freeform 180">
              <a:extLst>
                <a:ext uri="{FF2B5EF4-FFF2-40B4-BE49-F238E27FC236}">
                  <a16:creationId xmlns:a16="http://schemas.microsoft.com/office/drawing/2014/main" id="{04DC4547-3172-4FC3-A02A-9292A8C7D2D7}"/>
                </a:ext>
              </a:extLst>
            </p:cNvPr>
            <p:cNvSpPr>
              <a:spLocks/>
            </p:cNvSpPr>
            <p:nvPr/>
          </p:nvSpPr>
          <p:spPr bwMode="gray">
            <a:xfrm>
              <a:off x="6401450" y="4078954"/>
              <a:ext cx="665794" cy="514134"/>
            </a:xfrm>
            <a:custGeom>
              <a:avLst/>
              <a:gdLst>
                <a:gd name="T0" fmla="*/ 7 w 1255"/>
                <a:gd name="T1" fmla="*/ 148 h 923"/>
                <a:gd name="T2" fmla="*/ 20 w 1255"/>
                <a:gd name="T3" fmla="*/ 151 h 923"/>
                <a:gd name="T4" fmla="*/ 24 w 1255"/>
                <a:gd name="T5" fmla="*/ 161 h 923"/>
                <a:gd name="T6" fmla="*/ 34 w 1255"/>
                <a:gd name="T7" fmla="*/ 171 h 923"/>
                <a:gd name="T8" fmla="*/ 44 w 1255"/>
                <a:gd name="T9" fmla="*/ 184 h 923"/>
                <a:gd name="T10" fmla="*/ 44 w 1255"/>
                <a:gd name="T11" fmla="*/ 191 h 923"/>
                <a:gd name="T12" fmla="*/ 54 w 1255"/>
                <a:gd name="T13" fmla="*/ 194 h 923"/>
                <a:gd name="T14" fmla="*/ 67 w 1255"/>
                <a:gd name="T15" fmla="*/ 201 h 923"/>
                <a:gd name="T16" fmla="*/ 77 w 1255"/>
                <a:gd name="T17" fmla="*/ 198 h 923"/>
                <a:gd name="T18" fmla="*/ 80 w 1255"/>
                <a:gd name="T19" fmla="*/ 194 h 923"/>
                <a:gd name="T20" fmla="*/ 94 w 1255"/>
                <a:gd name="T21" fmla="*/ 198 h 923"/>
                <a:gd name="T22" fmla="*/ 84 w 1255"/>
                <a:gd name="T23" fmla="*/ 208 h 923"/>
                <a:gd name="T24" fmla="*/ 94 w 1255"/>
                <a:gd name="T25" fmla="*/ 211 h 923"/>
                <a:gd name="T26" fmla="*/ 94 w 1255"/>
                <a:gd name="T27" fmla="*/ 218 h 923"/>
                <a:gd name="T28" fmla="*/ 107 w 1255"/>
                <a:gd name="T29" fmla="*/ 224 h 923"/>
                <a:gd name="T30" fmla="*/ 111 w 1255"/>
                <a:gd name="T31" fmla="*/ 231 h 923"/>
                <a:gd name="T32" fmla="*/ 141 w 1255"/>
                <a:gd name="T33" fmla="*/ 228 h 923"/>
                <a:gd name="T34" fmla="*/ 161 w 1255"/>
                <a:gd name="T35" fmla="*/ 224 h 923"/>
                <a:gd name="T36" fmla="*/ 174 w 1255"/>
                <a:gd name="T37" fmla="*/ 221 h 923"/>
                <a:gd name="T38" fmla="*/ 198 w 1255"/>
                <a:gd name="T39" fmla="*/ 221 h 923"/>
                <a:gd name="T40" fmla="*/ 208 w 1255"/>
                <a:gd name="T41" fmla="*/ 204 h 923"/>
                <a:gd name="T42" fmla="*/ 231 w 1255"/>
                <a:gd name="T43" fmla="*/ 191 h 923"/>
                <a:gd name="T44" fmla="*/ 254 w 1255"/>
                <a:gd name="T45" fmla="*/ 191 h 923"/>
                <a:gd name="T46" fmla="*/ 264 w 1255"/>
                <a:gd name="T47" fmla="*/ 191 h 923"/>
                <a:gd name="T48" fmla="*/ 271 w 1255"/>
                <a:gd name="T49" fmla="*/ 194 h 923"/>
                <a:gd name="T50" fmla="*/ 291 w 1255"/>
                <a:gd name="T51" fmla="*/ 184 h 923"/>
                <a:gd name="T52" fmla="*/ 288 w 1255"/>
                <a:gd name="T53" fmla="*/ 161 h 923"/>
                <a:gd name="T54" fmla="*/ 288 w 1255"/>
                <a:gd name="T55" fmla="*/ 131 h 923"/>
                <a:gd name="T56" fmla="*/ 298 w 1255"/>
                <a:gd name="T57" fmla="*/ 138 h 923"/>
                <a:gd name="T58" fmla="*/ 311 w 1255"/>
                <a:gd name="T59" fmla="*/ 114 h 923"/>
                <a:gd name="T60" fmla="*/ 308 w 1255"/>
                <a:gd name="T61" fmla="*/ 107 h 923"/>
                <a:gd name="T62" fmla="*/ 291 w 1255"/>
                <a:gd name="T63" fmla="*/ 117 h 923"/>
                <a:gd name="T64" fmla="*/ 284 w 1255"/>
                <a:gd name="T65" fmla="*/ 124 h 923"/>
                <a:gd name="T66" fmla="*/ 261 w 1255"/>
                <a:gd name="T67" fmla="*/ 117 h 923"/>
                <a:gd name="T68" fmla="*/ 258 w 1255"/>
                <a:gd name="T69" fmla="*/ 104 h 923"/>
                <a:gd name="T70" fmla="*/ 247 w 1255"/>
                <a:gd name="T71" fmla="*/ 74 h 923"/>
                <a:gd name="T72" fmla="*/ 244 w 1255"/>
                <a:gd name="T73" fmla="*/ 61 h 923"/>
                <a:gd name="T74" fmla="*/ 231 w 1255"/>
                <a:gd name="T75" fmla="*/ 47 h 923"/>
                <a:gd name="T76" fmla="*/ 208 w 1255"/>
                <a:gd name="T77" fmla="*/ 24 h 923"/>
                <a:gd name="T78" fmla="*/ 191 w 1255"/>
                <a:gd name="T79" fmla="*/ 0 h 923"/>
                <a:gd name="T80" fmla="*/ 171 w 1255"/>
                <a:gd name="T81" fmla="*/ 10 h 923"/>
                <a:gd name="T82" fmla="*/ 154 w 1255"/>
                <a:gd name="T83" fmla="*/ 24 h 923"/>
                <a:gd name="T84" fmla="*/ 134 w 1255"/>
                <a:gd name="T85" fmla="*/ 37 h 923"/>
                <a:gd name="T86" fmla="*/ 124 w 1255"/>
                <a:gd name="T87" fmla="*/ 34 h 923"/>
                <a:gd name="T88" fmla="*/ 107 w 1255"/>
                <a:gd name="T89" fmla="*/ 34 h 923"/>
                <a:gd name="T90" fmla="*/ 77 w 1255"/>
                <a:gd name="T91" fmla="*/ 34 h 923"/>
                <a:gd name="T92" fmla="*/ 70 w 1255"/>
                <a:gd name="T93" fmla="*/ 37 h 923"/>
                <a:gd name="T94" fmla="*/ 57 w 1255"/>
                <a:gd name="T95" fmla="*/ 51 h 923"/>
                <a:gd name="T96" fmla="*/ 44 w 1255"/>
                <a:gd name="T97" fmla="*/ 74 h 923"/>
                <a:gd name="T98" fmla="*/ 34 w 1255"/>
                <a:gd name="T99" fmla="*/ 104 h 923"/>
                <a:gd name="T100" fmla="*/ 31 w 1255"/>
                <a:gd name="T101" fmla="*/ 121 h 923"/>
                <a:gd name="T102" fmla="*/ 17 w 1255"/>
                <a:gd name="T103" fmla="*/ 131 h 923"/>
                <a:gd name="T104" fmla="*/ 4 w 1255"/>
                <a:gd name="T105" fmla="*/ 134 h 92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55"/>
                <a:gd name="T160" fmla="*/ 0 h 923"/>
                <a:gd name="T161" fmla="*/ 1255 w 1255"/>
                <a:gd name="T162" fmla="*/ 923 h 92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55" h="923">
                  <a:moveTo>
                    <a:pt x="0" y="562"/>
                  </a:moveTo>
                  <a:lnTo>
                    <a:pt x="27" y="589"/>
                  </a:lnTo>
                  <a:lnTo>
                    <a:pt x="53" y="603"/>
                  </a:lnTo>
                  <a:lnTo>
                    <a:pt x="80" y="603"/>
                  </a:lnTo>
                  <a:lnTo>
                    <a:pt x="80" y="616"/>
                  </a:lnTo>
                  <a:lnTo>
                    <a:pt x="94" y="643"/>
                  </a:lnTo>
                  <a:lnTo>
                    <a:pt x="80" y="668"/>
                  </a:lnTo>
                  <a:lnTo>
                    <a:pt x="134" y="681"/>
                  </a:lnTo>
                  <a:lnTo>
                    <a:pt x="188" y="708"/>
                  </a:lnTo>
                  <a:lnTo>
                    <a:pt x="174" y="735"/>
                  </a:lnTo>
                  <a:lnTo>
                    <a:pt x="201" y="748"/>
                  </a:lnTo>
                  <a:lnTo>
                    <a:pt x="174" y="762"/>
                  </a:lnTo>
                  <a:lnTo>
                    <a:pt x="188" y="775"/>
                  </a:lnTo>
                  <a:lnTo>
                    <a:pt x="215" y="775"/>
                  </a:lnTo>
                  <a:lnTo>
                    <a:pt x="228" y="802"/>
                  </a:lnTo>
                  <a:lnTo>
                    <a:pt x="268" y="802"/>
                  </a:lnTo>
                  <a:lnTo>
                    <a:pt x="293" y="816"/>
                  </a:lnTo>
                  <a:lnTo>
                    <a:pt x="307" y="789"/>
                  </a:lnTo>
                  <a:lnTo>
                    <a:pt x="307" y="775"/>
                  </a:lnTo>
                  <a:lnTo>
                    <a:pt x="320" y="775"/>
                  </a:lnTo>
                  <a:lnTo>
                    <a:pt x="334" y="789"/>
                  </a:lnTo>
                  <a:lnTo>
                    <a:pt x="374" y="789"/>
                  </a:lnTo>
                  <a:lnTo>
                    <a:pt x="347" y="802"/>
                  </a:lnTo>
                  <a:lnTo>
                    <a:pt x="334" y="829"/>
                  </a:lnTo>
                  <a:lnTo>
                    <a:pt x="361" y="842"/>
                  </a:lnTo>
                  <a:lnTo>
                    <a:pt x="374" y="842"/>
                  </a:lnTo>
                  <a:lnTo>
                    <a:pt x="374" y="856"/>
                  </a:lnTo>
                  <a:lnTo>
                    <a:pt x="374" y="869"/>
                  </a:lnTo>
                  <a:lnTo>
                    <a:pt x="414" y="869"/>
                  </a:lnTo>
                  <a:lnTo>
                    <a:pt x="428" y="896"/>
                  </a:lnTo>
                  <a:lnTo>
                    <a:pt x="401" y="910"/>
                  </a:lnTo>
                  <a:lnTo>
                    <a:pt x="441" y="923"/>
                  </a:lnTo>
                  <a:lnTo>
                    <a:pt x="468" y="910"/>
                  </a:lnTo>
                  <a:lnTo>
                    <a:pt x="562" y="910"/>
                  </a:lnTo>
                  <a:lnTo>
                    <a:pt x="589" y="923"/>
                  </a:lnTo>
                  <a:lnTo>
                    <a:pt x="641" y="896"/>
                  </a:lnTo>
                  <a:lnTo>
                    <a:pt x="681" y="896"/>
                  </a:lnTo>
                  <a:lnTo>
                    <a:pt x="695" y="883"/>
                  </a:lnTo>
                  <a:lnTo>
                    <a:pt x="748" y="896"/>
                  </a:lnTo>
                  <a:lnTo>
                    <a:pt x="789" y="883"/>
                  </a:lnTo>
                  <a:lnTo>
                    <a:pt x="816" y="842"/>
                  </a:lnTo>
                  <a:lnTo>
                    <a:pt x="829" y="816"/>
                  </a:lnTo>
                  <a:lnTo>
                    <a:pt x="869" y="789"/>
                  </a:lnTo>
                  <a:lnTo>
                    <a:pt x="923" y="762"/>
                  </a:lnTo>
                  <a:lnTo>
                    <a:pt x="961" y="748"/>
                  </a:lnTo>
                  <a:lnTo>
                    <a:pt x="1015" y="762"/>
                  </a:lnTo>
                  <a:lnTo>
                    <a:pt x="1042" y="735"/>
                  </a:lnTo>
                  <a:lnTo>
                    <a:pt x="1056" y="762"/>
                  </a:lnTo>
                  <a:lnTo>
                    <a:pt x="1069" y="748"/>
                  </a:lnTo>
                  <a:lnTo>
                    <a:pt x="1082" y="775"/>
                  </a:lnTo>
                  <a:lnTo>
                    <a:pt x="1176" y="775"/>
                  </a:lnTo>
                  <a:lnTo>
                    <a:pt x="1163" y="735"/>
                  </a:lnTo>
                  <a:lnTo>
                    <a:pt x="1176" y="722"/>
                  </a:lnTo>
                  <a:lnTo>
                    <a:pt x="1150" y="643"/>
                  </a:lnTo>
                  <a:lnTo>
                    <a:pt x="1163" y="616"/>
                  </a:lnTo>
                  <a:lnTo>
                    <a:pt x="1150" y="522"/>
                  </a:lnTo>
                  <a:lnTo>
                    <a:pt x="1176" y="522"/>
                  </a:lnTo>
                  <a:lnTo>
                    <a:pt x="1190" y="549"/>
                  </a:lnTo>
                  <a:lnTo>
                    <a:pt x="1255" y="535"/>
                  </a:lnTo>
                  <a:lnTo>
                    <a:pt x="1244" y="455"/>
                  </a:lnTo>
                  <a:lnTo>
                    <a:pt x="1244" y="441"/>
                  </a:lnTo>
                  <a:lnTo>
                    <a:pt x="1230" y="428"/>
                  </a:lnTo>
                  <a:lnTo>
                    <a:pt x="1176" y="428"/>
                  </a:lnTo>
                  <a:lnTo>
                    <a:pt x="1163" y="468"/>
                  </a:lnTo>
                  <a:lnTo>
                    <a:pt x="1123" y="468"/>
                  </a:lnTo>
                  <a:lnTo>
                    <a:pt x="1136" y="495"/>
                  </a:lnTo>
                  <a:lnTo>
                    <a:pt x="1082" y="495"/>
                  </a:lnTo>
                  <a:lnTo>
                    <a:pt x="1042" y="468"/>
                  </a:lnTo>
                  <a:lnTo>
                    <a:pt x="1029" y="441"/>
                  </a:lnTo>
                  <a:lnTo>
                    <a:pt x="1029" y="415"/>
                  </a:lnTo>
                  <a:lnTo>
                    <a:pt x="1002" y="361"/>
                  </a:lnTo>
                  <a:lnTo>
                    <a:pt x="988" y="296"/>
                  </a:lnTo>
                  <a:lnTo>
                    <a:pt x="988" y="255"/>
                  </a:lnTo>
                  <a:lnTo>
                    <a:pt x="975" y="242"/>
                  </a:lnTo>
                  <a:lnTo>
                    <a:pt x="961" y="188"/>
                  </a:lnTo>
                  <a:lnTo>
                    <a:pt x="923" y="188"/>
                  </a:lnTo>
                  <a:lnTo>
                    <a:pt x="883" y="134"/>
                  </a:lnTo>
                  <a:lnTo>
                    <a:pt x="829" y="94"/>
                  </a:lnTo>
                  <a:lnTo>
                    <a:pt x="802" y="54"/>
                  </a:lnTo>
                  <a:lnTo>
                    <a:pt x="762" y="0"/>
                  </a:lnTo>
                  <a:lnTo>
                    <a:pt x="722" y="13"/>
                  </a:lnTo>
                  <a:lnTo>
                    <a:pt x="681" y="40"/>
                  </a:lnTo>
                  <a:lnTo>
                    <a:pt x="681" y="67"/>
                  </a:lnTo>
                  <a:lnTo>
                    <a:pt x="614" y="94"/>
                  </a:lnTo>
                  <a:lnTo>
                    <a:pt x="576" y="107"/>
                  </a:lnTo>
                  <a:lnTo>
                    <a:pt x="535" y="148"/>
                  </a:lnTo>
                  <a:lnTo>
                    <a:pt x="522" y="148"/>
                  </a:lnTo>
                  <a:lnTo>
                    <a:pt x="495" y="134"/>
                  </a:lnTo>
                  <a:lnTo>
                    <a:pt x="468" y="107"/>
                  </a:lnTo>
                  <a:lnTo>
                    <a:pt x="428" y="134"/>
                  </a:lnTo>
                  <a:lnTo>
                    <a:pt x="374" y="134"/>
                  </a:lnTo>
                  <a:lnTo>
                    <a:pt x="307" y="134"/>
                  </a:lnTo>
                  <a:lnTo>
                    <a:pt x="293" y="148"/>
                  </a:lnTo>
                  <a:lnTo>
                    <a:pt x="280" y="148"/>
                  </a:lnTo>
                  <a:lnTo>
                    <a:pt x="268" y="188"/>
                  </a:lnTo>
                  <a:lnTo>
                    <a:pt x="228" y="201"/>
                  </a:lnTo>
                  <a:lnTo>
                    <a:pt x="188" y="242"/>
                  </a:lnTo>
                  <a:lnTo>
                    <a:pt x="174" y="296"/>
                  </a:lnTo>
                  <a:lnTo>
                    <a:pt x="161" y="361"/>
                  </a:lnTo>
                  <a:lnTo>
                    <a:pt x="134" y="415"/>
                  </a:lnTo>
                  <a:lnTo>
                    <a:pt x="121" y="428"/>
                  </a:lnTo>
                  <a:lnTo>
                    <a:pt x="121" y="482"/>
                  </a:lnTo>
                  <a:lnTo>
                    <a:pt x="107" y="522"/>
                  </a:lnTo>
                  <a:lnTo>
                    <a:pt x="67" y="522"/>
                  </a:lnTo>
                  <a:lnTo>
                    <a:pt x="40" y="549"/>
                  </a:lnTo>
                  <a:lnTo>
                    <a:pt x="13" y="535"/>
                  </a:lnTo>
                  <a:lnTo>
                    <a:pt x="0" y="562"/>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105" name="Freeform 181">
              <a:extLst>
                <a:ext uri="{FF2B5EF4-FFF2-40B4-BE49-F238E27FC236}">
                  <a16:creationId xmlns:a16="http://schemas.microsoft.com/office/drawing/2014/main" id="{5F66529C-23F4-4BE7-81B6-5B77B35511FC}"/>
                </a:ext>
              </a:extLst>
            </p:cNvPr>
            <p:cNvSpPr>
              <a:spLocks/>
            </p:cNvSpPr>
            <p:nvPr/>
          </p:nvSpPr>
          <p:spPr bwMode="gray">
            <a:xfrm>
              <a:off x="6493685" y="3543676"/>
              <a:ext cx="1135454" cy="811263"/>
            </a:xfrm>
            <a:custGeom>
              <a:avLst/>
              <a:gdLst>
                <a:gd name="T0" fmla="*/ 482 w 2143"/>
                <a:gd name="T1" fmla="*/ 200 h 1458"/>
                <a:gd name="T2" fmla="*/ 441 w 2143"/>
                <a:gd name="T3" fmla="*/ 227 h 1458"/>
                <a:gd name="T4" fmla="*/ 411 w 2143"/>
                <a:gd name="T5" fmla="*/ 275 h 1458"/>
                <a:gd name="T6" fmla="*/ 461 w 2143"/>
                <a:gd name="T7" fmla="*/ 285 h 1458"/>
                <a:gd name="T8" fmla="*/ 468 w 2143"/>
                <a:gd name="T9" fmla="*/ 301 h 1458"/>
                <a:gd name="T10" fmla="*/ 441 w 2143"/>
                <a:gd name="T11" fmla="*/ 318 h 1458"/>
                <a:gd name="T12" fmla="*/ 398 w 2143"/>
                <a:gd name="T13" fmla="*/ 345 h 1458"/>
                <a:gd name="T14" fmla="*/ 378 w 2143"/>
                <a:gd name="T15" fmla="*/ 308 h 1458"/>
                <a:gd name="T16" fmla="*/ 375 w 2143"/>
                <a:gd name="T17" fmla="*/ 298 h 1458"/>
                <a:gd name="T18" fmla="*/ 317 w 2143"/>
                <a:gd name="T19" fmla="*/ 291 h 1458"/>
                <a:gd name="T20" fmla="*/ 328 w 2143"/>
                <a:gd name="T21" fmla="*/ 271 h 1458"/>
                <a:gd name="T22" fmla="*/ 268 w 2143"/>
                <a:gd name="T23" fmla="*/ 331 h 1458"/>
                <a:gd name="T24" fmla="*/ 251 w 2143"/>
                <a:gd name="T25" fmla="*/ 348 h 1458"/>
                <a:gd name="T26" fmla="*/ 217 w 2143"/>
                <a:gd name="T27" fmla="*/ 358 h 1458"/>
                <a:gd name="T28" fmla="*/ 237 w 2143"/>
                <a:gd name="T29" fmla="*/ 328 h 1458"/>
                <a:gd name="T30" fmla="*/ 244 w 2143"/>
                <a:gd name="T31" fmla="*/ 304 h 1458"/>
                <a:gd name="T32" fmla="*/ 257 w 2143"/>
                <a:gd name="T33" fmla="*/ 281 h 1458"/>
                <a:gd name="T34" fmla="*/ 220 w 2143"/>
                <a:gd name="T35" fmla="*/ 254 h 1458"/>
                <a:gd name="T36" fmla="*/ 197 w 2143"/>
                <a:gd name="T37" fmla="*/ 230 h 1458"/>
                <a:gd name="T38" fmla="*/ 140 w 2143"/>
                <a:gd name="T39" fmla="*/ 237 h 1458"/>
                <a:gd name="T40" fmla="*/ 110 w 2143"/>
                <a:gd name="T41" fmla="*/ 265 h 1458"/>
                <a:gd name="T42" fmla="*/ 73 w 2143"/>
                <a:gd name="T43" fmla="*/ 268 h 1458"/>
                <a:gd name="T44" fmla="*/ 27 w 2143"/>
                <a:gd name="T45" fmla="*/ 278 h 1458"/>
                <a:gd name="T46" fmla="*/ 0 w 2143"/>
                <a:gd name="T47" fmla="*/ 265 h 1458"/>
                <a:gd name="T48" fmla="*/ 10 w 2143"/>
                <a:gd name="T49" fmla="*/ 224 h 1458"/>
                <a:gd name="T50" fmla="*/ 23 w 2143"/>
                <a:gd name="T51" fmla="*/ 178 h 1458"/>
                <a:gd name="T52" fmla="*/ 33 w 2143"/>
                <a:gd name="T53" fmla="*/ 141 h 1458"/>
                <a:gd name="T54" fmla="*/ 17 w 2143"/>
                <a:gd name="T55" fmla="*/ 110 h 1458"/>
                <a:gd name="T56" fmla="*/ 47 w 2143"/>
                <a:gd name="T57" fmla="*/ 88 h 1458"/>
                <a:gd name="T58" fmla="*/ 77 w 2143"/>
                <a:gd name="T59" fmla="*/ 81 h 1458"/>
                <a:gd name="T60" fmla="*/ 127 w 2143"/>
                <a:gd name="T61" fmla="*/ 81 h 1458"/>
                <a:gd name="T62" fmla="*/ 154 w 2143"/>
                <a:gd name="T63" fmla="*/ 78 h 1458"/>
                <a:gd name="T64" fmla="*/ 181 w 2143"/>
                <a:gd name="T65" fmla="*/ 81 h 1458"/>
                <a:gd name="T66" fmla="*/ 204 w 2143"/>
                <a:gd name="T67" fmla="*/ 71 h 1458"/>
                <a:gd name="T68" fmla="*/ 210 w 2143"/>
                <a:gd name="T69" fmla="*/ 50 h 1458"/>
                <a:gd name="T70" fmla="*/ 237 w 2143"/>
                <a:gd name="T71" fmla="*/ 30 h 1458"/>
                <a:gd name="T72" fmla="*/ 264 w 2143"/>
                <a:gd name="T73" fmla="*/ 13 h 1458"/>
                <a:gd name="T74" fmla="*/ 315 w 2143"/>
                <a:gd name="T75" fmla="*/ 17 h 1458"/>
                <a:gd name="T76" fmla="*/ 331 w 2143"/>
                <a:gd name="T77" fmla="*/ 41 h 1458"/>
                <a:gd name="T78" fmla="*/ 371 w 2143"/>
                <a:gd name="T79" fmla="*/ 71 h 1458"/>
                <a:gd name="T80" fmla="*/ 418 w 2143"/>
                <a:gd name="T81" fmla="*/ 53 h 1458"/>
                <a:gd name="T82" fmla="*/ 448 w 2143"/>
                <a:gd name="T83" fmla="*/ 63 h 1458"/>
                <a:gd name="T84" fmla="*/ 448 w 2143"/>
                <a:gd name="T85" fmla="*/ 58 h 1458"/>
                <a:gd name="T86" fmla="*/ 451 w 2143"/>
                <a:gd name="T87" fmla="*/ 53 h 1458"/>
                <a:gd name="T88" fmla="*/ 456 w 2143"/>
                <a:gd name="T89" fmla="*/ 54 h 1458"/>
                <a:gd name="T90" fmla="*/ 466 w 2143"/>
                <a:gd name="T91" fmla="*/ 56 h 1458"/>
                <a:gd name="T92" fmla="*/ 478 w 2143"/>
                <a:gd name="T93" fmla="*/ 53 h 1458"/>
                <a:gd name="T94" fmla="*/ 512 w 2143"/>
                <a:gd name="T95" fmla="*/ 60 h 1458"/>
                <a:gd name="T96" fmla="*/ 519 w 2143"/>
                <a:gd name="T97" fmla="*/ 97 h 1458"/>
                <a:gd name="T98" fmla="*/ 525 w 2143"/>
                <a:gd name="T99" fmla="*/ 137 h 1458"/>
                <a:gd name="T100" fmla="*/ 502 w 2143"/>
                <a:gd name="T101" fmla="*/ 174 h 145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143"/>
                <a:gd name="T154" fmla="*/ 0 h 1458"/>
                <a:gd name="T155" fmla="*/ 2143 w 2143"/>
                <a:gd name="T156" fmla="*/ 1458 h 145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143" h="1458">
                  <a:moveTo>
                    <a:pt x="2008" y="723"/>
                  </a:moveTo>
                  <a:lnTo>
                    <a:pt x="2008" y="737"/>
                  </a:lnTo>
                  <a:lnTo>
                    <a:pt x="1968" y="750"/>
                  </a:lnTo>
                  <a:lnTo>
                    <a:pt x="1941" y="763"/>
                  </a:lnTo>
                  <a:lnTo>
                    <a:pt x="1928" y="802"/>
                  </a:lnTo>
                  <a:lnTo>
                    <a:pt x="1901" y="802"/>
                  </a:lnTo>
                  <a:lnTo>
                    <a:pt x="1874" y="856"/>
                  </a:lnTo>
                  <a:lnTo>
                    <a:pt x="1861" y="856"/>
                  </a:lnTo>
                  <a:lnTo>
                    <a:pt x="1807" y="909"/>
                  </a:lnTo>
                  <a:lnTo>
                    <a:pt x="1767" y="909"/>
                  </a:lnTo>
                  <a:lnTo>
                    <a:pt x="1742" y="950"/>
                  </a:lnTo>
                  <a:lnTo>
                    <a:pt x="1715" y="990"/>
                  </a:lnTo>
                  <a:lnTo>
                    <a:pt x="1674" y="1017"/>
                  </a:lnTo>
                  <a:lnTo>
                    <a:pt x="1647" y="1057"/>
                  </a:lnTo>
                  <a:lnTo>
                    <a:pt x="1647" y="1097"/>
                  </a:lnTo>
                  <a:lnTo>
                    <a:pt x="1674" y="1111"/>
                  </a:lnTo>
                  <a:lnTo>
                    <a:pt x="1742" y="1138"/>
                  </a:lnTo>
                  <a:lnTo>
                    <a:pt x="1753" y="1178"/>
                  </a:lnTo>
                  <a:lnTo>
                    <a:pt x="1807" y="1178"/>
                  </a:lnTo>
                  <a:lnTo>
                    <a:pt x="1847" y="1138"/>
                  </a:lnTo>
                  <a:lnTo>
                    <a:pt x="1874" y="1111"/>
                  </a:lnTo>
                  <a:lnTo>
                    <a:pt x="1928" y="1097"/>
                  </a:lnTo>
                  <a:lnTo>
                    <a:pt x="1914" y="1124"/>
                  </a:lnTo>
                  <a:lnTo>
                    <a:pt x="1928" y="1164"/>
                  </a:lnTo>
                  <a:lnTo>
                    <a:pt x="1874" y="1203"/>
                  </a:lnTo>
                  <a:lnTo>
                    <a:pt x="1847" y="1203"/>
                  </a:lnTo>
                  <a:lnTo>
                    <a:pt x="1807" y="1203"/>
                  </a:lnTo>
                  <a:lnTo>
                    <a:pt x="1793" y="1243"/>
                  </a:lnTo>
                  <a:lnTo>
                    <a:pt x="1793" y="1283"/>
                  </a:lnTo>
                  <a:lnTo>
                    <a:pt x="1767" y="1270"/>
                  </a:lnTo>
                  <a:lnTo>
                    <a:pt x="1715" y="1310"/>
                  </a:lnTo>
                  <a:lnTo>
                    <a:pt x="1715" y="1364"/>
                  </a:lnTo>
                  <a:lnTo>
                    <a:pt x="1647" y="1404"/>
                  </a:lnTo>
                  <a:lnTo>
                    <a:pt x="1594" y="1404"/>
                  </a:lnTo>
                  <a:lnTo>
                    <a:pt x="1594" y="1378"/>
                  </a:lnTo>
                  <a:lnTo>
                    <a:pt x="1580" y="1310"/>
                  </a:lnTo>
                  <a:lnTo>
                    <a:pt x="1540" y="1283"/>
                  </a:lnTo>
                  <a:lnTo>
                    <a:pt x="1527" y="1297"/>
                  </a:lnTo>
                  <a:lnTo>
                    <a:pt x="1500" y="1283"/>
                  </a:lnTo>
                  <a:lnTo>
                    <a:pt x="1513" y="1230"/>
                  </a:lnTo>
                  <a:lnTo>
                    <a:pt x="1486" y="1270"/>
                  </a:lnTo>
                  <a:lnTo>
                    <a:pt x="1432" y="1297"/>
                  </a:lnTo>
                  <a:lnTo>
                    <a:pt x="1419" y="1270"/>
                  </a:lnTo>
                  <a:lnTo>
                    <a:pt x="1459" y="1203"/>
                  </a:lnTo>
                  <a:lnTo>
                    <a:pt x="1500" y="1191"/>
                  </a:lnTo>
                  <a:lnTo>
                    <a:pt x="1540" y="1151"/>
                  </a:lnTo>
                  <a:lnTo>
                    <a:pt x="1513" y="1124"/>
                  </a:lnTo>
                  <a:lnTo>
                    <a:pt x="1473" y="1124"/>
                  </a:lnTo>
                  <a:lnTo>
                    <a:pt x="1352" y="1164"/>
                  </a:lnTo>
                  <a:lnTo>
                    <a:pt x="1271" y="1164"/>
                  </a:lnTo>
                  <a:lnTo>
                    <a:pt x="1298" y="1138"/>
                  </a:lnTo>
                  <a:lnTo>
                    <a:pt x="1260" y="1111"/>
                  </a:lnTo>
                  <a:lnTo>
                    <a:pt x="1352" y="1111"/>
                  </a:lnTo>
                  <a:lnTo>
                    <a:pt x="1365" y="1057"/>
                  </a:lnTo>
                  <a:lnTo>
                    <a:pt x="1312" y="1084"/>
                  </a:lnTo>
                  <a:lnTo>
                    <a:pt x="1271" y="1070"/>
                  </a:lnTo>
                  <a:lnTo>
                    <a:pt x="1219" y="1111"/>
                  </a:lnTo>
                  <a:lnTo>
                    <a:pt x="1152" y="1151"/>
                  </a:lnTo>
                  <a:lnTo>
                    <a:pt x="1125" y="1243"/>
                  </a:lnTo>
                  <a:lnTo>
                    <a:pt x="1072" y="1324"/>
                  </a:lnTo>
                  <a:lnTo>
                    <a:pt x="1045" y="1351"/>
                  </a:lnTo>
                  <a:lnTo>
                    <a:pt x="1072" y="1378"/>
                  </a:lnTo>
                  <a:lnTo>
                    <a:pt x="1072" y="1404"/>
                  </a:lnTo>
                  <a:lnTo>
                    <a:pt x="1058" y="1391"/>
                  </a:lnTo>
                  <a:lnTo>
                    <a:pt x="1004" y="1391"/>
                  </a:lnTo>
                  <a:lnTo>
                    <a:pt x="991" y="1431"/>
                  </a:lnTo>
                  <a:lnTo>
                    <a:pt x="951" y="1431"/>
                  </a:lnTo>
                  <a:lnTo>
                    <a:pt x="964" y="1458"/>
                  </a:lnTo>
                  <a:lnTo>
                    <a:pt x="910" y="1458"/>
                  </a:lnTo>
                  <a:lnTo>
                    <a:pt x="870" y="1431"/>
                  </a:lnTo>
                  <a:lnTo>
                    <a:pt x="897" y="1418"/>
                  </a:lnTo>
                  <a:lnTo>
                    <a:pt x="897" y="1391"/>
                  </a:lnTo>
                  <a:lnTo>
                    <a:pt x="910" y="1351"/>
                  </a:lnTo>
                  <a:lnTo>
                    <a:pt x="924" y="1324"/>
                  </a:lnTo>
                  <a:lnTo>
                    <a:pt x="951" y="1310"/>
                  </a:lnTo>
                  <a:lnTo>
                    <a:pt x="964" y="1270"/>
                  </a:lnTo>
                  <a:lnTo>
                    <a:pt x="924" y="1257"/>
                  </a:lnTo>
                  <a:lnTo>
                    <a:pt x="924" y="1230"/>
                  </a:lnTo>
                  <a:lnTo>
                    <a:pt x="951" y="1191"/>
                  </a:lnTo>
                  <a:lnTo>
                    <a:pt x="978" y="1216"/>
                  </a:lnTo>
                  <a:lnTo>
                    <a:pt x="1004" y="1203"/>
                  </a:lnTo>
                  <a:lnTo>
                    <a:pt x="1031" y="1216"/>
                  </a:lnTo>
                  <a:lnTo>
                    <a:pt x="1058" y="1191"/>
                  </a:lnTo>
                  <a:lnTo>
                    <a:pt x="1031" y="1178"/>
                  </a:lnTo>
                  <a:lnTo>
                    <a:pt x="1031" y="1124"/>
                  </a:lnTo>
                  <a:lnTo>
                    <a:pt x="991" y="1124"/>
                  </a:lnTo>
                  <a:lnTo>
                    <a:pt x="964" y="1084"/>
                  </a:lnTo>
                  <a:lnTo>
                    <a:pt x="951" y="1044"/>
                  </a:lnTo>
                  <a:lnTo>
                    <a:pt x="937" y="1057"/>
                  </a:lnTo>
                  <a:lnTo>
                    <a:pt x="883" y="1017"/>
                  </a:lnTo>
                  <a:lnTo>
                    <a:pt x="897" y="950"/>
                  </a:lnTo>
                  <a:lnTo>
                    <a:pt x="870" y="936"/>
                  </a:lnTo>
                  <a:lnTo>
                    <a:pt x="843" y="950"/>
                  </a:lnTo>
                  <a:lnTo>
                    <a:pt x="816" y="923"/>
                  </a:lnTo>
                  <a:lnTo>
                    <a:pt x="789" y="923"/>
                  </a:lnTo>
                  <a:lnTo>
                    <a:pt x="776" y="950"/>
                  </a:lnTo>
                  <a:lnTo>
                    <a:pt x="724" y="909"/>
                  </a:lnTo>
                  <a:lnTo>
                    <a:pt x="670" y="896"/>
                  </a:lnTo>
                  <a:lnTo>
                    <a:pt x="630" y="909"/>
                  </a:lnTo>
                  <a:lnTo>
                    <a:pt x="563" y="950"/>
                  </a:lnTo>
                  <a:lnTo>
                    <a:pt x="563" y="976"/>
                  </a:lnTo>
                  <a:lnTo>
                    <a:pt x="549" y="976"/>
                  </a:lnTo>
                  <a:lnTo>
                    <a:pt x="509" y="1003"/>
                  </a:lnTo>
                  <a:lnTo>
                    <a:pt x="509" y="1030"/>
                  </a:lnTo>
                  <a:lnTo>
                    <a:pt x="442" y="1057"/>
                  </a:lnTo>
                  <a:lnTo>
                    <a:pt x="402" y="1070"/>
                  </a:lnTo>
                  <a:lnTo>
                    <a:pt x="361" y="1111"/>
                  </a:lnTo>
                  <a:lnTo>
                    <a:pt x="348" y="1111"/>
                  </a:lnTo>
                  <a:lnTo>
                    <a:pt x="321" y="1097"/>
                  </a:lnTo>
                  <a:lnTo>
                    <a:pt x="294" y="1070"/>
                  </a:lnTo>
                  <a:lnTo>
                    <a:pt x="256" y="1097"/>
                  </a:lnTo>
                  <a:lnTo>
                    <a:pt x="202" y="1097"/>
                  </a:lnTo>
                  <a:lnTo>
                    <a:pt x="135" y="1097"/>
                  </a:lnTo>
                  <a:lnTo>
                    <a:pt x="121" y="1111"/>
                  </a:lnTo>
                  <a:lnTo>
                    <a:pt x="108" y="1111"/>
                  </a:lnTo>
                  <a:lnTo>
                    <a:pt x="81" y="1097"/>
                  </a:lnTo>
                  <a:lnTo>
                    <a:pt x="54" y="1111"/>
                  </a:lnTo>
                  <a:lnTo>
                    <a:pt x="41" y="1070"/>
                  </a:lnTo>
                  <a:lnTo>
                    <a:pt x="27" y="1070"/>
                  </a:lnTo>
                  <a:lnTo>
                    <a:pt x="0" y="1057"/>
                  </a:lnTo>
                  <a:lnTo>
                    <a:pt x="0" y="1003"/>
                  </a:lnTo>
                  <a:lnTo>
                    <a:pt x="14" y="950"/>
                  </a:lnTo>
                  <a:lnTo>
                    <a:pt x="14" y="936"/>
                  </a:lnTo>
                  <a:lnTo>
                    <a:pt x="68" y="923"/>
                  </a:lnTo>
                  <a:lnTo>
                    <a:pt x="41" y="896"/>
                  </a:lnTo>
                  <a:lnTo>
                    <a:pt x="41" y="869"/>
                  </a:lnTo>
                  <a:lnTo>
                    <a:pt x="14" y="815"/>
                  </a:lnTo>
                  <a:lnTo>
                    <a:pt x="41" y="790"/>
                  </a:lnTo>
                  <a:lnTo>
                    <a:pt x="68" y="750"/>
                  </a:lnTo>
                  <a:lnTo>
                    <a:pt x="94" y="710"/>
                  </a:lnTo>
                  <a:lnTo>
                    <a:pt x="94" y="669"/>
                  </a:lnTo>
                  <a:lnTo>
                    <a:pt x="135" y="656"/>
                  </a:lnTo>
                  <a:lnTo>
                    <a:pt x="162" y="643"/>
                  </a:lnTo>
                  <a:lnTo>
                    <a:pt x="162" y="589"/>
                  </a:lnTo>
                  <a:lnTo>
                    <a:pt x="135" y="562"/>
                  </a:lnTo>
                  <a:lnTo>
                    <a:pt x="162" y="548"/>
                  </a:lnTo>
                  <a:lnTo>
                    <a:pt x="135" y="548"/>
                  </a:lnTo>
                  <a:lnTo>
                    <a:pt x="108" y="522"/>
                  </a:lnTo>
                  <a:lnTo>
                    <a:pt x="68" y="454"/>
                  </a:lnTo>
                  <a:lnTo>
                    <a:pt x="68" y="441"/>
                  </a:lnTo>
                  <a:lnTo>
                    <a:pt x="108" y="428"/>
                  </a:lnTo>
                  <a:lnTo>
                    <a:pt x="148" y="389"/>
                  </a:lnTo>
                  <a:lnTo>
                    <a:pt x="135" y="362"/>
                  </a:lnTo>
                  <a:lnTo>
                    <a:pt x="162" y="362"/>
                  </a:lnTo>
                  <a:lnTo>
                    <a:pt x="189" y="349"/>
                  </a:lnTo>
                  <a:lnTo>
                    <a:pt x="215" y="335"/>
                  </a:lnTo>
                  <a:lnTo>
                    <a:pt x="229" y="335"/>
                  </a:lnTo>
                  <a:lnTo>
                    <a:pt x="256" y="335"/>
                  </a:lnTo>
                  <a:lnTo>
                    <a:pt x="269" y="322"/>
                  </a:lnTo>
                  <a:lnTo>
                    <a:pt x="308" y="322"/>
                  </a:lnTo>
                  <a:lnTo>
                    <a:pt x="348" y="322"/>
                  </a:lnTo>
                  <a:lnTo>
                    <a:pt x="442" y="322"/>
                  </a:lnTo>
                  <a:lnTo>
                    <a:pt x="469" y="309"/>
                  </a:lnTo>
                  <a:lnTo>
                    <a:pt x="482" y="349"/>
                  </a:lnTo>
                  <a:lnTo>
                    <a:pt x="509" y="322"/>
                  </a:lnTo>
                  <a:lnTo>
                    <a:pt x="536" y="349"/>
                  </a:lnTo>
                  <a:lnTo>
                    <a:pt x="536" y="322"/>
                  </a:lnTo>
                  <a:lnTo>
                    <a:pt x="563" y="322"/>
                  </a:lnTo>
                  <a:lnTo>
                    <a:pt x="590" y="309"/>
                  </a:lnTo>
                  <a:lnTo>
                    <a:pt x="617" y="309"/>
                  </a:lnTo>
                  <a:lnTo>
                    <a:pt x="657" y="335"/>
                  </a:lnTo>
                  <a:lnTo>
                    <a:pt x="670" y="309"/>
                  </a:lnTo>
                  <a:lnTo>
                    <a:pt x="684" y="282"/>
                  </a:lnTo>
                  <a:lnTo>
                    <a:pt x="697" y="282"/>
                  </a:lnTo>
                  <a:lnTo>
                    <a:pt x="724" y="322"/>
                  </a:lnTo>
                  <a:lnTo>
                    <a:pt x="738" y="309"/>
                  </a:lnTo>
                  <a:lnTo>
                    <a:pt x="751" y="295"/>
                  </a:lnTo>
                  <a:lnTo>
                    <a:pt x="776" y="309"/>
                  </a:lnTo>
                  <a:lnTo>
                    <a:pt x="776" y="282"/>
                  </a:lnTo>
                  <a:lnTo>
                    <a:pt x="816" y="282"/>
                  </a:lnTo>
                  <a:lnTo>
                    <a:pt x="830" y="309"/>
                  </a:lnTo>
                  <a:lnTo>
                    <a:pt x="857" y="309"/>
                  </a:lnTo>
                  <a:lnTo>
                    <a:pt x="870" y="295"/>
                  </a:lnTo>
                  <a:lnTo>
                    <a:pt x="843" y="255"/>
                  </a:lnTo>
                  <a:lnTo>
                    <a:pt x="843" y="201"/>
                  </a:lnTo>
                  <a:lnTo>
                    <a:pt x="857" y="174"/>
                  </a:lnTo>
                  <a:lnTo>
                    <a:pt x="857" y="134"/>
                  </a:lnTo>
                  <a:lnTo>
                    <a:pt x="897" y="147"/>
                  </a:lnTo>
                  <a:lnTo>
                    <a:pt x="937" y="134"/>
                  </a:lnTo>
                  <a:lnTo>
                    <a:pt x="951" y="121"/>
                  </a:lnTo>
                  <a:lnTo>
                    <a:pt x="951" y="107"/>
                  </a:lnTo>
                  <a:lnTo>
                    <a:pt x="978" y="121"/>
                  </a:lnTo>
                  <a:lnTo>
                    <a:pt x="1018" y="107"/>
                  </a:lnTo>
                  <a:lnTo>
                    <a:pt x="1018" y="53"/>
                  </a:lnTo>
                  <a:lnTo>
                    <a:pt x="1058" y="53"/>
                  </a:lnTo>
                  <a:lnTo>
                    <a:pt x="1098" y="13"/>
                  </a:lnTo>
                  <a:lnTo>
                    <a:pt x="1152" y="0"/>
                  </a:lnTo>
                  <a:lnTo>
                    <a:pt x="1193" y="26"/>
                  </a:lnTo>
                  <a:lnTo>
                    <a:pt x="1219" y="53"/>
                  </a:lnTo>
                  <a:lnTo>
                    <a:pt x="1260" y="67"/>
                  </a:lnTo>
                  <a:lnTo>
                    <a:pt x="1246" y="107"/>
                  </a:lnTo>
                  <a:lnTo>
                    <a:pt x="1246" y="121"/>
                  </a:lnTo>
                  <a:lnTo>
                    <a:pt x="1271" y="161"/>
                  </a:lnTo>
                  <a:lnTo>
                    <a:pt x="1285" y="174"/>
                  </a:lnTo>
                  <a:lnTo>
                    <a:pt x="1325" y="161"/>
                  </a:lnTo>
                  <a:lnTo>
                    <a:pt x="1379" y="134"/>
                  </a:lnTo>
                  <a:lnTo>
                    <a:pt x="1419" y="174"/>
                  </a:lnTo>
                  <a:lnTo>
                    <a:pt x="1446" y="228"/>
                  </a:lnTo>
                  <a:lnTo>
                    <a:pt x="1459" y="255"/>
                  </a:lnTo>
                  <a:lnTo>
                    <a:pt x="1486" y="282"/>
                  </a:lnTo>
                  <a:lnTo>
                    <a:pt x="1513" y="255"/>
                  </a:lnTo>
                  <a:lnTo>
                    <a:pt x="1580" y="255"/>
                  </a:lnTo>
                  <a:lnTo>
                    <a:pt x="1621" y="241"/>
                  </a:lnTo>
                  <a:lnTo>
                    <a:pt x="1634" y="228"/>
                  </a:lnTo>
                  <a:lnTo>
                    <a:pt x="1674" y="215"/>
                  </a:lnTo>
                  <a:lnTo>
                    <a:pt x="1674" y="188"/>
                  </a:lnTo>
                  <a:lnTo>
                    <a:pt x="1715" y="201"/>
                  </a:lnTo>
                  <a:lnTo>
                    <a:pt x="1728" y="228"/>
                  </a:lnTo>
                  <a:lnTo>
                    <a:pt x="1793" y="255"/>
                  </a:lnTo>
                  <a:lnTo>
                    <a:pt x="1793" y="253"/>
                  </a:lnTo>
                  <a:lnTo>
                    <a:pt x="1793" y="251"/>
                  </a:lnTo>
                  <a:lnTo>
                    <a:pt x="1793" y="247"/>
                  </a:lnTo>
                  <a:lnTo>
                    <a:pt x="1795" y="241"/>
                  </a:lnTo>
                  <a:lnTo>
                    <a:pt x="1795" y="234"/>
                  </a:lnTo>
                  <a:lnTo>
                    <a:pt x="1797" y="226"/>
                  </a:lnTo>
                  <a:lnTo>
                    <a:pt x="1799" y="220"/>
                  </a:lnTo>
                  <a:lnTo>
                    <a:pt x="1801" y="218"/>
                  </a:lnTo>
                  <a:lnTo>
                    <a:pt x="1803" y="216"/>
                  </a:lnTo>
                  <a:lnTo>
                    <a:pt x="1805" y="215"/>
                  </a:lnTo>
                  <a:lnTo>
                    <a:pt x="1807" y="215"/>
                  </a:lnTo>
                  <a:lnTo>
                    <a:pt x="1811" y="215"/>
                  </a:lnTo>
                  <a:lnTo>
                    <a:pt x="1814" y="215"/>
                  </a:lnTo>
                  <a:lnTo>
                    <a:pt x="1818" y="215"/>
                  </a:lnTo>
                  <a:lnTo>
                    <a:pt x="1824" y="216"/>
                  </a:lnTo>
                  <a:lnTo>
                    <a:pt x="1834" y="218"/>
                  </a:lnTo>
                  <a:lnTo>
                    <a:pt x="1845" y="220"/>
                  </a:lnTo>
                  <a:lnTo>
                    <a:pt x="1857" y="224"/>
                  </a:lnTo>
                  <a:lnTo>
                    <a:pt x="1861" y="224"/>
                  </a:lnTo>
                  <a:lnTo>
                    <a:pt x="1866" y="226"/>
                  </a:lnTo>
                  <a:lnTo>
                    <a:pt x="1868" y="226"/>
                  </a:lnTo>
                  <a:lnTo>
                    <a:pt x="1872" y="226"/>
                  </a:lnTo>
                  <a:lnTo>
                    <a:pt x="1874" y="228"/>
                  </a:lnTo>
                  <a:lnTo>
                    <a:pt x="1914" y="215"/>
                  </a:lnTo>
                  <a:lnTo>
                    <a:pt x="1941" y="228"/>
                  </a:lnTo>
                  <a:lnTo>
                    <a:pt x="1968" y="215"/>
                  </a:lnTo>
                  <a:lnTo>
                    <a:pt x="2008" y="228"/>
                  </a:lnTo>
                  <a:lnTo>
                    <a:pt x="2062" y="201"/>
                  </a:lnTo>
                  <a:lnTo>
                    <a:pt x="2049" y="241"/>
                  </a:lnTo>
                  <a:lnTo>
                    <a:pt x="2076" y="255"/>
                  </a:lnTo>
                  <a:lnTo>
                    <a:pt x="2049" y="309"/>
                  </a:lnTo>
                  <a:lnTo>
                    <a:pt x="2035" y="322"/>
                  </a:lnTo>
                  <a:lnTo>
                    <a:pt x="2076" y="362"/>
                  </a:lnTo>
                  <a:lnTo>
                    <a:pt x="2076" y="389"/>
                  </a:lnTo>
                  <a:lnTo>
                    <a:pt x="2116" y="428"/>
                  </a:lnTo>
                  <a:lnTo>
                    <a:pt x="2129" y="454"/>
                  </a:lnTo>
                  <a:lnTo>
                    <a:pt x="2129" y="481"/>
                  </a:lnTo>
                  <a:lnTo>
                    <a:pt x="2143" y="522"/>
                  </a:lnTo>
                  <a:lnTo>
                    <a:pt x="2102" y="548"/>
                  </a:lnTo>
                  <a:lnTo>
                    <a:pt x="2049" y="562"/>
                  </a:lnTo>
                  <a:lnTo>
                    <a:pt x="2022" y="589"/>
                  </a:lnTo>
                  <a:lnTo>
                    <a:pt x="1995" y="629"/>
                  </a:lnTo>
                  <a:lnTo>
                    <a:pt x="1995" y="669"/>
                  </a:lnTo>
                  <a:lnTo>
                    <a:pt x="2008" y="696"/>
                  </a:lnTo>
                  <a:lnTo>
                    <a:pt x="2008" y="723"/>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106" name="Freeform 182">
              <a:extLst>
                <a:ext uri="{FF2B5EF4-FFF2-40B4-BE49-F238E27FC236}">
                  <a16:creationId xmlns:a16="http://schemas.microsoft.com/office/drawing/2014/main" id="{6BA7B0CF-E032-42F4-87B1-580CBDE8597E}"/>
                </a:ext>
              </a:extLst>
            </p:cNvPr>
            <p:cNvSpPr>
              <a:spLocks/>
            </p:cNvSpPr>
            <p:nvPr/>
          </p:nvSpPr>
          <p:spPr bwMode="gray">
            <a:xfrm>
              <a:off x="6925179" y="4994824"/>
              <a:ext cx="71032" cy="43401"/>
            </a:xfrm>
            <a:custGeom>
              <a:avLst/>
              <a:gdLst>
                <a:gd name="T0" fmla="*/ 17 w 135"/>
                <a:gd name="T1" fmla="*/ 0 h 78"/>
                <a:gd name="T2" fmla="*/ 27 w 135"/>
                <a:gd name="T3" fmla="*/ 10 h 78"/>
                <a:gd name="T4" fmla="*/ 33 w 135"/>
                <a:gd name="T5" fmla="*/ 17 h 78"/>
                <a:gd name="T6" fmla="*/ 30 w 135"/>
                <a:gd name="T7" fmla="*/ 20 h 78"/>
                <a:gd name="T8" fmla="*/ 13 w 135"/>
                <a:gd name="T9" fmla="*/ 20 h 78"/>
                <a:gd name="T10" fmla="*/ 20 w 135"/>
                <a:gd name="T11" fmla="*/ 12 h 78"/>
                <a:gd name="T12" fmla="*/ 13 w 135"/>
                <a:gd name="T13" fmla="*/ 12 h 78"/>
                <a:gd name="T14" fmla="*/ 13 w 135"/>
                <a:gd name="T15" fmla="*/ 17 h 78"/>
                <a:gd name="T16" fmla="*/ 6 w 135"/>
                <a:gd name="T17" fmla="*/ 17 h 78"/>
                <a:gd name="T18" fmla="*/ 0 w 135"/>
                <a:gd name="T19" fmla="*/ 10 h 78"/>
                <a:gd name="T20" fmla="*/ 10 w 135"/>
                <a:gd name="T21" fmla="*/ 6 h 78"/>
                <a:gd name="T22" fmla="*/ 17 w 135"/>
                <a:gd name="T23" fmla="*/ 0 h 7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5"/>
                <a:gd name="T37" fmla="*/ 0 h 78"/>
                <a:gd name="T38" fmla="*/ 135 w 135"/>
                <a:gd name="T39" fmla="*/ 78 h 7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5" h="78">
                  <a:moveTo>
                    <a:pt x="68" y="0"/>
                  </a:moveTo>
                  <a:lnTo>
                    <a:pt x="108" y="40"/>
                  </a:lnTo>
                  <a:lnTo>
                    <a:pt x="135" y="65"/>
                  </a:lnTo>
                  <a:lnTo>
                    <a:pt x="121" y="78"/>
                  </a:lnTo>
                  <a:lnTo>
                    <a:pt x="54" y="78"/>
                  </a:lnTo>
                  <a:lnTo>
                    <a:pt x="81" y="51"/>
                  </a:lnTo>
                  <a:lnTo>
                    <a:pt x="54" y="51"/>
                  </a:lnTo>
                  <a:lnTo>
                    <a:pt x="54" y="65"/>
                  </a:lnTo>
                  <a:lnTo>
                    <a:pt x="27" y="65"/>
                  </a:lnTo>
                  <a:lnTo>
                    <a:pt x="0" y="40"/>
                  </a:lnTo>
                  <a:lnTo>
                    <a:pt x="41" y="27"/>
                  </a:lnTo>
                  <a:lnTo>
                    <a:pt x="68" y="0"/>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107" name="Freeform 183">
              <a:extLst>
                <a:ext uri="{FF2B5EF4-FFF2-40B4-BE49-F238E27FC236}">
                  <a16:creationId xmlns:a16="http://schemas.microsoft.com/office/drawing/2014/main" id="{6B2C6116-A0A1-4753-8DEE-EFA0EF180E76}"/>
                </a:ext>
              </a:extLst>
            </p:cNvPr>
            <p:cNvSpPr>
              <a:spLocks/>
            </p:cNvSpPr>
            <p:nvPr/>
          </p:nvSpPr>
          <p:spPr bwMode="gray">
            <a:xfrm>
              <a:off x="6946383" y="5082739"/>
              <a:ext cx="28625" cy="52304"/>
            </a:xfrm>
            <a:custGeom>
              <a:avLst/>
              <a:gdLst>
                <a:gd name="T0" fmla="*/ 4 w 53"/>
                <a:gd name="T1" fmla="*/ 0 h 94"/>
                <a:gd name="T2" fmla="*/ 0 w 53"/>
                <a:gd name="T3" fmla="*/ 6 h 94"/>
                <a:gd name="T4" fmla="*/ 7 w 53"/>
                <a:gd name="T5" fmla="*/ 10 h 94"/>
                <a:gd name="T6" fmla="*/ 4 w 53"/>
                <a:gd name="T7" fmla="*/ 21 h 94"/>
                <a:gd name="T8" fmla="*/ 7 w 53"/>
                <a:gd name="T9" fmla="*/ 24 h 94"/>
                <a:gd name="T10" fmla="*/ 14 w 53"/>
                <a:gd name="T11" fmla="*/ 13 h 94"/>
                <a:gd name="T12" fmla="*/ 14 w 53"/>
                <a:gd name="T13" fmla="*/ 3 h 94"/>
                <a:gd name="T14" fmla="*/ 4 w 53"/>
                <a:gd name="T15" fmla="*/ 0 h 94"/>
                <a:gd name="T16" fmla="*/ 0 60000 65536"/>
                <a:gd name="T17" fmla="*/ 0 60000 65536"/>
                <a:gd name="T18" fmla="*/ 0 60000 65536"/>
                <a:gd name="T19" fmla="*/ 0 60000 65536"/>
                <a:gd name="T20" fmla="*/ 0 60000 65536"/>
                <a:gd name="T21" fmla="*/ 0 60000 65536"/>
                <a:gd name="T22" fmla="*/ 0 60000 65536"/>
                <a:gd name="T23" fmla="*/ 0 60000 65536"/>
                <a:gd name="T24" fmla="*/ 0 w 53"/>
                <a:gd name="T25" fmla="*/ 0 h 94"/>
                <a:gd name="T26" fmla="*/ 53 w 53"/>
                <a:gd name="T27" fmla="*/ 94 h 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 h="94">
                  <a:moveTo>
                    <a:pt x="13" y="0"/>
                  </a:moveTo>
                  <a:lnTo>
                    <a:pt x="0" y="27"/>
                  </a:lnTo>
                  <a:lnTo>
                    <a:pt x="27" y="40"/>
                  </a:lnTo>
                  <a:lnTo>
                    <a:pt x="13" y="81"/>
                  </a:lnTo>
                  <a:lnTo>
                    <a:pt x="27" y="94"/>
                  </a:lnTo>
                  <a:lnTo>
                    <a:pt x="53" y="54"/>
                  </a:lnTo>
                  <a:lnTo>
                    <a:pt x="53" y="13"/>
                  </a:lnTo>
                  <a:lnTo>
                    <a:pt x="13" y="0"/>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108" name="Freeform 184">
              <a:extLst>
                <a:ext uri="{FF2B5EF4-FFF2-40B4-BE49-F238E27FC236}">
                  <a16:creationId xmlns:a16="http://schemas.microsoft.com/office/drawing/2014/main" id="{43096988-FB16-48F0-95DF-860FAB463641}"/>
                </a:ext>
              </a:extLst>
            </p:cNvPr>
            <p:cNvSpPr>
              <a:spLocks/>
            </p:cNvSpPr>
            <p:nvPr/>
          </p:nvSpPr>
          <p:spPr bwMode="gray">
            <a:xfrm>
              <a:off x="6294372" y="3113006"/>
              <a:ext cx="390146" cy="253728"/>
            </a:xfrm>
            <a:custGeom>
              <a:avLst/>
              <a:gdLst>
                <a:gd name="T0" fmla="*/ 4 w 735"/>
                <a:gd name="T1" fmla="*/ 114 h 455"/>
                <a:gd name="T2" fmla="*/ 4 w 735"/>
                <a:gd name="T3" fmla="*/ 107 h 455"/>
                <a:gd name="T4" fmla="*/ 0 w 735"/>
                <a:gd name="T5" fmla="*/ 91 h 455"/>
                <a:gd name="T6" fmla="*/ 0 w 735"/>
                <a:gd name="T7" fmla="*/ 74 h 455"/>
                <a:gd name="T8" fmla="*/ 4 w 735"/>
                <a:gd name="T9" fmla="*/ 67 h 455"/>
                <a:gd name="T10" fmla="*/ 4 w 735"/>
                <a:gd name="T11" fmla="*/ 54 h 455"/>
                <a:gd name="T12" fmla="*/ 7 w 735"/>
                <a:gd name="T13" fmla="*/ 37 h 455"/>
                <a:gd name="T14" fmla="*/ 21 w 735"/>
                <a:gd name="T15" fmla="*/ 31 h 455"/>
                <a:gd name="T16" fmla="*/ 31 w 735"/>
                <a:gd name="T17" fmla="*/ 27 h 455"/>
                <a:gd name="T18" fmla="*/ 37 w 735"/>
                <a:gd name="T19" fmla="*/ 34 h 455"/>
                <a:gd name="T20" fmla="*/ 47 w 735"/>
                <a:gd name="T21" fmla="*/ 44 h 455"/>
                <a:gd name="T22" fmla="*/ 51 w 735"/>
                <a:gd name="T23" fmla="*/ 54 h 455"/>
                <a:gd name="T24" fmla="*/ 68 w 735"/>
                <a:gd name="T25" fmla="*/ 57 h 455"/>
                <a:gd name="T26" fmla="*/ 74 w 735"/>
                <a:gd name="T27" fmla="*/ 47 h 455"/>
                <a:gd name="T28" fmla="*/ 81 w 735"/>
                <a:gd name="T29" fmla="*/ 34 h 455"/>
                <a:gd name="T30" fmla="*/ 77 w 735"/>
                <a:gd name="T31" fmla="*/ 34 h 455"/>
                <a:gd name="T32" fmla="*/ 74 w 735"/>
                <a:gd name="T33" fmla="*/ 21 h 455"/>
                <a:gd name="T34" fmla="*/ 74 w 735"/>
                <a:gd name="T35" fmla="*/ 11 h 455"/>
                <a:gd name="T36" fmla="*/ 91 w 735"/>
                <a:gd name="T37" fmla="*/ 0 h 455"/>
                <a:gd name="T38" fmla="*/ 104 w 735"/>
                <a:gd name="T39" fmla="*/ 0 h 455"/>
                <a:gd name="T40" fmla="*/ 118 w 735"/>
                <a:gd name="T41" fmla="*/ 11 h 455"/>
                <a:gd name="T42" fmla="*/ 131 w 735"/>
                <a:gd name="T43" fmla="*/ 17 h 455"/>
                <a:gd name="T44" fmla="*/ 138 w 735"/>
                <a:gd name="T45" fmla="*/ 11 h 455"/>
                <a:gd name="T46" fmla="*/ 151 w 735"/>
                <a:gd name="T47" fmla="*/ 11 h 455"/>
                <a:gd name="T48" fmla="*/ 161 w 735"/>
                <a:gd name="T49" fmla="*/ 14 h 455"/>
                <a:gd name="T50" fmla="*/ 165 w 735"/>
                <a:gd name="T51" fmla="*/ 27 h 455"/>
                <a:gd name="T52" fmla="*/ 165 w 735"/>
                <a:gd name="T53" fmla="*/ 41 h 455"/>
                <a:gd name="T54" fmla="*/ 171 w 735"/>
                <a:gd name="T55" fmla="*/ 41 h 455"/>
                <a:gd name="T56" fmla="*/ 178 w 735"/>
                <a:gd name="T57" fmla="*/ 51 h 455"/>
                <a:gd name="T58" fmla="*/ 184 w 735"/>
                <a:gd name="T59" fmla="*/ 60 h 455"/>
                <a:gd name="T60" fmla="*/ 184 w 735"/>
                <a:gd name="T61" fmla="*/ 70 h 455"/>
                <a:gd name="T62" fmla="*/ 178 w 735"/>
                <a:gd name="T63" fmla="*/ 84 h 455"/>
                <a:gd name="T64" fmla="*/ 178 w 735"/>
                <a:gd name="T65" fmla="*/ 91 h 455"/>
                <a:gd name="T66" fmla="*/ 168 w 735"/>
                <a:gd name="T67" fmla="*/ 91 h 455"/>
                <a:gd name="T68" fmla="*/ 158 w 735"/>
                <a:gd name="T69" fmla="*/ 87 h 455"/>
                <a:gd name="T70" fmla="*/ 158 w 735"/>
                <a:gd name="T71" fmla="*/ 101 h 455"/>
                <a:gd name="T72" fmla="*/ 154 w 735"/>
                <a:gd name="T73" fmla="*/ 97 h 455"/>
                <a:gd name="T74" fmla="*/ 151 w 735"/>
                <a:gd name="T75" fmla="*/ 101 h 455"/>
                <a:gd name="T76" fmla="*/ 148 w 735"/>
                <a:gd name="T77" fmla="*/ 101 h 455"/>
                <a:gd name="T78" fmla="*/ 134 w 735"/>
                <a:gd name="T79" fmla="*/ 91 h 455"/>
                <a:gd name="T80" fmla="*/ 124 w 735"/>
                <a:gd name="T81" fmla="*/ 87 h 455"/>
                <a:gd name="T82" fmla="*/ 118 w 735"/>
                <a:gd name="T83" fmla="*/ 84 h 455"/>
                <a:gd name="T84" fmla="*/ 107 w 735"/>
                <a:gd name="T85" fmla="*/ 84 h 455"/>
                <a:gd name="T86" fmla="*/ 97 w 735"/>
                <a:gd name="T87" fmla="*/ 74 h 455"/>
                <a:gd name="T88" fmla="*/ 94 w 735"/>
                <a:gd name="T89" fmla="*/ 84 h 455"/>
                <a:gd name="T90" fmla="*/ 84 w 735"/>
                <a:gd name="T91" fmla="*/ 84 h 455"/>
                <a:gd name="T92" fmla="*/ 74 w 735"/>
                <a:gd name="T93" fmla="*/ 81 h 455"/>
                <a:gd name="T94" fmla="*/ 64 w 735"/>
                <a:gd name="T95" fmla="*/ 84 h 455"/>
                <a:gd name="T96" fmla="*/ 51 w 735"/>
                <a:gd name="T97" fmla="*/ 84 h 455"/>
                <a:gd name="T98" fmla="*/ 37 w 735"/>
                <a:gd name="T99" fmla="*/ 87 h 455"/>
                <a:gd name="T100" fmla="*/ 24 w 735"/>
                <a:gd name="T101" fmla="*/ 91 h 455"/>
                <a:gd name="T102" fmla="*/ 10 w 735"/>
                <a:gd name="T103" fmla="*/ 101 h 455"/>
                <a:gd name="T104" fmla="*/ 10 w 735"/>
                <a:gd name="T105" fmla="*/ 101 h 455"/>
                <a:gd name="T106" fmla="*/ 10 w 735"/>
                <a:gd name="T107" fmla="*/ 101 h 455"/>
                <a:gd name="T108" fmla="*/ 10 w 735"/>
                <a:gd name="T109" fmla="*/ 101 h 455"/>
                <a:gd name="T110" fmla="*/ 10 w 735"/>
                <a:gd name="T111" fmla="*/ 102 h 455"/>
                <a:gd name="T112" fmla="*/ 9 w 735"/>
                <a:gd name="T113" fmla="*/ 103 h 455"/>
                <a:gd name="T114" fmla="*/ 9 w 735"/>
                <a:gd name="T115" fmla="*/ 105 h 455"/>
                <a:gd name="T116" fmla="*/ 8 w 735"/>
                <a:gd name="T117" fmla="*/ 107 h 455"/>
                <a:gd name="T118" fmla="*/ 6 w 735"/>
                <a:gd name="T119" fmla="*/ 109 h 455"/>
                <a:gd name="T120" fmla="*/ 5 w 735"/>
                <a:gd name="T121" fmla="*/ 111 h 455"/>
                <a:gd name="T122" fmla="*/ 4 w 735"/>
                <a:gd name="T123" fmla="*/ 114 h 45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35"/>
                <a:gd name="T187" fmla="*/ 0 h 455"/>
                <a:gd name="T188" fmla="*/ 735 w 735"/>
                <a:gd name="T189" fmla="*/ 455 h 45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35" h="455">
                  <a:moveTo>
                    <a:pt x="14" y="455"/>
                  </a:moveTo>
                  <a:lnTo>
                    <a:pt x="14" y="428"/>
                  </a:lnTo>
                  <a:lnTo>
                    <a:pt x="0" y="361"/>
                  </a:lnTo>
                  <a:lnTo>
                    <a:pt x="0" y="294"/>
                  </a:lnTo>
                  <a:lnTo>
                    <a:pt x="14" y="267"/>
                  </a:lnTo>
                  <a:lnTo>
                    <a:pt x="14" y="215"/>
                  </a:lnTo>
                  <a:lnTo>
                    <a:pt x="27" y="148"/>
                  </a:lnTo>
                  <a:lnTo>
                    <a:pt x="81" y="121"/>
                  </a:lnTo>
                  <a:lnTo>
                    <a:pt x="121" y="108"/>
                  </a:lnTo>
                  <a:lnTo>
                    <a:pt x="148" y="135"/>
                  </a:lnTo>
                  <a:lnTo>
                    <a:pt x="188" y="175"/>
                  </a:lnTo>
                  <a:lnTo>
                    <a:pt x="202" y="215"/>
                  </a:lnTo>
                  <a:lnTo>
                    <a:pt x="269" y="227"/>
                  </a:lnTo>
                  <a:lnTo>
                    <a:pt x="294" y="188"/>
                  </a:lnTo>
                  <a:lnTo>
                    <a:pt x="321" y="135"/>
                  </a:lnTo>
                  <a:lnTo>
                    <a:pt x="307" y="135"/>
                  </a:lnTo>
                  <a:lnTo>
                    <a:pt x="294" y="81"/>
                  </a:lnTo>
                  <a:lnTo>
                    <a:pt x="294" y="41"/>
                  </a:lnTo>
                  <a:lnTo>
                    <a:pt x="361" y="0"/>
                  </a:lnTo>
                  <a:lnTo>
                    <a:pt x="415" y="0"/>
                  </a:lnTo>
                  <a:lnTo>
                    <a:pt x="469" y="41"/>
                  </a:lnTo>
                  <a:lnTo>
                    <a:pt x="522" y="67"/>
                  </a:lnTo>
                  <a:lnTo>
                    <a:pt x="549" y="41"/>
                  </a:lnTo>
                  <a:lnTo>
                    <a:pt x="603" y="41"/>
                  </a:lnTo>
                  <a:lnTo>
                    <a:pt x="643" y="54"/>
                  </a:lnTo>
                  <a:lnTo>
                    <a:pt x="657" y="108"/>
                  </a:lnTo>
                  <a:lnTo>
                    <a:pt x="657" y="161"/>
                  </a:lnTo>
                  <a:lnTo>
                    <a:pt x="684" y="161"/>
                  </a:lnTo>
                  <a:lnTo>
                    <a:pt x="710" y="202"/>
                  </a:lnTo>
                  <a:lnTo>
                    <a:pt x="735" y="240"/>
                  </a:lnTo>
                  <a:lnTo>
                    <a:pt x="735" y="280"/>
                  </a:lnTo>
                  <a:lnTo>
                    <a:pt x="710" y="334"/>
                  </a:lnTo>
                  <a:lnTo>
                    <a:pt x="710" y="361"/>
                  </a:lnTo>
                  <a:lnTo>
                    <a:pt x="670" y="361"/>
                  </a:lnTo>
                  <a:lnTo>
                    <a:pt x="630" y="348"/>
                  </a:lnTo>
                  <a:lnTo>
                    <a:pt x="630" y="401"/>
                  </a:lnTo>
                  <a:lnTo>
                    <a:pt x="616" y="388"/>
                  </a:lnTo>
                  <a:lnTo>
                    <a:pt x="603" y="401"/>
                  </a:lnTo>
                  <a:lnTo>
                    <a:pt x="590" y="401"/>
                  </a:lnTo>
                  <a:lnTo>
                    <a:pt x="536" y="361"/>
                  </a:lnTo>
                  <a:lnTo>
                    <a:pt x="495" y="348"/>
                  </a:lnTo>
                  <a:lnTo>
                    <a:pt x="469" y="334"/>
                  </a:lnTo>
                  <a:lnTo>
                    <a:pt x="428" y="334"/>
                  </a:lnTo>
                  <a:lnTo>
                    <a:pt x="388" y="294"/>
                  </a:lnTo>
                  <a:lnTo>
                    <a:pt x="374" y="334"/>
                  </a:lnTo>
                  <a:lnTo>
                    <a:pt x="334" y="334"/>
                  </a:lnTo>
                  <a:lnTo>
                    <a:pt x="294" y="321"/>
                  </a:lnTo>
                  <a:lnTo>
                    <a:pt x="255" y="334"/>
                  </a:lnTo>
                  <a:lnTo>
                    <a:pt x="202" y="334"/>
                  </a:lnTo>
                  <a:lnTo>
                    <a:pt x="148" y="348"/>
                  </a:lnTo>
                  <a:lnTo>
                    <a:pt x="94" y="361"/>
                  </a:lnTo>
                  <a:lnTo>
                    <a:pt x="40" y="401"/>
                  </a:lnTo>
                  <a:lnTo>
                    <a:pt x="40" y="403"/>
                  </a:lnTo>
                  <a:lnTo>
                    <a:pt x="39" y="403"/>
                  </a:lnTo>
                  <a:lnTo>
                    <a:pt x="39" y="405"/>
                  </a:lnTo>
                  <a:lnTo>
                    <a:pt x="35" y="411"/>
                  </a:lnTo>
                  <a:lnTo>
                    <a:pt x="33" y="419"/>
                  </a:lnTo>
                  <a:lnTo>
                    <a:pt x="29" y="426"/>
                  </a:lnTo>
                  <a:lnTo>
                    <a:pt x="23" y="434"/>
                  </a:lnTo>
                  <a:lnTo>
                    <a:pt x="19" y="444"/>
                  </a:lnTo>
                  <a:lnTo>
                    <a:pt x="14" y="455"/>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109" name="Freeform 185">
              <a:extLst>
                <a:ext uri="{FF2B5EF4-FFF2-40B4-BE49-F238E27FC236}">
                  <a16:creationId xmlns:a16="http://schemas.microsoft.com/office/drawing/2014/main" id="{C0FD246A-E73F-4519-A386-49BB78E3F2C3}"/>
                </a:ext>
              </a:extLst>
            </p:cNvPr>
            <p:cNvSpPr>
              <a:spLocks/>
            </p:cNvSpPr>
            <p:nvPr/>
          </p:nvSpPr>
          <p:spPr bwMode="gray">
            <a:xfrm>
              <a:off x="6790536" y="4042230"/>
              <a:ext cx="262925" cy="297129"/>
            </a:xfrm>
            <a:custGeom>
              <a:avLst/>
              <a:gdLst>
                <a:gd name="T0" fmla="*/ 0 w 495"/>
                <a:gd name="T1" fmla="*/ 20 h 533"/>
                <a:gd name="T2" fmla="*/ 7 w 495"/>
                <a:gd name="T3" fmla="*/ 17 h 533"/>
                <a:gd name="T4" fmla="*/ 17 w 495"/>
                <a:gd name="T5" fmla="*/ 31 h 533"/>
                <a:gd name="T6" fmla="*/ 23 w 495"/>
                <a:gd name="T7" fmla="*/ 40 h 533"/>
                <a:gd name="T8" fmla="*/ 37 w 495"/>
                <a:gd name="T9" fmla="*/ 50 h 533"/>
                <a:gd name="T10" fmla="*/ 47 w 495"/>
                <a:gd name="T11" fmla="*/ 64 h 533"/>
                <a:gd name="T12" fmla="*/ 57 w 495"/>
                <a:gd name="T13" fmla="*/ 64 h 533"/>
                <a:gd name="T14" fmla="*/ 60 w 495"/>
                <a:gd name="T15" fmla="*/ 77 h 533"/>
                <a:gd name="T16" fmla="*/ 64 w 495"/>
                <a:gd name="T17" fmla="*/ 80 h 533"/>
                <a:gd name="T18" fmla="*/ 64 w 495"/>
                <a:gd name="T19" fmla="*/ 91 h 533"/>
                <a:gd name="T20" fmla="*/ 67 w 495"/>
                <a:gd name="T21" fmla="*/ 107 h 533"/>
                <a:gd name="T22" fmla="*/ 74 w 495"/>
                <a:gd name="T23" fmla="*/ 120 h 533"/>
                <a:gd name="T24" fmla="*/ 74 w 495"/>
                <a:gd name="T25" fmla="*/ 127 h 533"/>
                <a:gd name="T26" fmla="*/ 77 w 495"/>
                <a:gd name="T27" fmla="*/ 134 h 533"/>
                <a:gd name="T28" fmla="*/ 84 w 495"/>
                <a:gd name="T29" fmla="*/ 130 h 533"/>
                <a:gd name="T30" fmla="*/ 84 w 495"/>
                <a:gd name="T31" fmla="*/ 124 h 533"/>
                <a:gd name="T32" fmla="*/ 87 w 495"/>
                <a:gd name="T33" fmla="*/ 114 h 533"/>
                <a:gd name="T34" fmla="*/ 91 w 495"/>
                <a:gd name="T35" fmla="*/ 107 h 533"/>
                <a:gd name="T36" fmla="*/ 97 w 495"/>
                <a:gd name="T37" fmla="*/ 104 h 533"/>
                <a:gd name="T38" fmla="*/ 101 w 495"/>
                <a:gd name="T39" fmla="*/ 94 h 533"/>
                <a:gd name="T40" fmla="*/ 91 w 495"/>
                <a:gd name="T41" fmla="*/ 91 h 533"/>
                <a:gd name="T42" fmla="*/ 91 w 495"/>
                <a:gd name="T43" fmla="*/ 84 h 533"/>
                <a:gd name="T44" fmla="*/ 97 w 495"/>
                <a:gd name="T45" fmla="*/ 74 h 533"/>
                <a:gd name="T46" fmla="*/ 104 w 495"/>
                <a:gd name="T47" fmla="*/ 80 h 533"/>
                <a:gd name="T48" fmla="*/ 111 w 495"/>
                <a:gd name="T49" fmla="*/ 77 h 533"/>
                <a:gd name="T50" fmla="*/ 117 w 495"/>
                <a:gd name="T51" fmla="*/ 80 h 533"/>
                <a:gd name="T52" fmla="*/ 124 w 495"/>
                <a:gd name="T53" fmla="*/ 74 h 533"/>
                <a:gd name="T54" fmla="*/ 117 w 495"/>
                <a:gd name="T55" fmla="*/ 70 h 533"/>
                <a:gd name="T56" fmla="*/ 117 w 495"/>
                <a:gd name="T57" fmla="*/ 57 h 533"/>
                <a:gd name="T58" fmla="*/ 107 w 495"/>
                <a:gd name="T59" fmla="*/ 57 h 533"/>
                <a:gd name="T60" fmla="*/ 101 w 495"/>
                <a:gd name="T61" fmla="*/ 47 h 533"/>
                <a:gd name="T62" fmla="*/ 97 w 495"/>
                <a:gd name="T63" fmla="*/ 37 h 533"/>
                <a:gd name="T64" fmla="*/ 94 w 495"/>
                <a:gd name="T65" fmla="*/ 40 h 533"/>
                <a:gd name="T66" fmla="*/ 81 w 495"/>
                <a:gd name="T67" fmla="*/ 31 h 533"/>
                <a:gd name="T68" fmla="*/ 84 w 495"/>
                <a:gd name="T69" fmla="*/ 14 h 533"/>
                <a:gd name="T70" fmla="*/ 77 w 495"/>
                <a:gd name="T71" fmla="*/ 10 h 533"/>
                <a:gd name="T72" fmla="*/ 70 w 495"/>
                <a:gd name="T73" fmla="*/ 14 h 533"/>
                <a:gd name="T74" fmla="*/ 64 w 495"/>
                <a:gd name="T75" fmla="*/ 7 h 533"/>
                <a:gd name="T76" fmla="*/ 57 w 495"/>
                <a:gd name="T77" fmla="*/ 7 h 533"/>
                <a:gd name="T78" fmla="*/ 54 w 495"/>
                <a:gd name="T79" fmla="*/ 14 h 533"/>
                <a:gd name="T80" fmla="*/ 40 w 495"/>
                <a:gd name="T81" fmla="*/ 4 h 533"/>
                <a:gd name="T82" fmla="*/ 27 w 495"/>
                <a:gd name="T83" fmla="*/ 0 h 533"/>
                <a:gd name="T84" fmla="*/ 17 w 495"/>
                <a:gd name="T85" fmla="*/ 4 h 533"/>
                <a:gd name="T86" fmla="*/ 0 w 495"/>
                <a:gd name="T87" fmla="*/ 14 h 533"/>
                <a:gd name="T88" fmla="*/ 0 w 495"/>
                <a:gd name="T89" fmla="*/ 20 h 53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495"/>
                <a:gd name="T136" fmla="*/ 0 h 533"/>
                <a:gd name="T137" fmla="*/ 495 w 495"/>
                <a:gd name="T138" fmla="*/ 533 h 53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495" h="533">
                  <a:moveTo>
                    <a:pt x="0" y="80"/>
                  </a:moveTo>
                  <a:lnTo>
                    <a:pt x="27" y="67"/>
                  </a:lnTo>
                  <a:lnTo>
                    <a:pt x="67" y="121"/>
                  </a:lnTo>
                  <a:lnTo>
                    <a:pt x="92" y="159"/>
                  </a:lnTo>
                  <a:lnTo>
                    <a:pt x="146" y="199"/>
                  </a:lnTo>
                  <a:lnTo>
                    <a:pt x="186" y="253"/>
                  </a:lnTo>
                  <a:lnTo>
                    <a:pt x="226" y="253"/>
                  </a:lnTo>
                  <a:lnTo>
                    <a:pt x="240" y="307"/>
                  </a:lnTo>
                  <a:lnTo>
                    <a:pt x="253" y="320"/>
                  </a:lnTo>
                  <a:lnTo>
                    <a:pt x="253" y="361"/>
                  </a:lnTo>
                  <a:lnTo>
                    <a:pt x="267" y="428"/>
                  </a:lnTo>
                  <a:lnTo>
                    <a:pt x="294" y="480"/>
                  </a:lnTo>
                  <a:lnTo>
                    <a:pt x="294" y="506"/>
                  </a:lnTo>
                  <a:lnTo>
                    <a:pt x="307" y="533"/>
                  </a:lnTo>
                  <a:lnTo>
                    <a:pt x="334" y="520"/>
                  </a:lnTo>
                  <a:lnTo>
                    <a:pt x="334" y="493"/>
                  </a:lnTo>
                  <a:lnTo>
                    <a:pt x="347" y="453"/>
                  </a:lnTo>
                  <a:lnTo>
                    <a:pt x="361" y="428"/>
                  </a:lnTo>
                  <a:lnTo>
                    <a:pt x="388" y="414"/>
                  </a:lnTo>
                  <a:lnTo>
                    <a:pt x="401" y="374"/>
                  </a:lnTo>
                  <a:lnTo>
                    <a:pt x="361" y="361"/>
                  </a:lnTo>
                  <a:lnTo>
                    <a:pt x="361" y="334"/>
                  </a:lnTo>
                  <a:lnTo>
                    <a:pt x="388" y="293"/>
                  </a:lnTo>
                  <a:lnTo>
                    <a:pt x="415" y="320"/>
                  </a:lnTo>
                  <a:lnTo>
                    <a:pt x="441" y="307"/>
                  </a:lnTo>
                  <a:lnTo>
                    <a:pt x="468" y="320"/>
                  </a:lnTo>
                  <a:lnTo>
                    <a:pt x="495" y="293"/>
                  </a:lnTo>
                  <a:lnTo>
                    <a:pt x="468" y="280"/>
                  </a:lnTo>
                  <a:lnTo>
                    <a:pt x="468" y="226"/>
                  </a:lnTo>
                  <a:lnTo>
                    <a:pt x="428" y="226"/>
                  </a:lnTo>
                  <a:lnTo>
                    <a:pt x="401" y="186"/>
                  </a:lnTo>
                  <a:lnTo>
                    <a:pt x="388" y="148"/>
                  </a:lnTo>
                  <a:lnTo>
                    <a:pt x="374" y="159"/>
                  </a:lnTo>
                  <a:lnTo>
                    <a:pt x="321" y="121"/>
                  </a:lnTo>
                  <a:lnTo>
                    <a:pt x="334" y="54"/>
                  </a:lnTo>
                  <a:lnTo>
                    <a:pt x="307" y="40"/>
                  </a:lnTo>
                  <a:lnTo>
                    <a:pt x="280" y="54"/>
                  </a:lnTo>
                  <a:lnTo>
                    <a:pt x="253" y="27"/>
                  </a:lnTo>
                  <a:lnTo>
                    <a:pt x="226" y="27"/>
                  </a:lnTo>
                  <a:lnTo>
                    <a:pt x="213" y="54"/>
                  </a:lnTo>
                  <a:lnTo>
                    <a:pt x="159" y="13"/>
                  </a:lnTo>
                  <a:lnTo>
                    <a:pt x="106" y="0"/>
                  </a:lnTo>
                  <a:lnTo>
                    <a:pt x="67" y="13"/>
                  </a:lnTo>
                  <a:lnTo>
                    <a:pt x="0" y="54"/>
                  </a:lnTo>
                  <a:lnTo>
                    <a:pt x="0" y="80"/>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110" name="Freeform 186">
              <a:extLst>
                <a:ext uri="{FF2B5EF4-FFF2-40B4-BE49-F238E27FC236}">
                  <a16:creationId xmlns:a16="http://schemas.microsoft.com/office/drawing/2014/main" id="{0E634E1A-2181-49C8-AAFA-09ECDF75DD64}"/>
                </a:ext>
              </a:extLst>
            </p:cNvPr>
            <p:cNvSpPr>
              <a:spLocks/>
            </p:cNvSpPr>
            <p:nvPr/>
          </p:nvSpPr>
          <p:spPr bwMode="gray">
            <a:xfrm>
              <a:off x="5940271" y="3499163"/>
              <a:ext cx="638228" cy="573114"/>
            </a:xfrm>
            <a:custGeom>
              <a:avLst/>
              <a:gdLst>
                <a:gd name="T0" fmla="*/ 151 w 1204"/>
                <a:gd name="T1" fmla="*/ 241 h 1029"/>
                <a:gd name="T2" fmla="*/ 144 w 1204"/>
                <a:gd name="T3" fmla="*/ 231 h 1029"/>
                <a:gd name="T4" fmla="*/ 127 w 1204"/>
                <a:gd name="T5" fmla="*/ 224 h 1029"/>
                <a:gd name="T6" fmla="*/ 117 w 1204"/>
                <a:gd name="T7" fmla="*/ 224 h 1029"/>
                <a:gd name="T8" fmla="*/ 117 w 1204"/>
                <a:gd name="T9" fmla="*/ 218 h 1029"/>
                <a:gd name="T10" fmla="*/ 107 w 1204"/>
                <a:gd name="T11" fmla="*/ 218 h 1029"/>
                <a:gd name="T12" fmla="*/ 97 w 1204"/>
                <a:gd name="T13" fmla="*/ 214 h 1029"/>
                <a:gd name="T14" fmla="*/ 93 w 1204"/>
                <a:gd name="T15" fmla="*/ 221 h 1029"/>
                <a:gd name="T16" fmla="*/ 83 w 1204"/>
                <a:gd name="T17" fmla="*/ 231 h 1029"/>
                <a:gd name="T18" fmla="*/ 71 w 1204"/>
                <a:gd name="T19" fmla="*/ 214 h 1029"/>
                <a:gd name="T20" fmla="*/ 71 w 1204"/>
                <a:gd name="T21" fmla="*/ 204 h 1029"/>
                <a:gd name="T22" fmla="*/ 40 w 1204"/>
                <a:gd name="T23" fmla="*/ 198 h 1029"/>
                <a:gd name="T24" fmla="*/ 34 w 1204"/>
                <a:gd name="T25" fmla="*/ 187 h 1029"/>
                <a:gd name="T26" fmla="*/ 23 w 1204"/>
                <a:gd name="T27" fmla="*/ 194 h 1029"/>
                <a:gd name="T28" fmla="*/ 30 w 1204"/>
                <a:gd name="T29" fmla="*/ 187 h 1029"/>
                <a:gd name="T30" fmla="*/ 27 w 1204"/>
                <a:gd name="T31" fmla="*/ 167 h 1029"/>
                <a:gd name="T32" fmla="*/ 23 w 1204"/>
                <a:gd name="T33" fmla="*/ 161 h 1029"/>
                <a:gd name="T34" fmla="*/ 20 w 1204"/>
                <a:gd name="T35" fmla="*/ 144 h 1029"/>
                <a:gd name="T36" fmla="*/ 17 w 1204"/>
                <a:gd name="T37" fmla="*/ 137 h 1029"/>
                <a:gd name="T38" fmla="*/ 13 w 1204"/>
                <a:gd name="T39" fmla="*/ 117 h 1029"/>
                <a:gd name="T40" fmla="*/ 0 w 1204"/>
                <a:gd name="T41" fmla="*/ 104 h 1029"/>
                <a:gd name="T42" fmla="*/ 6 w 1204"/>
                <a:gd name="T43" fmla="*/ 87 h 1029"/>
                <a:gd name="T44" fmla="*/ 0 w 1204"/>
                <a:gd name="T45" fmla="*/ 67 h 1029"/>
                <a:gd name="T46" fmla="*/ 3 w 1204"/>
                <a:gd name="T47" fmla="*/ 64 h 1029"/>
                <a:gd name="T48" fmla="*/ 10 w 1204"/>
                <a:gd name="T49" fmla="*/ 57 h 1029"/>
                <a:gd name="T50" fmla="*/ 27 w 1204"/>
                <a:gd name="T51" fmla="*/ 44 h 1029"/>
                <a:gd name="T52" fmla="*/ 53 w 1204"/>
                <a:gd name="T53" fmla="*/ 33 h 1029"/>
                <a:gd name="T54" fmla="*/ 71 w 1204"/>
                <a:gd name="T55" fmla="*/ 17 h 1029"/>
                <a:gd name="T56" fmla="*/ 100 w 1204"/>
                <a:gd name="T57" fmla="*/ 0 h 1029"/>
                <a:gd name="T58" fmla="*/ 110 w 1204"/>
                <a:gd name="T59" fmla="*/ 10 h 1029"/>
                <a:gd name="T60" fmla="*/ 131 w 1204"/>
                <a:gd name="T61" fmla="*/ 23 h 1029"/>
                <a:gd name="T62" fmla="*/ 144 w 1204"/>
                <a:gd name="T63" fmla="*/ 23 h 1029"/>
                <a:gd name="T64" fmla="*/ 148 w 1204"/>
                <a:gd name="T65" fmla="*/ 17 h 1029"/>
                <a:gd name="T66" fmla="*/ 177 w 1204"/>
                <a:gd name="T67" fmla="*/ 17 h 1029"/>
                <a:gd name="T68" fmla="*/ 200 w 1204"/>
                <a:gd name="T69" fmla="*/ 14 h 1029"/>
                <a:gd name="T70" fmla="*/ 220 w 1204"/>
                <a:gd name="T71" fmla="*/ 10 h 1029"/>
                <a:gd name="T72" fmla="*/ 227 w 1204"/>
                <a:gd name="T73" fmla="*/ 7 h 1029"/>
                <a:gd name="T74" fmla="*/ 241 w 1204"/>
                <a:gd name="T75" fmla="*/ 7 h 1029"/>
                <a:gd name="T76" fmla="*/ 254 w 1204"/>
                <a:gd name="T77" fmla="*/ 21 h 1029"/>
                <a:gd name="T78" fmla="*/ 258 w 1204"/>
                <a:gd name="T79" fmla="*/ 33 h 1029"/>
                <a:gd name="T80" fmla="*/ 272 w 1204"/>
                <a:gd name="T81" fmla="*/ 60 h 1029"/>
                <a:gd name="T82" fmla="*/ 272 w 1204"/>
                <a:gd name="T83" fmla="*/ 84 h 1029"/>
                <a:gd name="T84" fmla="*/ 261 w 1204"/>
                <a:gd name="T85" fmla="*/ 97 h 1029"/>
                <a:gd name="T86" fmla="*/ 272 w 1204"/>
                <a:gd name="T87" fmla="*/ 104 h 1029"/>
                <a:gd name="T88" fmla="*/ 275 w 1204"/>
                <a:gd name="T89" fmla="*/ 124 h 1029"/>
                <a:gd name="T90" fmla="*/ 288 w 1204"/>
                <a:gd name="T91" fmla="*/ 151 h 1029"/>
                <a:gd name="T92" fmla="*/ 301 w 1204"/>
                <a:gd name="T93" fmla="*/ 157 h 1029"/>
                <a:gd name="T94" fmla="*/ 301 w 1204"/>
                <a:gd name="T95" fmla="*/ 167 h 1029"/>
                <a:gd name="T96" fmla="*/ 295 w 1204"/>
                <a:gd name="T97" fmla="*/ 184 h 1029"/>
                <a:gd name="T98" fmla="*/ 285 w 1204"/>
                <a:gd name="T99" fmla="*/ 198 h 1029"/>
                <a:gd name="T100" fmla="*/ 272 w 1204"/>
                <a:gd name="T101" fmla="*/ 218 h 1029"/>
                <a:gd name="T102" fmla="*/ 272 w 1204"/>
                <a:gd name="T103" fmla="*/ 237 h 1029"/>
                <a:gd name="T104" fmla="*/ 278 w 1204"/>
                <a:gd name="T105" fmla="*/ 251 h 1029"/>
                <a:gd name="T106" fmla="*/ 265 w 1204"/>
                <a:gd name="T107" fmla="*/ 251 h 1029"/>
                <a:gd name="T108" fmla="*/ 251 w 1204"/>
                <a:gd name="T109" fmla="*/ 244 h 1029"/>
                <a:gd name="T110" fmla="*/ 220 w 1204"/>
                <a:gd name="T111" fmla="*/ 241 h 1029"/>
                <a:gd name="T112" fmla="*/ 204 w 1204"/>
                <a:gd name="T113" fmla="*/ 244 h 1029"/>
                <a:gd name="T114" fmla="*/ 194 w 1204"/>
                <a:gd name="T115" fmla="*/ 258 h 1029"/>
                <a:gd name="T116" fmla="*/ 183 w 1204"/>
                <a:gd name="T117" fmla="*/ 247 h 1029"/>
                <a:gd name="T118" fmla="*/ 167 w 1204"/>
                <a:gd name="T119" fmla="*/ 241 h 1029"/>
                <a:gd name="T120" fmla="*/ 154 w 1204"/>
                <a:gd name="T121" fmla="*/ 251 h 1029"/>
                <a:gd name="T122" fmla="*/ 151 w 1204"/>
                <a:gd name="T123" fmla="*/ 244 h 102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04"/>
                <a:gd name="T187" fmla="*/ 0 h 1029"/>
                <a:gd name="T188" fmla="*/ 1204 w 1204"/>
                <a:gd name="T189" fmla="*/ 1029 h 102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04" h="1029">
                  <a:moveTo>
                    <a:pt x="603" y="975"/>
                  </a:moveTo>
                  <a:lnTo>
                    <a:pt x="603" y="961"/>
                  </a:lnTo>
                  <a:lnTo>
                    <a:pt x="576" y="948"/>
                  </a:lnTo>
                  <a:lnTo>
                    <a:pt x="576" y="921"/>
                  </a:lnTo>
                  <a:lnTo>
                    <a:pt x="536" y="908"/>
                  </a:lnTo>
                  <a:lnTo>
                    <a:pt x="509" y="894"/>
                  </a:lnTo>
                  <a:lnTo>
                    <a:pt x="469" y="921"/>
                  </a:lnTo>
                  <a:lnTo>
                    <a:pt x="469" y="894"/>
                  </a:lnTo>
                  <a:lnTo>
                    <a:pt x="442" y="883"/>
                  </a:lnTo>
                  <a:lnTo>
                    <a:pt x="469" y="869"/>
                  </a:lnTo>
                  <a:lnTo>
                    <a:pt x="455" y="856"/>
                  </a:lnTo>
                  <a:lnTo>
                    <a:pt x="428" y="869"/>
                  </a:lnTo>
                  <a:lnTo>
                    <a:pt x="415" y="856"/>
                  </a:lnTo>
                  <a:lnTo>
                    <a:pt x="388" y="856"/>
                  </a:lnTo>
                  <a:lnTo>
                    <a:pt x="348" y="842"/>
                  </a:lnTo>
                  <a:lnTo>
                    <a:pt x="374" y="883"/>
                  </a:lnTo>
                  <a:lnTo>
                    <a:pt x="348" y="883"/>
                  </a:lnTo>
                  <a:lnTo>
                    <a:pt x="334" y="921"/>
                  </a:lnTo>
                  <a:lnTo>
                    <a:pt x="307" y="883"/>
                  </a:lnTo>
                  <a:lnTo>
                    <a:pt x="282" y="856"/>
                  </a:lnTo>
                  <a:lnTo>
                    <a:pt x="294" y="829"/>
                  </a:lnTo>
                  <a:lnTo>
                    <a:pt x="282" y="816"/>
                  </a:lnTo>
                  <a:lnTo>
                    <a:pt x="215" y="802"/>
                  </a:lnTo>
                  <a:lnTo>
                    <a:pt x="161" y="789"/>
                  </a:lnTo>
                  <a:lnTo>
                    <a:pt x="161" y="748"/>
                  </a:lnTo>
                  <a:lnTo>
                    <a:pt x="134" y="748"/>
                  </a:lnTo>
                  <a:lnTo>
                    <a:pt x="121" y="789"/>
                  </a:lnTo>
                  <a:lnTo>
                    <a:pt x="94" y="775"/>
                  </a:lnTo>
                  <a:lnTo>
                    <a:pt x="108" y="762"/>
                  </a:lnTo>
                  <a:lnTo>
                    <a:pt x="121" y="748"/>
                  </a:lnTo>
                  <a:lnTo>
                    <a:pt x="121" y="708"/>
                  </a:lnTo>
                  <a:lnTo>
                    <a:pt x="108" y="668"/>
                  </a:lnTo>
                  <a:lnTo>
                    <a:pt x="81" y="668"/>
                  </a:lnTo>
                  <a:lnTo>
                    <a:pt x="94" y="641"/>
                  </a:lnTo>
                  <a:lnTo>
                    <a:pt x="67" y="614"/>
                  </a:lnTo>
                  <a:lnTo>
                    <a:pt x="81" y="574"/>
                  </a:lnTo>
                  <a:lnTo>
                    <a:pt x="81" y="547"/>
                  </a:lnTo>
                  <a:lnTo>
                    <a:pt x="67" y="547"/>
                  </a:lnTo>
                  <a:lnTo>
                    <a:pt x="40" y="493"/>
                  </a:lnTo>
                  <a:lnTo>
                    <a:pt x="54" y="468"/>
                  </a:lnTo>
                  <a:lnTo>
                    <a:pt x="14" y="428"/>
                  </a:lnTo>
                  <a:lnTo>
                    <a:pt x="0" y="414"/>
                  </a:lnTo>
                  <a:lnTo>
                    <a:pt x="0" y="374"/>
                  </a:lnTo>
                  <a:lnTo>
                    <a:pt x="27" y="347"/>
                  </a:lnTo>
                  <a:lnTo>
                    <a:pt x="27" y="307"/>
                  </a:lnTo>
                  <a:lnTo>
                    <a:pt x="0" y="267"/>
                  </a:lnTo>
                  <a:lnTo>
                    <a:pt x="0" y="253"/>
                  </a:lnTo>
                  <a:lnTo>
                    <a:pt x="14" y="253"/>
                  </a:lnTo>
                  <a:lnTo>
                    <a:pt x="27" y="253"/>
                  </a:lnTo>
                  <a:lnTo>
                    <a:pt x="40" y="226"/>
                  </a:lnTo>
                  <a:lnTo>
                    <a:pt x="67" y="186"/>
                  </a:lnTo>
                  <a:lnTo>
                    <a:pt x="108" y="173"/>
                  </a:lnTo>
                  <a:lnTo>
                    <a:pt x="161" y="159"/>
                  </a:lnTo>
                  <a:lnTo>
                    <a:pt x="215" y="132"/>
                  </a:lnTo>
                  <a:lnTo>
                    <a:pt x="242" y="81"/>
                  </a:lnTo>
                  <a:lnTo>
                    <a:pt x="282" y="67"/>
                  </a:lnTo>
                  <a:lnTo>
                    <a:pt x="348" y="27"/>
                  </a:lnTo>
                  <a:lnTo>
                    <a:pt x="401" y="0"/>
                  </a:lnTo>
                  <a:lnTo>
                    <a:pt x="442" y="27"/>
                  </a:lnTo>
                  <a:lnTo>
                    <a:pt x="442" y="40"/>
                  </a:lnTo>
                  <a:lnTo>
                    <a:pt x="469" y="92"/>
                  </a:lnTo>
                  <a:lnTo>
                    <a:pt x="522" y="92"/>
                  </a:lnTo>
                  <a:lnTo>
                    <a:pt x="549" y="105"/>
                  </a:lnTo>
                  <a:lnTo>
                    <a:pt x="576" y="92"/>
                  </a:lnTo>
                  <a:lnTo>
                    <a:pt x="576" y="81"/>
                  </a:lnTo>
                  <a:lnTo>
                    <a:pt x="589" y="67"/>
                  </a:lnTo>
                  <a:lnTo>
                    <a:pt x="603" y="54"/>
                  </a:lnTo>
                  <a:lnTo>
                    <a:pt x="708" y="67"/>
                  </a:lnTo>
                  <a:lnTo>
                    <a:pt x="722" y="54"/>
                  </a:lnTo>
                  <a:lnTo>
                    <a:pt x="803" y="54"/>
                  </a:lnTo>
                  <a:lnTo>
                    <a:pt x="843" y="40"/>
                  </a:lnTo>
                  <a:lnTo>
                    <a:pt x="883" y="40"/>
                  </a:lnTo>
                  <a:lnTo>
                    <a:pt x="897" y="27"/>
                  </a:lnTo>
                  <a:lnTo>
                    <a:pt x="910" y="27"/>
                  </a:lnTo>
                  <a:lnTo>
                    <a:pt x="937" y="0"/>
                  </a:lnTo>
                  <a:lnTo>
                    <a:pt x="964" y="27"/>
                  </a:lnTo>
                  <a:lnTo>
                    <a:pt x="991" y="40"/>
                  </a:lnTo>
                  <a:lnTo>
                    <a:pt x="1018" y="81"/>
                  </a:lnTo>
                  <a:lnTo>
                    <a:pt x="1018" y="105"/>
                  </a:lnTo>
                  <a:lnTo>
                    <a:pt x="1031" y="132"/>
                  </a:lnTo>
                  <a:lnTo>
                    <a:pt x="1058" y="186"/>
                  </a:lnTo>
                  <a:lnTo>
                    <a:pt x="1085" y="240"/>
                  </a:lnTo>
                  <a:lnTo>
                    <a:pt x="1098" y="307"/>
                  </a:lnTo>
                  <a:lnTo>
                    <a:pt x="1085" y="334"/>
                  </a:lnTo>
                  <a:lnTo>
                    <a:pt x="1058" y="334"/>
                  </a:lnTo>
                  <a:lnTo>
                    <a:pt x="1044" y="388"/>
                  </a:lnTo>
                  <a:lnTo>
                    <a:pt x="1031" y="401"/>
                  </a:lnTo>
                  <a:lnTo>
                    <a:pt x="1085" y="414"/>
                  </a:lnTo>
                  <a:lnTo>
                    <a:pt x="1098" y="468"/>
                  </a:lnTo>
                  <a:lnTo>
                    <a:pt x="1098" y="493"/>
                  </a:lnTo>
                  <a:lnTo>
                    <a:pt x="1112" y="533"/>
                  </a:lnTo>
                  <a:lnTo>
                    <a:pt x="1150" y="601"/>
                  </a:lnTo>
                  <a:lnTo>
                    <a:pt x="1177" y="627"/>
                  </a:lnTo>
                  <a:lnTo>
                    <a:pt x="1204" y="627"/>
                  </a:lnTo>
                  <a:lnTo>
                    <a:pt x="1177" y="641"/>
                  </a:lnTo>
                  <a:lnTo>
                    <a:pt x="1204" y="668"/>
                  </a:lnTo>
                  <a:lnTo>
                    <a:pt x="1204" y="722"/>
                  </a:lnTo>
                  <a:lnTo>
                    <a:pt x="1177" y="735"/>
                  </a:lnTo>
                  <a:lnTo>
                    <a:pt x="1137" y="748"/>
                  </a:lnTo>
                  <a:lnTo>
                    <a:pt x="1137" y="789"/>
                  </a:lnTo>
                  <a:lnTo>
                    <a:pt x="1112" y="829"/>
                  </a:lnTo>
                  <a:lnTo>
                    <a:pt x="1085" y="869"/>
                  </a:lnTo>
                  <a:lnTo>
                    <a:pt x="1058" y="894"/>
                  </a:lnTo>
                  <a:lnTo>
                    <a:pt x="1085" y="948"/>
                  </a:lnTo>
                  <a:lnTo>
                    <a:pt x="1085" y="975"/>
                  </a:lnTo>
                  <a:lnTo>
                    <a:pt x="1112" y="1002"/>
                  </a:lnTo>
                  <a:lnTo>
                    <a:pt x="1058" y="1015"/>
                  </a:lnTo>
                  <a:lnTo>
                    <a:pt x="1058" y="1002"/>
                  </a:lnTo>
                  <a:lnTo>
                    <a:pt x="1004" y="988"/>
                  </a:lnTo>
                  <a:lnTo>
                    <a:pt x="1004" y="975"/>
                  </a:lnTo>
                  <a:lnTo>
                    <a:pt x="977" y="961"/>
                  </a:lnTo>
                  <a:lnTo>
                    <a:pt x="883" y="961"/>
                  </a:lnTo>
                  <a:lnTo>
                    <a:pt x="870" y="988"/>
                  </a:lnTo>
                  <a:lnTo>
                    <a:pt x="816" y="975"/>
                  </a:lnTo>
                  <a:lnTo>
                    <a:pt x="776" y="988"/>
                  </a:lnTo>
                  <a:lnTo>
                    <a:pt x="776" y="1029"/>
                  </a:lnTo>
                  <a:lnTo>
                    <a:pt x="722" y="1029"/>
                  </a:lnTo>
                  <a:lnTo>
                    <a:pt x="735" y="988"/>
                  </a:lnTo>
                  <a:lnTo>
                    <a:pt x="697" y="975"/>
                  </a:lnTo>
                  <a:lnTo>
                    <a:pt x="670" y="961"/>
                  </a:lnTo>
                  <a:lnTo>
                    <a:pt x="643" y="988"/>
                  </a:lnTo>
                  <a:lnTo>
                    <a:pt x="616" y="1002"/>
                  </a:lnTo>
                  <a:lnTo>
                    <a:pt x="630" y="975"/>
                  </a:lnTo>
                  <a:lnTo>
                    <a:pt x="603" y="975"/>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111" name="Freeform 187">
              <a:extLst>
                <a:ext uri="{FF2B5EF4-FFF2-40B4-BE49-F238E27FC236}">
                  <a16:creationId xmlns:a16="http://schemas.microsoft.com/office/drawing/2014/main" id="{89FADD40-11DA-4437-8C3D-B489538EAB94}"/>
                </a:ext>
              </a:extLst>
            </p:cNvPr>
            <p:cNvSpPr>
              <a:spLocks/>
            </p:cNvSpPr>
            <p:nvPr/>
          </p:nvSpPr>
          <p:spPr bwMode="gray">
            <a:xfrm>
              <a:off x="6117321" y="4124581"/>
              <a:ext cx="432554" cy="319386"/>
            </a:xfrm>
            <a:custGeom>
              <a:avLst/>
              <a:gdLst>
                <a:gd name="T0" fmla="*/ 3 w 816"/>
                <a:gd name="T1" fmla="*/ 101 h 573"/>
                <a:gd name="T2" fmla="*/ 10 w 816"/>
                <a:gd name="T3" fmla="*/ 111 h 573"/>
                <a:gd name="T4" fmla="*/ 17 w 816"/>
                <a:gd name="T5" fmla="*/ 120 h 573"/>
                <a:gd name="T6" fmla="*/ 30 w 816"/>
                <a:gd name="T7" fmla="*/ 127 h 573"/>
                <a:gd name="T8" fmla="*/ 51 w 816"/>
                <a:gd name="T9" fmla="*/ 137 h 573"/>
                <a:gd name="T10" fmla="*/ 77 w 816"/>
                <a:gd name="T11" fmla="*/ 144 h 573"/>
                <a:gd name="T12" fmla="*/ 91 w 816"/>
                <a:gd name="T13" fmla="*/ 140 h 573"/>
                <a:gd name="T14" fmla="*/ 97 w 816"/>
                <a:gd name="T15" fmla="*/ 127 h 573"/>
                <a:gd name="T16" fmla="*/ 98 w 816"/>
                <a:gd name="T17" fmla="*/ 127 h 573"/>
                <a:gd name="T18" fmla="*/ 98 w 816"/>
                <a:gd name="T19" fmla="*/ 127 h 573"/>
                <a:gd name="T20" fmla="*/ 101 w 816"/>
                <a:gd name="T21" fmla="*/ 129 h 573"/>
                <a:gd name="T22" fmla="*/ 104 w 816"/>
                <a:gd name="T23" fmla="*/ 130 h 573"/>
                <a:gd name="T24" fmla="*/ 107 w 816"/>
                <a:gd name="T25" fmla="*/ 130 h 573"/>
                <a:gd name="T26" fmla="*/ 107 w 816"/>
                <a:gd name="T27" fmla="*/ 129 h 573"/>
                <a:gd name="T28" fmla="*/ 109 w 816"/>
                <a:gd name="T29" fmla="*/ 125 h 573"/>
                <a:gd name="T30" fmla="*/ 111 w 816"/>
                <a:gd name="T31" fmla="*/ 120 h 573"/>
                <a:gd name="T32" fmla="*/ 112 w 816"/>
                <a:gd name="T33" fmla="*/ 119 h 573"/>
                <a:gd name="T34" fmla="*/ 113 w 816"/>
                <a:gd name="T35" fmla="*/ 117 h 573"/>
                <a:gd name="T36" fmla="*/ 113 w 816"/>
                <a:gd name="T37" fmla="*/ 117 h 573"/>
                <a:gd name="T38" fmla="*/ 131 w 816"/>
                <a:gd name="T39" fmla="*/ 117 h 573"/>
                <a:gd name="T40" fmla="*/ 138 w 816"/>
                <a:gd name="T41" fmla="*/ 114 h 573"/>
                <a:gd name="T42" fmla="*/ 151 w 816"/>
                <a:gd name="T43" fmla="*/ 111 h 573"/>
                <a:gd name="T44" fmla="*/ 165 w 816"/>
                <a:gd name="T45" fmla="*/ 101 h 573"/>
                <a:gd name="T46" fmla="*/ 168 w 816"/>
                <a:gd name="T47" fmla="*/ 84 h 573"/>
                <a:gd name="T48" fmla="*/ 177 w 816"/>
                <a:gd name="T49" fmla="*/ 54 h 573"/>
                <a:gd name="T50" fmla="*/ 188 w 816"/>
                <a:gd name="T51" fmla="*/ 37 h 573"/>
                <a:gd name="T52" fmla="*/ 201 w 816"/>
                <a:gd name="T53" fmla="*/ 27 h 573"/>
                <a:gd name="T54" fmla="*/ 198 w 816"/>
                <a:gd name="T55" fmla="*/ 14 h 573"/>
                <a:gd name="T56" fmla="*/ 188 w 816"/>
                <a:gd name="T57" fmla="*/ 7 h 573"/>
                <a:gd name="T58" fmla="*/ 177 w 816"/>
                <a:gd name="T59" fmla="*/ 4 h 573"/>
                <a:gd name="T60" fmla="*/ 158 w 816"/>
                <a:gd name="T61" fmla="*/ 4 h 573"/>
                <a:gd name="T62" fmla="*/ 144 w 816"/>
                <a:gd name="T63" fmla="*/ 4 h 573"/>
                <a:gd name="T64" fmla="*/ 123 w 816"/>
                <a:gd name="T65" fmla="*/ 4 h 573"/>
                <a:gd name="T66" fmla="*/ 120 w 816"/>
                <a:gd name="T67" fmla="*/ 17 h 573"/>
                <a:gd name="T68" fmla="*/ 110 w 816"/>
                <a:gd name="T69" fmla="*/ 27 h 573"/>
                <a:gd name="T70" fmla="*/ 97 w 816"/>
                <a:gd name="T71" fmla="*/ 30 h 573"/>
                <a:gd name="T72" fmla="*/ 81 w 816"/>
                <a:gd name="T73" fmla="*/ 34 h 573"/>
                <a:gd name="T74" fmla="*/ 77 w 816"/>
                <a:gd name="T75" fmla="*/ 47 h 573"/>
                <a:gd name="T76" fmla="*/ 53 w 816"/>
                <a:gd name="T77" fmla="*/ 54 h 573"/>
                <a:gd name="T78" fmla="*/ 37 w 816"/>
                <a:gd name="T79" fmla="*/ 47 h 573"/>
                <a:gd name="T80" fmla="*/ 24 w 816"/>
                <a:gd name="T81" fmla="*/ 44 h 573"/>
                <a:gd name="T82" fmla="*/ 13 w 816"/>
                <a:gd name="T83" fmla="*/ 57 h 573"/>
                <a:gd name="T84" fmla="*/ 6 w 816"/>
                <a:gd name="T85" fmla="*/ 57 h 573"/>
                <a:gd name="T86" fmla="*/ 13 w 816"/>
                <a:gd name="T87" fmla="*/ 67 h 573"/>
                <a:gd name="T88" fmla="*/ 3 w 816"/>
                <a:gd name="T89" fmla="*/ 74 h 573"/>
                <a:gd name="T90" fmla="*/ 6 w 816"/>
                <a:gd name="T91" fmla="*/ 87 h 573"/>
                <a:gd name="T92" fmla="*/ 0 w 816"/>
                <a:gd name="T93" fmla="*/ 94 h 5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16"/>
                <a:gd name="T142" fmla="*/ 0 h 573"/>
                <a:gd name="T143" fmla="*/ 816 w 816"/>
                <a:gd name="T144" fmla="*/ 573 h 57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16" h="573">
                  <a:moveTo>
                    <a:pt x="0" y="401"/>
                  </a:moveTo>
                  <a:lnTo>
                    <a:pt x="14" y="401"/>
                  </a:lnTo>
                  <a:lnTo>
                    <a:pt x="27" y="428"/>
                  </a:lnTo>
                  <a:lnTo>
                    <a:pt x="40" y="441"/>
                  </a:lnTo>
                  <a:lnTo>
                    <a:pt x="27" y="454"/>
                  </a:lnTo>
                  <a:lnTo>
                    <a:pt x="67" y="479"/>
                  </a:lnTo>
                  <a:lnTo>
                    <a:pt x="94" y="479"/>
                  </a:lnTo>
                  <a:lnTo>
                    <a:pt x="121" y="506"/>
                  </a:lnTo>
                  <a:lnTo>
                    <a:pt x="161" y="547"/>
                  </a:lnTo>
                  <a:lnTo>
                    <a:pt x="202" y="547"/>
                  </a:lnTo>
                  <a:lnTo>
                    <a:pt x="215" y="573"/>
                  </a:lnTo>
                  <a:lnTo>
                    <a:pt x="307" y="573"/>
                  </a:lnTo>
                  <a:lnTo>
                    <a:pt x="334" y="533"/>
                  </a:lnTo>
                  <a:lnTo>
                    <a:pt x="361" y="560"/>
                  </a:lnTo>
                  <a:lnTo>
                    <a:pt x="361" y="547"/>
                  </a:lnTo>
                  <a:lnTo>
                    <a:pt x="388" y="506"/>
                  </a:lnTo>
                  <a:lnTo>
                    <a:pt x="390" y="508"/>
                  </a:lnTo>
                  <a:lnTo>
                    <a:pt x="392" y="508"/>
                  </a:lnTo>
                  <a:lnTo>
                    <a:pt x="398" y="510"/>
                  </a:lnTo>
                  <a:lnTo>
                    <a:pt x="403" y="514"/>
                  </a:lnTo>
                  <a:lnTo>
                    <a:pt x="409" y="516"/>
                  </a:lnTo>
                  <a:lnTo>
                    <a:pt x="417" y="518"/>
                  </a:lnTo>
                  <a:lnTo>
                    <a:pt x="422" y="520"/>
                  </a:lnTo>
                  <a:lnTo>
                    <a:pt x="428" y="520"/>
                  </a:lnTo>
                  <a:lnTo>
                    <a:pt x="428" y="518"/>
                  </a:lnTo>
                  <a:lnTo>
                    <a:pt x="430" y="514"/>
                  </a:lnTo>
                  <a:lnTo>
                    <a:pt x="432" y="506"/>
                  </a:lnTo>
                  <a:lnTo>
                    <a:pt x="436" y="497"/>
                  </a:lnTo>
                  <a:lnTo>
                    <a:pt x="442" y="489"/>
                  </a:lnTo>
                  <a:lnTo>
                    <a:pt x="447" y="479"/>
                  </a:lnTo>
                  <a:lnTo>
                    <a:pt x="449" y="476"/>
                  </a:lnTo>
                  <a:lnTo>
                    <a:pt x="451" y="474"/>
                  </a:lnTo>
                  <a:lnTo>
                    <a:pt x="453" y="470"/>
                  </a:lnTo>
                  <a:lnTo>
                    <a:pt x="453" y="468"/>
                  </a:lnTo>
                  <a:lnTo>
                    <a:pt x="455" y="468"/>
                  </a:lnTo>
                  <a:lnTo>
                    <a:pt x="455" y="466"/>
                  </a:lnTo>
                  <a:lnTo>
                    <a:pt x="482" y="479"/>
                  </a:lnTo>
                  <a:lnTo>
                    <a:pt x="522" y="466"/>
                  </a:lnTo>
                  <a:lnTo>
                    <a:pt x="536" y="479"/>
                  </a:lnTo>
                  <a:lnTo>
                    <a:pt x="549" y="454"/>
                  </a:lnTo>
                  <a:lnTo>
                    <a:pt x="576" y="466"/>
                  </a:lnTo>
                  <a:lnTo>
                    <a:pt x="603" y="441"/>
                  </a:lnTo>
                  <a:lnTo>
                    <a:pt x="643" y="441"/>
                  </a:lnTo>
                  <a:lnTo>
                    <a:pt x="657" y="401"/>
                  </a:lnTo>
                  <a:lnTo>
                    <a:pt x="657" y="347"/>
                  </a:lnTo>
                  <a:lnTo>
                    <a:pt x="670" y="334"/>
                  </a:lnTo>
                  <a:lnTo>
                    <a:pt x="695" y="280"/>
                  </a:lnTo>
                  <a:lnTo>
                    <a:pt x="708" y="213"/>
                  </a:lnTo>
                  <a:lnTo>
                    <a:pt x="722" y="161"/>
                  </a:lnTo>
                  <a:lnTo>
                    <a:pt x="749" y="147"/>
                  </a:lnTo>
                  <a:lnTo>
                    <a:pt x="762" y="120"/>
                  </a:lnTo>
                  <a:lnTo>
                    <a:pt x="803" y="107"/>
                  </a:lnTo>
                  <a:lnTo>
                    <a:pt x="816" y="67"/>
                  </a:lnTo>
                  <a:lnTo>
                    <a:pt x="789" y="53"/>
                  </a:lnTo>
                  <a:lnTo>
                    <a:pt x="762" y="67"/>
                  </a:lnTo>
                  <a:lnTo>
                    <a:pt x="749" y="26"/>
                  </a:lnTo>
                  <a:lnTo>
                    <a:pt x="735" y="26"/>
                  </a:lnTo>
                  <a:lnTo>
                    <a:pt x="708" y="13"/>
                  </a:lnTo>
                  <a:lnTo>
                    <a:pt x="670" y="26"/>
                  </a:lnTo>
                  <a:lnTo>
                    <a:pt x="630" y="13"/>
                  </a:lnTo>
                  <a:lnTo>
                    <a:pt x="616" y="0"/>
                  </a:lnTo>
                  <a:lnTo>
                    <a:pt x="576" y="13"/>
                  </a:lnTo>
                  <a:lnTo>
                    <a:pt x="549" y="0"/>
                  </a:lnTo>
                  <a:lnTo>
                    <a:pt x="495" y="13"/>
                  </a:lnTo>
                  <a:lnTo>
                    <a:pt x="495" y="40"/>
                  </a:lnTo>
                  <a:lnTo>
                    <a:pt x="482" y="67"/>
                  </a:lnTo>
                  <a:lnTo>
                    <a:pt x="455" y="94"/>
                  </a:lnTo>
                  <a:lnTo>
                    <a:pt x="442" y="107"/>
                  </a:lnTo>
                  <a:lnTo>
                    <a:pt x="415" y="94"/>
                  </a:lnTo>
                  <a:lnTo>
                    <a:pt x="388" y="120"/>
                  </a:lnTo>
                  <a:lnTo>
                    <a:pt x="361" y="134"/>
                  </a:lnTo>
                  <a:lnTo>
                    <a:pt x="321" y="134"/>
                  </a:lnTo>
                  <a:lnTo>
                    <a:pt x="307" y="147"/>
                  </a:lnTo>
                  <a:lnTo>
                    <a:pt x="307" y="186"/>
                  </a:lnTo>
                  <a:lnTo>
                    <a:pt x="269" y="199"/>
                  </a:lnTo>
                  <a:lnTo>
                    <a:pt x="215" y="213"/>
                  </a:lnTo>
                  <a:lnTo>
                    <a:pt x="175" y="213"/>
                  </a:lnTo>
                  <a:lnTo>
                    <a:pt x="148" y="186"/>
                  </a:lnTo>
                  <a:lnTo>
                    <a:pt x="108" y="161"/>
                  </a:lnTo>
                  <a:lnTo>
                    <a:pt x="94" y="174"/>
                  </a:lnTo>
                  <a:lnTo>
                    <a:pt x="94" y="226"/>
                  </a:lnTo>
                  <a:lnTo>
                    <a:pt x="54" y="226"/>
                  </a:lnTo>
                  <a:lnTo>
                    <a:pt x="54" y="213"/>
                  </a:lnTo>
                  <a:lnTo>
                    <a:pt x="27" y="226"/>
                  </a:lnTo>
                  <a:lnTo>
                    <a:pt x="27" y="239"/>
                  </a:lnTo>
                  <a:lnTo>
                    <a:pt x="54" y="266"/>
                  </a:lnTo>
                  <a:lnTo>
                    <a:pt x="40" y="280"/>
                  </a:lnTo>
                  <a:lnTo>
                    <a:pt x="14" y="293"/>
                  </a:lnTo>
                  <a:lnTo>
                    <a:pt x="27" y="320"/>
                  </a:lnTo>
                  <a:lnTo>
                    <a:pt x="27" y="347"/>
                  </a:lnTo>
                  <a:lnTo>
                    <a:pt x="27" y="374"/>
                  </a:lnTo>
                  <a:lnTo>
                    <a:pt x="0" y="374"/>
                  </a:lnTo>
                  <a:lnTo>
                    <a:pt x="0" y="401"/>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112" name="Freeform 188">
              <a:extLst>
                <a:ext uri="{FF2B5EF4-FFF2-40B4-BE49-F238E27FC236}">
                  <a16:creationId xmlns:a16="http://schemas.microsoft.com/office/drawing/2014/main" id="{91240E4F-9EE9-4117-9918-6A4E7F69B91B}"/>
                </a:ext>
              </a:extLst>
            </p:cNvPr>
            <p:cNvSpPr>
              <a:spLocks/>
            </p:cNvSpPr>
            <p:nvPr/>
          </p:nvSpPr>
          <p:spPr bwMode="gray">
            <a:xfrm>
              <a:off x="6145946" y="4034440"/>
              <a:ext cx="354100" cy="209215"/>
            </a:xfrm>
            <a:custGeom>
              <a:avLst/>
              <a:gdLst>
                <a:gd name="T0" fmla="*/ 10 w 668"/>
                <a:gd name="T1" fmla="*/ 84 h 377"/>
                <a:gd name="T2" fmla="*/ 13 w 668"/>
                <a:gd name="T3" fmla="*/ 80 h 377"/>
                <a:gd name="T4" fmla="*/ 23 w 668"/>
                <a:gd name="T5" fmla="*/ 87 h 377"/>
                <a:gd name="T6" fmla="*/ 30 w 668"/>
                <a:gd name="T7" fmla="*/ 94 h 377"/>
                <a:gd name="T8" fmla="*/ 41 w 668"/>
                <a:gd name="T9" fmla="*/ 94 h 377"/>
                <a:gd name="T10" fmla="*/ 53 w 668"/>
                <a:gd name="T11" fmla="*/ 90 h 377"/>
                <a:gd name="T12" fmla="*/ 63 w 668"/>
                <a:gd name="T13" fmla="*/ 87 h 377"/>
                <a:gd name="T14" fmla="*/ 63 w 668"/>
                <a:gd name="T15" fmla="*/ 84 h 377"/>
                <a:gd name="T16" fmla="*/ 63 w 668"/>
                <a:gd name="T17" fmla="*/ 77 h 377"/>
                <a:gd name="T18" fmla="*/ 67 w 668"/>
                <a:gd name="T19" fmla="*/ 74 h 377"/>
                <a:gd name="T20" fmla="*/ 77 w 668"/>
                <a:gd name="T21" fmla="*/ 74 h 377"/>
                <a:gd name="T22" fmla="*/ 84 w 668"/>
                <a:gd name="T23" fmla="*/ 70 h 377"/>
                <a:gd name="T24" fmla="*/ 90 w 668"/>
                <a:gd name="T25" fmla="*/ 64 h 377"/>
                <a:gd name="T26" fmla="*/ 97 w 668"/>
                <a:gd name="T27" fmla="*/ 67 h 377"/>
                <a:gd name="T28" fmla="*/ 100 w 668"/>
                <a:gd name="T29" fmla="*/ 64 h 377"/>
                <a:gd name="T30" fmla="*/ 107 w 668"/>
                <a:gd name="T31" fmla="*/ 57 h 377"/>
                <a:gd name="T32" fmla="*/ 110 w 668"/>
                <a:gd name="T33" fmla="*/ 50 h 377"/>
                <a:gd name="T34" fmla="*/ 110 w 668"/>
                <a:gd name="T35" fmla="*/ 43 h 377"/>
                <a:gd name="T36" fmla="*/ 123 w 668"/>
                <a:gd name="T37" fmla="*/ 40 h 377"/>
                <a:gd name="T38" fmla="*/ 131 w 668"/>
                <a:gd name="T39" fmla="*/ 43 h 377"/>
                <a:gd name="T40" fmla="*/ 141 w 668"/>
                <a:gd name="T41" fmla="*/ 40 h 377"/>
                <a:gd name="T42" fmla="*/ 144 w 668"/>
                <a:gd name="T43" fmla="*/ 43 h 377"/>
                <a:gd name="T44" fmla="*/ 154 w 668"/>
                <a:gd name="T45" fmla="*/ 47 h 377"/>
                <a:gd name="T46" fmla="*/ 164 w 668"/>
                <a:gd name="T47" fmla="*/ 43 h 377"/>
                <a:gd name="T48" fmla="*/ 164 w 668"/>
                <a:gd name="T49" fmla="*/ 30 h 377"/>
                <a:gd name="T50" fmla="*/ 167 w 668"/>
                <a:gd name="T51" fmla="*/ 17 h 377"/>
                <a:gd name="T52" fmla="*/ 167 w 668"/>
                <a:gd name="T53" fmla="*/ 10 h 377"/>
                <a:gd name="T54" fmla="*/ 154 w 668"/>
                <a:gd name="T55" fmla="*/ 6 h 377"/>
                <a:gd name="T56" fmla="*/ 147 w 668"/>
                <a:gd name="T57" fmla="*/ 0 h 377"/>
                <a:gd name="T58" fmla="*/ 123 w 668"/>
                <a:gd name="T59" fmla="*/ 0 h 377"/>
                <a:gd name="T60" fmla="*/ 120 w 668"/>
                <a:gd name="T61" fmla="*/ 6 h 377"/>
                <a:gd name="T62" fmla="*/ 107 w 668"/>
                <a:gd name="T63" fmla="*/ 3 h 377"/>
                <a:gd name="T64" fmla="*/ 97 w 668"/>
                <a:gd name="T65" fmla="*/ 6 h 377"/>
                <a:gd name="T66" fmla="*/ 97 w 668"/>
                <a:gd name="T67" fmla="*/ 17 h 377"/>
                <a:gd name="T68" fmla="*/ 84 w 668"/>
                <a:gd name="T69" fmla="*/ 17 h 377"/>
                <a:gd name="T70" fmla="*/ 86 w 668"/>
                <a:gd name="T71" fmla="*/ 6 h 377"/>
                <a:gd name="T72" fmla="*/ 77 w 668"/>
                <a:gd name="T73" fmla="*/ 3 h 377"/>
                <a:gd name="T74" fmla="*/ 70 w 668"/>
                <a:gd name="T75" fmla="*/ 0 h 377"/>
                <a:gd name="T76" fmla="*/ 63 w 668"/>
                <a:gd name="T77" fmla="*/ 6 h 377"/>
                <a:gd name="T78" fmla="*/ 57 w 668"/>
                <a:gd name="T79" fmla="*/ 10 h 377"/>
                <a:gd name="T80" fmla="*/ 60 w 668"/>
                <a:gd name="T81" fmla="*/ 3 h 377"/>
                <a:gd name="T82" fmla="*/ 53 w 668"/>
                <a:gd name="T83" fmla="*/ 3 h 377"/>
                <a:gd name="T84" fmla="*/ 43 w 668"/>
                <a:gd name="T85" fmla="*/ 6 h 377"/>
                <a:gd name="T86" fmla="*/ 41 w 668"/>
                <a:gd name="T87" fmla="*/ 17 h 377"/>
                <a:gd name="T88" fmla="*/ 34 w 668"/>
                <a:gd name="T89" fmla="*/ 27 h 377"/>
                <a:gd name="T90" fmla="*/ 37 w 668"/>
                <a:gd name="T91" fmla="*/ 30 h 377"/>
                <a:gd name="T92" fmla="*/ 30 w 668"/>
                <a:gd name="T93" fmla="*/ 33 h 377"/>
                <a:gd name="T94" fmla="*/ 23 w 668"/>
                <a:gd name="T95" fmla="*/ 40 h 377"/>
                <a:gd name="T96" fmla="*/ 13 w 668"/>
                <a:gd name="T97" fmla="*/ 43 h 377"/>
                <a:gd name="T98" fmla="*/ 6 w 668"/>
                <a:gd name="T99" fmla="*/ 40 h 377"/>
                <a:gd name="T100" fmla="*/ 3 w 668"/>
                <a:gd name="T101" fmla="*/ 53 h 377"/>
                <a:gd name="T102" fmla="*/ 0 w 668"/>
                <a:gd name="T103" fmla="*/ 64 h 377"/>
                <a:gd name="T104" fmla="*/ 3 w 668"/>
                <a:gd name="T105" fmla="*/ 70 h 377"/>
                <a:gd name="T106" fmla="*/ 10 w 668"/>
                <a:gd name="T107" fmla="*/ 77 h 377"/>
                <a:gd name="T108" fmla="*/ 10 w 668"/>
                <a:gd name="T109" fmla="*/ 84 h 3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668"/>
                <a:gd name="T166" fmla="*/ 0 h 377"/>
                <a:gd name="T167" fmla="*/ 668 w 668"/>
                <a:gd name="T168" fmla="*/ 377 h 3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668" h="377">
                  <a:moveTo>
                    <a:pt x="40" y="336"/>
                  </a:moveTo>
                  <a:lnTo>
                    <a:pt x="54" y="323"/>
                  </a:lnTo>
                  <a:lnTo>
                    <a:pt x="94" y="350"/>
                  </a:lnTo>
                  <a:lnTo>
                    <a:pt x="121" y="377"/>
                  </a:lnTo>
                  <a:lnTo>
                    <a:pt x="161" y="377"/>
                  </a:lnTo>
                  <a:lnTo>
                    <a:pt x="215" y="363"/>
                  </a:lnTo>
                  <a:lnTo>
                    <a:pt x="253" y="350"/>
                  </a:lnTo>
                  <a:lnTo>
                    <a:pt x="253" y="336"/>
                  </a:lnTo>
                  <a:lnTo>
                    <a:pt x="253" y="309"/>
                  </a:lnTo>
                  <a:lnTo>
                    <a:pt x="267" y="296"/>
                  </a:lnTo>
                  <a:lnTo>
                    <a:pt x="307" y="296"/>
                  </a:lnTo>
                  <a:lnTo>
                    <a:pt x="334" y="282"/>
                  </a:lnTo>
                  <a:lnTo>
                    <a:pt x="361" y="256"/>
                  </a:lnTo>
                  <a:lnTo>
                    <a:pt x="388" y="269"/>
                  </a:lnTo>
                  <a:lnTo>
                    <a:pt x="401" y="256"/>
                  </a:lnTo>
                  <a:lnTo>
                    <a:pt x="428" y="229"/>
                  </a:lnTo>
                  <a:lnTo>
                    <a:pt x="441" y="202"/>
                  </a:lnTo>
                  <a:lnTo>
                    <a:pt x="441" y="175"/>
                  </a:lnTo>
                  <a:lnTo>
                    <a:pt x="495" y="162"/>
                  </a:lnTo>
                  <a:lnTo>
                    <a:pt x="522" y="175"/>
                  </a:lnTo>
                  <a:lnTo>
                    <a:pt x="562" y="162"/>
                  </a:lnTo>
                  <a:lnTo>
                    <a:pt x="574" y="175"/>
                  </a:lnTo>
                  <a:lnTo>
                    <a:pt x="614" y="188"/>
                  </a:lnTo>
                  <a:lnTo>
                    <a:pt x="654" y="175"/>
                  </a:lnTo>
                  <a:lnTo>
                    <a:pt x="654" y="121"/>
                  </a:lnTo>
                  <a:lnTo>
                    <a:pt x="668" y="68"/>
                  </a:lnTo>
                  <a:lnTo>
                    <a:pt x="668" y="41"/>
                  </a:lnTo>
                  <a:lnTo>
                    <a:pt x="614" y="27"/>
                  </a:lnTo>
                  <a:lnTo>
                    <a:pt x="587" y="0"/>
                  </a:lnTo>
                  <a:lnTo>
                    <a:pt x="495" y="0"/>
                  </a:lnTo>
                  <a:lnTo>
                    <a:pt x="482" y="27"/>
                  </a:lnTo>
                  <a:lnTo>
                    <a:pt x="428" y="14"/>
                  </a:lnTo>
                  <a:lnTo>
                    <a:pt x="388" y="27"/>
                  </a:lnTo>
                  <a:lnTo>
                    <a:pt x="388" y="68"/>
                  </a:lnTo>
                  <a:lnTo>
                    <a:pt x="334" y="68"/>
                  </a:lnTo>
                  <a:lnTo>
                    <a:pt x="347" y="27"/>
                  </a:lnTo>
                  <a:lnTo>
                    <a:pt x="307" y="14"/>
                  </a:lnTo>
                  <a:lnTo>
                    <a:pt x="280" y="0"/>
                  </a:lnTo>
                  <a:lnTo>
                    <a:pt x="253" y="27"/>
                  </a:lnTo>
                  <a:lnTo>
                    <a:pt x="228" y="41"/>
                  </a:lnTo>
                  <a:lnTo>
                    <a:pt x="242" y="14"/>
                  </a:lnTo>
                  <a:lnTo>
                    <a:pt x="215" y="14"/>
                  </a:lnTo>
                  <a:lnTo>
                    <a:pt x="175" y="27"/>
                  </a:lnTo>
                  <a:lnTo>
                    <a:pt x="161" y="68"/>
                  </a:lnTo>
                  <a:lnTo>
                    <a:pt x="134" y="108"/>
                  </a:lnTo>
                  <a:lnTo>
                    <a:pt x="148" y="121"/>
                  </a:lnTo>
                  <a:lnTo>
                    <a:pt x="121" y="135"/>
                  </a:lnTo>
                  <a:lnTo>
                    <a:pt x="94" y="162"/>
                  </a:lnTo>
                  <a:lnTo>
                    <a:pt x="54" y="175"/>
                  </a:lnTo>
                  <a:lnTo>
                    <a:pt x="27" y="162"/>
                  </a:lnTo>
                  <a:lnTo>
                    <a:pt x="13" y="215"/>
                  </a:lnTo>
                  <a:lnTo>
                    <a:pt x="0" y="256"/>
                  </a:lnTo>
                  <a:lnTo>
                    <a:pt x="13" y="282"/>
                  </a:lnTo>
                  <a:lnTo>
                    <a:pt x="40" y="309"/>
                  </a:lnTo>
                  <a:lnTo>
                    <a:pt x="40" y="336"/>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113" name="Freeform 189">
              <a:extLst>
                <a:ext uri="{FF2B5EF4-FFF2-40B4-BE49-F238E27FC236}">
                  <a16:creationId xmlns:a16="http://schemas.microsoft.com/office/drawing/2014/main" id="{8CFEEAE7-E8CC-4E30-AEBE-90207ACA5DA4}"/>
                </a:ext>
              </a:extLst>
            </p:cNvPr>
            <p:cNvSpPr>
              <a:spLocks/>
            </p:cNvSpPr>
            <p:nvPr/>
          </p:nvSpPr>
          <p:spPr bwMode="gray">
            <a:xfrm>
              <a:off x="6372825" y="1700808"/>
              <a:ext cx="2085375" cy="2557314"/>
            </a:xfrm>
            <a:custGeom>
              <a:avLst/>
              <a:gdLst>
                <a:gd name="T0" fmla="*/ 134 w 3933"/>
                <a:gd name="T1" fmla="*/ 511 h 4596"/>
                <a:gd name="T2" fmla="*/ 96 w 3933"/>
                <a:gd name="T3" fmla="*/ 491 h 4596"/>
                <a:gd name="T4" fmla="*/ 138 w 3933"/>
                <a:gd name="T5" fmla="*/ 394 h 4596"/>
                <a:gd name="T6" fmla="*/ 91 w 3933"/>
                <a:gd name="T7" fmla="*/ 317 h 4596"/>
                <a:gd name="T8" fmla="*/ 54 w 3933"/>
                <a:gd name="T9" fmla="*/ 227 h 4596"/>
                <a:gd name="T10" fmla="*/ 0 w 3933"/>
                <a:gd name="T11" fmla="*/ 113 h 4596"/>
                <a:gd name="T12" fmla="*/ 27 w 3933"/>
                <a:gd name="T13" fmla="*/ 74 h 4596"/>
                <a:gd name="T14" fmla="*/ 34 w 3933"/>
                <a:gd name="T15" fmla="*/ 60 h 4596"/>
                <a:gd name="T16" fmla="*/ 97 w 3933"/>
                <a:gd name="T17" fmla="*/ 68 h 4596"/>
                <a:gd name="T18" fmla="*/ 145 w 3933"/>
                <a:gd name="T19" fmla="*/ 66 h 4596"/>
                <a:gd name="T20" fmla="*/ 159 w 3933"/>
                <a:gd name="T21" fmla="*/ 72 h 4596"/>
                <a:gd name="T22" fmla="*/ 174 w 3933"/>
                <a:gd name="T23" fmla="*/ 76 h 4596"/>
                <a:gd name="T24" fmla="*/ 251 w 3933"/>
                <a:gd name="T25" fmla="*/ 154 h 4596"/>
                <a:gd name="T26" fmla="*/ 128 w 3933"/>
                <a:gd name="T27" fmla="*/ 183 h 4596"/>
                <a:gd name="T28" fmla="*/ 161 w 3933"/>
                <a:gd name="T29" fmla="*/ 221 h 4596"/>
                <a:gd name="T30" fmla="*/ 161 w 3933"/>
                <a:gd name="T31" fmla="*/ 241 h 4596"/>
                <a:gd name="T32" fmla="*/ 204 w 3933"/>
                <a:gd name="T33" fmla="*/ 278 h 4596"/>
                <a:gd name="T34" fmla="*/ 228 w 3933"/>
                <a:gd name="T35" fmla="*/ 268 h 4596"/>
                <a:gd name="T36" fmla="*/ 285 w 3933"/>
                <a:gd name="T37" fmla="*/ 224 h 4596"/>
                <a:gd name="T38" fmla="*/ 302 w 3933"/>
                <a:gd name="T39" fmla="*/ 131 h 4596"/>
                <a:gd name="T40" fmla="*/ 285 w 3933"/>
                <a:gd name="T41" fmla="*/ 71 h 4596"/>
                <a:gd name="T42" fmla="*/ 308 w 3933"/>
                <a:gd name="T43" fmla="*/ 50 h 4596"/>
                <a:gd name="T44" fmla="*/ 344 w 3933"/>
                <a:gd name="T45" fmla="*/ 82 h 4596"/>
                <a:gd name="T46" fmla="*/ 357 w 3933"/>
                <a:gd name="T47" fmla="*/ 75 h 4596"/>
                <a:gd name="T48" fmla="*/ 352 w 3933"/>
                <a:gd name="T49" fmla="*/ 34 h 4596"/>
                <a:gd name="T50" fmla="*/ 462 w 3933"/>
                <a:gd name="T51" fmla="*/ 141 h 4596"/>
                <a:gd name="T52" fmla="*/ 435 w 3933"/>
                <a:gd name="T53" fmla="*/ 224 h 4596"/>
                <a:gd name="T54" fmla="*/ 499 w 3933"/>
                <a:gd name="T55" fmla="*/ 217 h 4596"/>
                <a:gd name="T56" fmla="*/ 496 w 3933"/>
                <a:gd name="T57" fmla="*/ 317 h 4596"/>
                <a:gd name="T58" fmla="*/ 539 w 3933"/>
                <a:gd name="T59" fmla="*/ 434 h 4596"/>
                <a:gd name="T60" fmla="*/ 599 w 3933"/>
                <a:gd name="T61" fmla="*/ 488 h 4596"/>
                <a:gd name="T62" fmla="*/ 649 w 3933"/>
                <a:gd name="T63" fmla="*/ 474 h 4596"/>
                <a:gd name="T64" fmla="*/ 656 w 3933"/>
                <a:gd name="T65" fmla="*/ 572 h 4596"/>
                <a:gd name="T66" fmla="*/ 726 w 3933"/>
                <a:gd name="T67" fmla="*/ 568 h 4596"/>
                <a:gd name="T68" fmla="*/ 720 w 3933"/>
                <a:gd name="T69" fmla="*/ 641 h 4596"/>
                <a:gd name="T70" fmla="*/ 783 w 3933"/>
                <a:gd name="T71" fmla="*/ 688 h 4596"/>
                <a:gd name="T72" fmla="*/ 743 w 3933"/>
                <a:gd name="T73" fmla="*/ 755 h 4596"/>
                <a:gd name="T74" fmla="*/ 793 w 3933"/>
                <a:gd name="T75" fmla="*/ 852 h 4596"/>
                <a:gd name="T76" fmla="*/ 890 w 3933"/>
                <a:gd name="T77" fmla="*/ 878 h 4596"/>
                <a:gd name="T78" fmla="*/ 900 w 3933"/>
                <a:gd name="T79" fmla="*/ 1005 h 4596"/>
                <a:gd name="T80" fmla="*/ 974 w 3933"/>
                <a:gd name="T81" fmla="*/ 1103 h 4596"/>
                <a:gd name="T82" fmla="*/ 883 w 3933"/>
                <a:gd name="T83" fmla="*/ 1100 h 4596"/>
                <a:gd name="T84" fmla="*/ 776 w 3933"/>
                <a:gd name="T85" fmla="*/ 1116 h 4596"/>
                <a:gd name="T86" fmla="*/ 596 w 3933"/>
                <a:gd name="T87" fmla="*/ 1120 h 4596"/>
                <a:gd name="T88" fmla="*/ 572 w 3933"/>
                <a:gd name="T89" fmla="*/ 1076 h 4596"/>
                <a:gd name="T90" fmla="*/ 569 w 3933"/>
                <a:gd name="T91" fmla="*/ 1019 h 4596"/>
                <a:gd name="T92" fmla="*/ 562 w 3933"/>
                <a:gd name="T93" fmla="*/ 975 h 4596"/>
                <a:gd name="T94" fmla="*/ 569 w 3933"/>
                <a:gd name="T95" fmla="*/ 905 h 4596"/>
                <a:gd name="T96" fmla="*/ 525 w 3933"/>
                <a:gd name="T97" fmla="*/ 885 h 4596"/>
                <a:gd name="T98" fmla="*/ 510 w 3933"/>
                <a:gd name="T99" fmla="*/ 882 h 4596"/>
                <a:gd name="T100" fmla="*/ 506 w 3933"/>
                <a:gd name="T101" fmla="*/ 891 h 4596"/>
                <a:gd name="T102" fmla="*/ 452 w 3933"/>
                <a:gd name="T103" fmla="*/ 892 h 4596"/>
                <a:gd name="T104" fmla="*/ 368 w 3933"/>
                <a:gd name="T105" fmla="*/ 858 h 4596"/>
                <a:gd name="T106" fmla="*/ 302 w 3933"/>
                <a:gd name="T107" fmla="*/ 858 h 4596"/>
                <a:gd name="T108" fmla="*/ 282 w 3933"/>
                <a:gd name="T109" fmla="*/ 811 h 4596"/>
                <a:gd name="T110" fmla="*/ 268 w 3933"/>
                <a:gd name="T111" fmla="*/ 768 h 4596"/>
                <a:gd name="T112" fmla="*/ 228 w 3933"/>
                <a:gd name="T113" fmla="*/ 721 h 4596"/>
                <a:gd name="T114" fmla="*/ 154 w 3933"/>
                <a:gd name="T115" fmla="*/ 704 h 4596"/>
                <a:gd name="T116" fmla="*/ 114 w 3933"/>
                <a:gd name="T117" fmla="*/ 638 h 4596"/>
                <a:gd name="T118" fmla="*/ 111 w 3933"/>
                <a:gd name="T119" fmla="*/ 555 h 459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933"/>
                <a:gd name="T181" fmla="*/ 0 h 4596"/>
                <a:gd name="T182" fmla="*/ 3933 w 3933"/>
                <a:gd name="T183" fmla="*/ 4596 h 459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933" h="4596">
                  <a:moveTo>
                    <a:pt x="428" y="2205"/>
                  </a:moveTo>
                  <a:lnTo>
                    <a:pt x="428" y="2165"/>
                  </a:lnTo>
                  <a:lnTo>
                    <a:pt x="442" y="2138"/>
                  </a:lnTo>
                  <a:lnTo>
                    <a:pt x="482" y="2138"/>
                  </a:lnTo>
                  <a:lnTo>
                    <a:pt x="495" y="2111"/>
                  </a:lnTo>
                  <a:lnTo>
                    <a:pt x="536" y="2084"/>
                  </a:lnTo>
                  <a:lnTo>
                    <a:pt x="589" y="2098"/>
                  </a:lnTo>
                  <a:lnTo>
                    <a:pt x="603" y="2084"/>
                  </a:lnTo>
                  <a:lnTo>
                    <a:pt x="576" y="2046"/>
                  </a:lnTo>
                  <a:lnTo>
                    <a:pt x="536" y="2046"/>
                  </a:lnTo>
                  <a:lnTo>
                    <a:pt x="482" y="2046"/>
                  </a:lnTo>
                  <a:lnTo>
                    <a:pt x="442" y="2033"/>
                  </a:lnTo>
                  <a:lnTo>
                    <a:pt x="428" y="1992"/>
                  </a:lnTo>
                  <a:lnTo>
                    <a:pt x="388" y="2006"/>
                  </a:lnTo>
                  <a:lnTo>
                    <a:pt x="361" y="2019"/>
                  </a:lnTo>
                  <a:lnTo>
                    <a:pt x="367" y="2008"/>
                  </a:lnTo>
                  <a:lnTo>
                    <a:pt x="370" y="1996"/>
                  </a:lnTo>
                  <a:lnTo>
                    <a:pt x="376" y="1985"/>
                  </a:lnTo>
                  <a:lnTo>
                    <a:pt x="380" y="1975"/>
                  </a:lnTo>
                  <a:lnTo>
                    <a:pt x="384" y="1965"/>
                  </a:lnTo>
                  <a:lnTo>
                    <a:pt x="384" y="1962"/>
                  </a:lnTo>
                  <a:lnTo>
                    <a:pt x="386" y="1958"/>
                  </a:lnTo>
                  <a:lnTo>
                    <a:pt x="388" y="1956"/>
                  </a:lnTo>
                  <a:lnTo>
                    <a:pt x="388" y="1954"/>
                  </a:lnTo>
                  <a:lnTo>
                    <a:pt x="388" y="1952"/>
                  </a:lnTo>
                  <a:lnTo>
                    <a:pt x="455" y="1845"/>
                  </a:lnTo>
                  <a:lnTo>
                    <a:pt x="495" y="1737"/>
                  </a:lnTo>
                  <a:lnTo>
                    <a:pt x="536" y="1631"/>
                  </a:lnTo>
                  <a:lnTo>
                    <a:pt x="549" y="1578"/>
                  </a:lnTo>
                  <a:lnTo>
                    <a:pt x="562" y="1497"/>
                  </a:lnTo>
                  <a:lnTo>
                    <a:pt x="536" y="1470"/>
                  </a:lnTo>
                  <a:lnTo>
                    <a:pt x="509" y="1443"/>
                  </a:lnTo>
                  <a:lnTo>
                    <a:pt x="482" y="1430"/>
                  </a:lnTo>
                  <a:lnTo>
                    <a:pt x="455" y="1417"/>
                  </a:lnTo>
                  <a:lnTo>
                    <a:pt x="415" y="1390"/>
                  </a:lnTo>
                  <a:lnTo>
                    <a:pt x="374" y="1376"/>
                  </a:lnTo>
                  <a:lnTo>
                    <a:pt x="401" y="1365"/>
                  </a:lnTo>
                  <a:lnTo>
                    <a:pt x="401" y="1284"/>
                  </a:lnTo>
                  <a:lnTo>
                    <a:pt x="361" y="1271"/>
                  </a:lnTo>
                  <a:lnTo>
                    <a:pt x="349" y="1230"/>
                  </a:lnTo>
                  <a:lnTo>
                    <a:pt x="336" y="1190"/>
                  </a:lnTo>
                  <a:lnTo>
                    <a:pt x="296" y="1204"/>
                  </a:lnTo>
                  <a:lnTo>
                    <a:pt x="296" y="1150"/>
                  </a:lnTo>
                  <a:lnTo>
                    <a:pt x="309" y="1136"/>
                  </a:lnTo>
                  <a:lnTo>
                    <a:pt x="269" y="1096"/>
                  </a:lnTo>
                  <a:lnTo>
                    <a:pt x="269" y="1029"/>
                  </a:lnTo>
                  <a:lnTo>
                    <a:pt x="296" y="1017"/>
                  </a:lnTo>
                  <a:lnTo>
                    <a:pt x="255" y="950"/>
                  </a:lnTo>
                  <a:lnTo>
                    <a:pt x="215" y="910"/>
                  </a:lnTo>
                  <a:lnTo>
                    <a:pt x="148" y="816"/>
                  </a:lnTo>
                  <a:lnTo>
                    <a:pt x="148" y="776"/>
                  </a:lnTo>
                  <a:lnTo>
                    <a:pt x="161" y="735"/>
                  </a:lnTo>
                  <a:lnTo>
                    <a:pt x="188" y="682"/>
                  </a:lnTo>
                  <a:lnTo>
                    <a:pt x="175" y="643"/>
                  </a:lnTo>
                  <a:lnTo>
                    <a:pt x="134" y="616"/>
                  </a:lnTo>
                  <a:lnTo>
                    <a:pt x="81" y="589"/>
                  </a:lnTo>
                  <a:lnTo>
                    <a:pt x="27" y="522"/>
                  </a:lnTo>
                  <a:lnTo>
                    <a:pt x="27" y="455"/>
                  </a:lnTo>
                  <a:lnTo>
                    <a:pt x="0" y="455"/>
                  </a:lnTo>
                  <a:lnTo>
                    <a:pt x="27" y="415"/>
                  </a:lnTo>
                  <a:lnTo>
                    <a:pt x="40" y="415"/>
                  </a:lnTo>
                  <a:lnTo>
                    <a:pt x="40" y="361"/>
                  </a:lnTo>
                  <a:lnTo>
                    <a:pt x="54" y="348"/>
                  </a:lnTo>
                  <a:lnTo>
                    <a:pt x="67" y="348"/>
                  </a:lnTo>
                  <a:lnTo>
                    <a:pt x="67" y="334"/>
                  </a:lnTo>
                  <a:lnTo>
                    <a:pt x="94" y="334"/>
                  </a:lnTo>
                  <a:lnTo>
                    <a:pt x="94" y="309"/>
                  </a:lnTo>
                  <a:lnTo>
                    <a:pt x="81" y="282"/>
                  </a:lnTo>
                  <a:lnTo>
                    <a:pt x="107" y="296"/>
                  </a:lnTo>
                  <a:lnTo>
                    <a:pt x="134" y="296"/>
                  </a:lnTo>
                  <a:lnTo>
                    <a:pt x="134" y="269"/>
                  </a:lnTo>
                  <a:lnTo>
                    <a:pt x="121" y="256"/>
                  </a:lnTo>
                  <a:lnTo>
                    <a:pt x="121" y="242"/>
                  </a:lnTo>
                  <a:lnTo>
                    <a:pt x="125" y="242"/>
                  </a:lnTo>
                  <a:lnTo>
                    <a:pt x="129" y="242"/>
                  </a:lnTo>
                  <a:lnTo>
                    <a:pt x="131" y="242"/>
                  </a:lnTo>
                  <a:lnTo>
                    <a:pt x="132" y="242"/>
                  </a:lnTo>
                  <a:lnTo>
                    <a:pt x="134" y="242"/>
                  </a:lnTo>
                  <a:lnTo>
                    <a:pt x="175" y="215"/>
                  </a:lnTo>
                  <a:lnTo>
                    <a:pt x="202" y="188"/>
                  </a:lnTo>
                  <a:lnTo>
                    <a:pt x="269" y="202"/>
                  </a:lnTo>
                  <a:lnTo>
                    <a:pt x="269" y="229"/>
                  </a:lnTo>
                  <a:lnTo>
                    <a:pt x="242" y="242"/>
                  </a:lnTo>
                  <a:lnTo>
                    <a:pt x="269" y="269"/>
                  </a:lnTo>
                  <a:lnTo>
                    <a:pt x="296" y="269"/>
                  </a:lnTo>
                  <a:lnTo>
                    <a:pt x="336" y="256"/>
                  </a:lnTo>
                  <a:lnTo>
                    <a:pt x="388" y="269"/>
                  </a:lnTo>
                  <a:lnTo>
                    <a:pt x="442" y="256"/>
                  </a:lnTo>
                  <a:lnTo>
                    <a:pt x="468" y="242"/>
                  </a:lnTo>
                  <a:lnTo>
                    <a:pt x="549" y="256"/>
                  </a:lnTo>
                  <a:lnTo>
                    <a:pt x="551" y="256"/>
                  </a:lnTo>
                  <a:lnTo>
                    <a:pt x="555" y="256"/>
                  </a:lnTo>
                  <a:lnTo>
                    <a:pt x="557" y="257"/>
                  </a:lnTo>
                  <a:lnTo>
                    <a:pt x="562" y="257"/>
                  </a:lnTo>
                  <a:lnTo>
                    <a:pt x="566" y="259"/>
                  </a:lnTo>
                  <a:lnTo>
                    <a:pt x="578" y="263"/>
                  </a:lnTo>
                  <a:lnTo>
                    <a:pt x="589" y="267"/>
                  </a:lnTo>
                  <a:lnTo>
                    <a:pt x="599" y="271"/>
                  </a:lnTo>
                  <a:lnTo>
                    <a:pt x="605" y="275"/>
                  </a:lnTo>
                  <a:lnTo>
                    <a:pt x="609" y="277"/>
                  </a:lnTo>
                  <a:lnTo>
                    <a:pt x="612" y="279"/>
                  </a:lnTo>
                  <a:lnTo>
                    <a:pt x="616" y="282"/>
                  </a:lnTo>
                  <a:lnTo>
                    <a:pt x="618" y="282"/>
                  </a:lnTo>
                  <a:lnTo>
                    <a:pt x="624" y="282"/>
                  </a:lnTo>
                  <a:lnTo>
                    <a:pt x="628" y="284"/>
                  </a:lnTo>
                  <a:lnTo>
                    <a:pt x="633" y="286"/>
                  </a:lnTo>
                  <a:lnTo>
                    <a:pt x="641" y="288"/>
                  </a:lnTo>
                  <a:lnTo>
                    <a:pt x="647" y="290"/>
                  </a:lnTo>
                  <a:lnTo>
                    <a:pt x="660" y="296"/>
                  </a:lnTo>
                  <a:lnTo>
                    <a:pt x="668" y="298"/>
                  </a:lnTo>
                  <a:lnTo>
                    <a:pt x="674" y="300"/>
                  </a:lnTo>
                  <a:lnTo>
                    <a:pt x="680" y="302"/>
                  </a:lnTo>
                  <a:lnTo>
                    <a:pt x="685" y="303"/>
                  </a:lnTo>
                  <a:lnTo>
                    <a:pt x="689" y="305"/>
                  </a:lnTo>
                  <a:lnTo>
                    <a:pt x="693" y="307"/>
                  </a:lnTo>
                  <a:lnTo>
                    <a:pt x="695" y="307"/>
                  </a:lnTo>
                  <a:lnTo>
                    <a:pt x="697" y="309"/>
                  </a:lnTo>
                  <a:lnTo>
                    <a:pt x="737" y="334"/>
                  </a:lnTo>
                  <a:lnTo>
                    <a:pt x="802" y="348"/>
                  </a:lnTo>
                  <a:lnTo>
                    <a:pt x="843" y="348"/>
                  </a:lnTo>
                  <a:lnTo>
                    <a:pt x="896" y="361"/>
                  </a:lnTo>
                  <a:lnTo>
                    <a:pt x="950" y="388"/>
                  </a:lnTo>
                  <a:lnTo>
                    <a:pt x="977" y="415"/>
                  </a:lnTo>
                  <a:lnTo>
                    <a:pt x="1004" y="442"/>
                  </a:lnTo>
                  <a:lnTo>
                    <a:pt x="1017" y="522"/>
                  </a:lnTo>
                  <a:lnTo>
                    <a:pt x="1004" y="616"/>
                  </a:lnTo>
                  <a:lnTo>
                    <a:pt x="977" y="643"/>
                  </a:lnTo>
                  <a:lnTo>
                    <a:pt x="950" y="695"/>
                  </a:lnTo>
                  <a:lnTo>
                    <a:pt x="896" y="735"/>
                  </a:lnTo>
                  <a:lnTo>
                    <a:pt x="829" y="749"/>
                  </a:lnTo>
                  <a:lnTo>
                    <a:pt x="764" y="749"/>
                  </a:lnTo>
                  <a:lnTo>
                    <a:pt x="724" y="749"/>
                  </a:lnTo>
                  <a:lnTo>
                    <a:pt x="670" y="776"/>
                  </a:lnTo>
                  <a:lnTo>
                    <a:pt x="630" y="749"/>
                  </a:lnTo>
                  <a:lnTo>
                    <a:pt x="562" y="749"/>
                  </a:lnTo>
                  <a:lnTo>
                    <a:pt x="509" y="735"/>
                  </a:lnTo>
                  <a:lnTo>
                    <a:pt x="455" y="735"/>
                  </a:lnTo>
                  <a:lnTo>
                    <a:pt x="415" y="708"/>
                  </a:lnTo>
                  <a:lnTo>
                    <a:pt x="374" y="708"/>
                  </a:lnTo>
                  <a:lnTo>
                    <a:pt x="415" y="749"/>
                  </a:lnTo>
                  <a:lnTo>
                    <a:pt x="455" y="762"/>
                  </a:lnTo>
                  <a:lnTo>
                    <a:pt x="549" y="816"/>
                  </a:lnTo>
                  <a:lnTo>
                    <a:pt x="643" y="883"/>
                  </a:lnTo>
                  <a:lnTo>
                    <a:pt x="643" y="885"/>
                  </a:lnTo>
                  <a:lnTo>
                    <a:pt x="643" y="887"/>
                  </a:lnTo>
                  <a:lnTo>
                    <a:pt x="643" y="889"/>
                  </a:lnTo>
                  <a:lnTo>
                    <a:pt x="643" y="893"/>
                  </a:lnTo>
                  <a:lnTo>
                    <a:pt x="643" y="896"/>
                  </a:lnTo>
                  <a:lnTo>
                    <a:pt x="643" y="906"/>
                  </a:lnTo>
                  <a:lnTo>
                    <a:pt x="643" y="916"/>
                  </a:lnTo>
                  <a:lnTo>
                    <a:pt x="643" y="927"/>
                  </a:lnTo>
                  <a:lnTo>
                    <a:pt x="643" y="939"/>
                  </a:lnTo>
                  <a:lnTo>
                    <a:pt x="643" y="950"/>
                  </a:lnTo>
                  <a:lnTo>
                    <a:pt x="643" y="960"/>
                  </a:lnTo>
                  <a:lnTo>
                    <a:pt x="643" y="964"/>
                  </a:lnTo>
                  <a:lnTo>
                    <a:pt x="643" y="967"/>
                  </a:lnTo>
                  <a:lnTo>
                    <a:pt x="643" y="971"/>
                  </a:lnTo>
                  <a:lnTo>
                    <a:pt x="643" y="973"/>
                  </a:lnTo>
                  <a:lnTo>
                    <a:pt x="643" y="975"/>
                  </a:lnTo>
                  <a:lnTo>
                    <a:pt x="643" y="977"/>
                  </a:lnTo>
                  <a:lnTo>
                    <a:pt x="683" y="1029"/>
                  </a:lnTo>
                  <a:lnTo>
                    <a:pt x="710" y="1083"/>
                  </a:lnTo>
                  <a:lnTo>
                    <a:pt x="764" y="1136"/>
                  </a:lnTo>
                  <a:lnTo>
                    <a:pt x="791" y="1123"/>
                  </a:lnTo>
                  <a:lnTo>
                    <a:pt x="816" y="1110"/>
                  </a:lnTo>
                  <a:lnTo>
                    <a:pt x="843" y="1136"/>
                  </a:lnTo>
                  <a:lnTo>
                    <a:pt x="883" y="1163"/>
                  </a:lnTo>
                  <a:lnTo>
                    <a:pt x="950" y="1163"/>
                  </a:lnTo>
                  <a:lnTo>
                    <a:pt x="977" y="1163"/>
                  </a:lnTo>
                  <a:lnTo>
                    <a:pt x="977" y="1150"/>
                  </a:lnTo>
                  <a:lnTo>
                    <a:pt x="1004" y="1136"/>
                  </a:lnTo>
                  <a:lnTo>
                    <a:pt x="1004" y="1123"/>
                  </a:lnTo>
                  <a:lnTo>
                    <a:pt x="977" y="1083"/>
                  </a:lnTo>
                  <a:lnTo>
                    <a:pt x="950" y="1056"/>
                  </a:lnTo>
                  <a:lnTo>
                    <a:pt x="910" y="1069"/>
                  </a:lnTo>
                  <a:lnTo>
                    <a:pt x="856" y="1042"/>
                  </a:lnTo>
                  <a:lnTo>
                    <a:pt x="829" y="1004"/>
                  </a:lnTo>
                  <a:lnTo>
                    <a:pt x="829" y="937"/>
                  </a:lnTo>
                  <a:lnTo>
                    <a:pt x="870" y="937"/>
                  </a:lnTo>
                  <a:lnTo>
                    <a:pt x="910" y="964"/>
                  </a:lnTo>
                  <a:lnTo>
                    <a:pt x="977" y="964"/>
                  </a:lnTo>
                  <a:lnTo>
                    <a:pt x="1044" y="964"/>
                  </a:lnTo>
                  <a:lnTo>
                    <a:pt x="1098" y="977"/>
                  </a:lnTo>
                  <a:lnTo>
                    <a:pt x="1098" y="910"/>
                  </a:lnTo>
                  <a:lnTo>
                    <a:pt x="1138" y="896"/>
                  </a:lnTo>
                  <a:lnTo>
                    <a:pt x="1085" y="856"/>
                  </a:lnTo>
                  <a:lnTo>
                    <a:pt x="1017" y="776"/>
                  </a:lnTo>
                  <a:lnTo>
                    <a:pt x="1044" y="735"/>
                  </a:lnTo>
                  <a:lnTo>
                    <a:pt x="1071" y="670"/>
                  </a:lnTo>
                  <a:lnTo>
                    <a:pt x="1111" y="630"/>
                  </a:lnTo>
                  <a:lnTo>
                    <a:pt x="1111" y="589"/>
                  </a:lnTo>
                  <a:lnTo>
                    <a:pt x="1111" y="549"/>
                  </a:lnTo>
                  <a:lnTo>
                    <a:pt x="1125" y="536"/>
                  </a:lnTo>
                  <a:lnTo>
                    <a:pt x="1179" y="549"/>
                  </a:lnTo>
                  <a:lnTo>
                    <a:pt x="1206" y="522"/>
                  </a:lnTo>
                  <a:lnTo>
                    <a:pt x="1271" y="549"/>
                  </a:lnTo>
                  <a:lnTo>
                    <a:pt x="1298" y="549"/>
                  </a:lnTo>
                  <a:lnTo>
                    <a:pt x="1271" y="509"/>
                  </a:lnTo>
                  <a:lnTo>
                    <a:pt x="1271" y="442"/>
                  </a:lnTo>
                  <a:lnTo>
                    <a:pt x="1244" y="415"/>
                  </a:lnTo>
                  <a:lnTo>
                    <a:pt x="1230" y="388"/>
                  </a:lnTo>
                  <a:lnTo>
                    <a:pt x="1206" y="374"/>
                  </a:lnTo>
                  <a:lnTo>
                    <a:pt x="1179" y="374"/>
                  </a:lnTo>
                  <a:lnTo>
                    <a:pt x="1165" y="334"/>
                  </a:lnTo>
                  <a:lnTo>
                    <a:pt x="1138" y="282"/>
                  </a:lnTo>
                  <a:lnTo>
                    <a:pt x="1125" y="242"/>
                  </a:lnTo>
                  <a:lnTo>
                    <a:pt x="1098" y="161"/>
                  </a:lnTo>
                  <a:lnTo>
                    <a:pt x="1004" y="121"/>
                  </a:lnTo>
                  <a:lnTo>
                    <a:pt x="1071" y="108"/>
                  </a:lnTo>
                  <a:lnTo>
                    <a:pt x="1125" y="94"/>
                  </a:lnTo>
                  <a:lnTo>
                    <a:pt x="1192" y="81"/>
                  </a:lnTo>
                  <a:lnTo>
                    <a:pt x="1257" y="108"/>
                  </a:lnTo>
                  <a:lnTo>
                    <a:pt x="1298" y="148"/>
                  </a:lnTo>
                  <a:lnTo>
                    <a:pt x="1284" y="175"/>
                  </a:lnTo>
                  <a:lnTo>
                    <a:pt x="1230" y="202"/>
                  </a:lnTo>
                  <a:lnTo>
                    <a:pt x="1219" y="242"/>
                  </a:lnTo>
                  <a:lnTo>
                    <a:pt x="1230" y="309"/>
                  </a:lnTo>
                  <a:lnTo>
                    <a:pt x="1298" y="323"/>
                  </a:lnTo>
                  <a:lnTo>
                    <a:pt x="1351" y="348"/>
                  </a:lnTo>
                  <a:lnTo>
                    <a:pt x="1365" y="334"/>
                  </a:lnTo>
                  <a:lnTo>
                    <a:pt x="1367" y="334"/>
                  </a:lnTo>
                  <a:lnTo>
                    <a:pt x="1369" y="334"/>
                  </a:lnTo>
                  <a:lnTo>
                    <a:pt x="1371" y="332"/>
                  </a:lnTo>
                  <a:lnTo>
                    <a:pt x="1374" y="330"/>
                  </a:lnTo>
                  <a:lnTo>
                    <a:pt x="1378" y="330"/>
                  </a:lnTo>
                  <a:lnTo>
                    <a:pt x="1386" y="327"/>
                  </a:lnTo>
                  <a:lnTo>
                    <a:pt x="1396" y="323"/>
                  </a:lnTo>
                  <a:lnTo>
                    <a:pt x="1405" y="319"/>
                  </a:lnTo>
                  <a:lnTo>
                    <a:pt x="1413" y="313"/>
                  </a:lnTo>
                  <a:lnTo>
                    <a:pt x="1417" y="311"/>
                  </a:lnTo>
                  <a:lnTo>
                    <a:pt x="1419" y="309"/>
                  </a:lnTo>
                  <a:lnTo>
                    <a:pt x="1421" y="307"/>
                  </a:lnTo>
                  <a:lnTo>
                    <a:pt x="1424" y="307"/>
                  </a:lnTo>
                  <a:lnTo>
                    <a:pt x="1428" y="303"/>
                  </a:lnTo>
                  <a:lnTo>
                    <a:pt x="1434" y="300"/>
                  </a:lnTo>
                  <a:lnTo>
                    <a:pt x="1438" y="296"/>
                  </a:lnTo>
                  <a:lnTo>
                    <a:pt x="1440" y="290"/>
                  </a:lnTo>
                  <a:lnTo>
                    <a:pt x="1444" y="286"/>
                  </a:lnTo>
                  <a:lnTo>
                    <a:pt x="1445" y="282"/>
                  </a:lnTo>
                  <a:lnTo>
                    <a:pt x="1419" y="229"/>
                  </a:lnTo>
                  <a:lnTo>
                    <a:pt x="1405" y="175"/>
                  </a:lnTo>
                  <a:lnTo>
                    <a:pt x="1405" y="135"/>
                  </a:lnTo>
                  <a:lnTo>
                    <a:pt x="1432" y="121"/>
                  </a:lnTo>
                  <a:lnTo>
                    <a:pt x="1432" y="67"/>
                  </a:lnTo>
                  <a:lnTo>
                    <a:pt x="1486" y="0"/>
                  </a:lnTo>
                  <a:lnTo>
                    <a:pt x="1660" y="269"/>
                  </a:lnTo>
                  <a:lnTo>
                    <a:pt x="1607" y="361"/>
                  </a:lnTo>
                  <a:lnTo>
                    <a:pt x="1699" y="509"/>
                  </a:lnTo>
                  <a:lnTo>
                    <a:pt x="1739" y="482"/>
                  </a:lnTo>
                  <a:lnTo>
                    <a:pt x="1820" y="509"/>
                  </a:lnTo>
                  <a:lnTo>
                    <a:pt x="1847" y="509"/>
                  </a:lnTo>
                  <a:lnTo>
                    <a:pt x="1847" y="563"/>
                  </a:lnTo>
                  <a:lnTo>
                    <a:pt x="1806" y="589"/>
                  </a:lnTo>
                  <a:lnTo>
                    <a:pt x="1793" y="630"/>
                  </a:lnTo>
                  <a:lnTo>
                    <a:pt x="1766" y="657"/>
                  </a:lnTo>
                  <a:lnTo>
                    <a:pt x="1766" y="695"/>
                  </a:lnTo>
                  <a:lnTo>
                    <a:pt x="1726" y="695"/>
                  </a:lnTo>
                  <a:lnTo>
                    <a:pt x="1553" y="816"/>
                  </a:lnTo>
                  <a:lnTo>
                    <a:pt x="1593" y="829"/>
                  </a:lnTo>
                  <a:lnTo>
                    <a:pt x="1685" y="829"/>
                  </a:lnTo>
                  <a:lnTo>
                    <a:pt x="1712" y="856"/>
                  </a:lnTo>
                  <a:lnTo>
                    <a:pt x="1739" y="896"/>
                  </a:lnTo>
                  <a:lnTo>
                    <a:pt x="1793" y="910"/>
                  </a:lnTo>
                  <a:lnTo>
                    <a:pt x="1806" y="964"/>
                  </a:lnTo>
                  <a:lnTo>
                    <a:pt x="1847" y="1029"/>
                  </a:lnTo>
                  <a:lnTo>
                    <a:pt x="1900" y="1056"/>
                  </a:lnTo>
                  <a:lnTo>
                    <a:pt x="1900" y="1029"/>
                  </a:lnTo>
                  <a:lnTo>
                    <a:pt x="1954" y="1004"/>
                  </a:lnTo>
                  <a:lnTo>
                    <a:pt x="1927" y="977"/>
                  </a:lnTo>
                  <a:lnTo>
                    <a:pt x="1900" y="937"/>
                  </a:lnTo>
                  <a:lnTo>
                    <a:pt x="1914" y="896"/>
                  </a:lnTo>
                  <a:lnTo>
                    <a:pt x="1995" y="870"/>
                  </a:lnTo>
                  <a:lnTo>
                    <a:pt x="2035" y="991"/>
                  </a:lnTo>
                  <a:lnTo>
                    <a:pt x="2021" y="1004"/>
                  </a:lnTo>
                  <a:lnTo>
                    <a:pt x="2062" y="1083"/>
                  </a:lnTo>
                  <a:lnTo>
                    <a:pt x="2114" y="1069"/>
                  </a:lnTo>
                  <a:lnTo>
                    <a:pt x="2114" y="1150"/>
                  </a:lnTo>
                  <a:lnTo>
                    <a:pt x="2089" y="1190"/>
                  </a:lnTo>
                  <a:lnTo>
                    <a:pt x="2089" y="1244"/>
                  </a:lnTo>
                  <a:lnTo>
                    <a:pt x="2048" y="1244"/>
                  </a:lnTo>
                  <a:lnTo>
                    <a:pt x="2021" y="1244"/>
                  </a:lnTo>
                  <a:lnTo>
                    <a:pt x="1981" y="1271"/>
                  </a:lnTo>
                  <a:lnTo>
                    <a:pt x="2008" y="1417"/>
                  </a:lnTo>
                  <a:lnTo>
                    <a:pt x="1981" y="1443"/>
                  </a:lnTo>
                  <a:lnTo>
                    <a:pt x="2021" y="1443"/>
                  </a:lnTo>
                  <a:lnTo>
                    <a:pt x="2048" y="1430"/>
                  </a:lnTo>
                  <a:lnTo>
                    <a:pt x="2075" y="1484"/>
                  </a:lnTo>
                  <a:lnTo>
                    <a:pt x="2100" y="1484"/>
                  </a:lnTo>
                  <a:lnTo>
                    <a:pt x="2181" y="1564"/>
                  </a:lnTo>
                  <a:lnTo>
                    <a:pt x="2194" y="1605"/>
                  </a:lnTo>
                  <a:lnTo>
                    <a:pt x="2181" y="1645"/>
                  </a:lnTo>
                  <a:lnTo>
                    <a:pt x="2154" y="1737"/>
                  </a:lnTo>
                  <a:lnTo>
                    <a:pt x="2167" y="1791"/>
                  </a:lnTo>
                  <a:lnTo>
                    <a:pt x="2208" y="1791"/>
                  </a:lnTo>
                  <a:lnTo>
                    <a:pt x="2288" y="1750"/>
                  </a:lnTo>
                  <a:lnTo>
                    <a:pt x="2315" y="1750"/>
                  </a:lnTo>
                  <a:lnTo>
                    <a:pt x="2315" y="1818"/>
                  </a:lnTo>
                  <a:lnTo>
                    <a:pt x="2261" y="1871"/>
                  </a:lnTo>
                  <a:lnTo>
                    <a:pt x="2302" y="1912"/>
                  </a:lnTo>
                  <a:lnTo>
                    <a:pt x="2329" y="1965"/>
                  </a:lnTo>
                  <a:lnTo>
                    <a:pt x="2355" y="1952"/>
                  </a:lnTo>
                  <a:lnTo>
                    <a:pt x="2396" y="1952"/>
                  </a:lnTo>
                  <a:lnTo>
                    <a:pt x="2396" y="1912"/>
                  </a:lnTo>
                  <a:lnTo>
                    <a:pt x="2423" y="1885"/>
                  </a:lnTo>
                  <a:lnTo>
                    <a:pt x="2449" y="1831"/>
                  </a:lnTo>
                  <a:lnTo>
                    <a:pt x="2476" y="1804"/>
                  </a:lnTo>
                  <a:lnTo>
                    <a:pt x="2490" y="1777"/>
                  </a:lnTo>
                  <a:lnTo>
                    <a:pt x="2517" y="1804"/>
                  </a:lnTo>
                  <a:lnTo>
                    <a:pt x="2542" y="1804"/>
                  </a:lnTo>
                  <a:lnTo>
                    <a:pt x="2609" y="1804"/>
                  </a:lnTo>
                  <a:lnTo>
                    <a:pt x="2649" y="1845"/>
                  </a:lnTo>
                  <a:lnTo>
                    <a:pt x="2595" y="1898"/>
                  </a:lnTo>
                  <a:lnTo>
                    <a:pt x="2582" y="2006"/>
                  </a:lnTo>
                  <a:lnTo>
                    <a:pt x="2555" y="2098"/>
                  </a:lnTo>
                  <a:lnTo>
                    <a:pt x="2542" y="2138"/>
                  </a:lnTo>
                  <a:lnTo>
                    <a:pt x="2555" y="2178"/>
                  </a:lnTo>
                  <a:lnTo>
                    <a:pt x="2582" y="2165"/>
                  </a:lnTo>
                  <a:lnTo>
                    <a:pt x="2609" y="2205"/>
                  </a:lnTo>
                  <a:lnTo>
                    <a:pt x="2609" y="2259"/>
                  </a:lnTo>
                  <a:lnTo>
                    <a:pt x="2568" y="2259"/>
                  </a:lnTo>
                  <a:lnTo>
                    <a:pt x="2595" y="2340"/>
                  </a:lnTo>
                  <a:lnTo>
                    <a:pt x="2622" y="2286"/>
                  </a:lnTo>
                  <a:lnTo>
                    <a:pt x="2649" y="2259"/>
                  </a:lnTo>
                  <a:lnTo>
                    <a:pt x="2689" y="2259"/>
                  </a:lnTo>
                  <a:lnTo>
                    <a:pt x="2716" y="2246"/>
                  </a:lnTo>
                  <a:lnTo>
                    <a:pt x="2716" y="2205"/>
                  </a:lnTo>
                  <a:lnTo>
                    <a:pt x="2730" y="2178"/>
                  </a:lnTo>
                  <a:lnTo>
                    <a:pt x="2757" y="2178"/>
                  </a:lnTo>
                  <a:lnTo>
                    <a:pt x="2810" y="2192"/>
                  </a:lnTo>
                  <a:lnTo>
                    <a:pt x="2837" y="2178"/>
                  </a:lnTo>
                  <a:lnTo>
                    <a:pt x="2891" y="2178"/>
                  </a:lnTo>
                  <a:lnTo>
                    <a:pt x="2904" y="2272"/>
                  </a:lnTo>
                  <a:lnTo>
                    <a:pt x="2904" y="2299"/>
                  </a:lnTo>
                  <a:lnTo>
                    <a:pt x="2837" y="2326"/>
                  </a:lnTo>
                  <a:lnTo>
                    <a:pt x="2837" y="2367"/>
                  </a:lnTo>
                  <a:lnTo>
                    <a:pt x="2797" y="2393"/>
                  </a:lnTo>
                  <a:lnTo>
                    <a:pt x="2810" y="2432"/>
                  </a:lnTo>
                  <a:lnTo>
                    <a:pt x="2757" y="2472"/>
                  </a:lnTo>
                  <a:lnTo>
                    <a:pt x="2797" y="2485"/>
                  </a:lnTo>
                  <a:lnTo>
                    <a:pt x="2851" y="2512"/>
                  </a:lnTo>
                  <a:lnTo>
                    <a:pt x="2878" y="2526"/>
                  </a:lnTo>
                  <a:lnTo>
                    <a:pt x="2878" y="2566"/>
                  </a:lnTo>
                  <a:lnTo>
                    <a:pt x="2945" y="2566"/>
                  </a:lnTo>
                  <a:lnTo>
                    <a:pt x="2997" y="2553"/>
                  </a:lnTo>
                  <a:lnTo>
                    <a:pt x="3104" y="2553"/>
                  </a:lnTo>
                  <a:lnTo>
                    <a:pt x="3171" y="2539"/>
                  </a:lnTo>
                  <a:lnTo>
                    <a:pt x="3198" y="2566"/>
                  </a:lnTo>
                  <a:lnTo>
                    <a:pt x="3185" y="2606"/>
                  </a:lnTo>
                  <a:lnTo>
                    <a:pt x="3185" y="2660"/>
                  </a:lnTo>
                  <a:lnTo>
                    <a:pt x="3171" y="2687"/>
                  </a:lnTo>
                  <a:lnTo>
                    <a:pt x="3144" y="2727"/>
                  </a:lnTo>
                  <a:lnTo>
                    <a:pt x="3131" y="2754"/>
                  </a:lnTo>
                  <a:lnTo>
                    <a:pt x="3144" y="2793"/>
                  </a:lnTo>
                  <a:lnTo>
                    <a:pt x="3131" y="2819"/>
                  </a:lnTo>
                  <a:lnTo>
                    <a:pt x="3118" y="2860"/>
                  </a:lnTo>
                  <a:lnTo>
                    <a:pt x="3091" y="2873"/>
                  </a:lnTo>
                  <a:lnTo>
                    <a:pt x="3171" y="2967"/>
                  </a:lnTo>
                  <a:lnTo>
                    <a:pt x="3144" y="3034"/>
                  </a:lnTo>
                  <a:lnTo>
                    <a:pt x="3118" y="3034"/>
                  </a:lnTo>
                  <a:lnTo>
                    <a:pt x="3064" y="2994"/>
                  </a:lnTo>
                  <a:lnTo>
                    <a:pt x="2997" y="2981"/>
                  </a:lnTo>
                  <a:lnTo>
                    <a:pt x="2970" y="3021"/>
                  </a:lnTo>
                  <a:lnTo>
                    <a:pt x="2997" y="3034"/>
                  </a:lnTo>
                  <a:lnTo>
                    <a:pt x="2997" y="3075"/>
                  </a:lnTo>
                  <a:lnTo>
                    <a:pt x="2970" y="3102"/>
                  </a:lnTo>
                  <a:lnTo>
                    <a:pt x="3010" y="3194"/>
                  </a:lnTo>
                  <a:lnTo>
                    <a:pt x="3064" y="3220"/>
                  </a:lnTo>
                  <a:lnTo>
                    <a:pt x="3050" y="3247"/>
                  </a:lnTo>
                  <a:lnTo>
                    <a:pt x="3064" y="3368"/>
                  </a:lnTo>
                  <a:lnTo>
                    <a:pt x="3131" y="3355"/>
                  </a:lnTo>
                  <a:lnTo>
                    <a:pt x="3185" y="3368"/>
                  </a:lnTo>
                  <a:lnTo>
                    <a:pt x="3171" y="3409"/>
                  </a:lnTo>
                  <a:lnTo>
                    <a:pt x="3225" y="3435"/>
                  </a:lnTo>
                  <a:lnTo>
                    <a:pt x="3238" y="3422"/>
                  </a:lnTo>
                  <a:lnTo>
                    <a:pt x="3279" y="3395"/>
                  </a:lnTo>
                  <a:lnTo>
                    <a:pt x="3319" y="3382"/>
                  </a:lnTo>
                  <a:lnTo>
                    <a:pt x="3386" y="3395"/>
                  </a:lnTo>
                  <a:lnTo>
                    <a:pt x="3452" y="3449"/>
                  </a:lnTo>
                  <a:lnTo>
                    <a:pt x="3492" y="3487"/>
                  </a:lnTo>
                  <a:lnTo>
                    <a:pt x="3452" y="3514"/>
                  </a:lnTo>
                  <a:lnTo>
                    <a:pt x="3492" y="3514"/>
                  </a:lnTo>
                  <a:lnTo>
                    <a:pt x="3559" y="3514"/>
                  </a:lnTo>
                  <a:lnTo>
                    <a:pt x="3546" y="3635"/>
                  </a:lnTo>
                  <a:lnTo>
                    <a:pt x="3519" y="3702"/>
                  </a:lnTo>
                  <a:lnTo>
                    <a:pt x="3465" y="3756"/>
                  </a:lnTo>
                  <a:lnTo>
                    <a:pt x="3465" y="3821"/>
                  </a:lnTo>
                  <a:lnTo>
                    <a:pt x="3492" y="3915"/>
                  </a:lnTo>
                  <a:lnTo>
                    <a:pt x="3452" y="3929"/>
                  </a:lnTo>
                  <a:lnTo>
                    <a:pt x="3452" y="3996"/>
                  </a:lnTo>
                  <a:lnTo>
                    <a:pt x="3519" y="4009"/>
                  </a:lnTo>
                  <a:lnTo>
                    <a:pt x="3599" y="4050"/>
                  </a:lnTo>
                  <a:lnTo>
                    <a:pt x="3599" y="4023"/>
                  </a:lnTo>
                  <a:lnTo>
                    <a:pt x="3640" y="3996"/>
                  </a:lnTo>
                  <a:lnTo>
                    <a:pt x="3626" y="4050"/>
                  </a:lnTo>
                  <a:lnTo>
                    <a:pt x="3653" y="4117"/>
                  </a:lnTo>
                  <a:lnTo>
                    <a:pt x="3680" y="4195"/>
                  </a:lnTo>
                  <a:lnTo>
                    <a:pt x="3707" y="4195"/>
                  </a:lnTo>
                  <a:lnTo>
                    <a:pt x="3747" y="4236"/>
                  </a:lnTo>
                  <a:lnTo>
                    <a:pt x="3893" y="4303"/>
                  </a:lnTo>
                  <a:lnTo>
                    <a:pt x="3906" y="4289"/>
                  </a:lnTo>
                  <a:lnTo>
                    <a:pt x="3933" y="4357"/>
                  </a:lnTo>
                  <a:lnTo>
                    <a:pt x="3893" y="4410"/>
                  </a:lnTo>
                  <a:lnTo>
                    <a:pt x="3906" y="4437"/>
                  </a:lnTo>
                  <a:lnTo>
                    <a:pt x="3880" y="4464"/>
                  </a:lnTo>
                  <a:lnTo>
                    <a:pt x="3828" y="4491"/>
                  </a:lnTo>
                  <a:lnTo>
                    <a:pt x="3801" y="4464"/>
                  </a:lnTo>
                  <a:lnTo>
                    <a:pt x="3734" y="4451"/>
                  </a:lnTo>
                  <a:lnTo>
                    <a:pt x="3707" y="4437"/>
                  </a:lnTo>
                  <a:lnTo>
                    <a:pt x="3653" y="4451"/>
                  </a:lnTo>
                  <a:lnTo>
                    <a:pt x="3599" y="4451"/>
                  </a:lnTo>
                  <a:lnTo>
                    <a:pt x="3519" y="4437"/>
                  </a:lnTo>
                  <a:lnTo>
                    <a:pt x="3532" y="4397"/>
                  </a:lnTo>
                  <a:lnTo>
                    <a:pt x="3492" y="4397"/>
                  </a:lnTo>
                  <a:lnTo>
                    <a:pt x="3465" y="4410"/>
                  </a:lnTo>
                  <a:lnTo>
                    <a:pt x="3452" y="4397"/>
                  </a:lnTo>
                  <a:lnTo>
                    <a:pt x="3400" y="4410"/>
                  </a:lnTo>
                  <a:lnTo>
                    <a:pt x="3386" y="4437"/>
                  </a:lnTo>
                  <a:lnTo>
                    <a:pt x="3359" y="4424"/>
                  </a:lnTo>
                  <a:lnTo>
                    <a:pt x="3265" y="4516"/>
                  </a:lnTo>
                  <a:lnTo>
                    <a:pt x="3238" y="4477"/>
                  </a:lnTo>
                  <a:lnTo>
                    <a:pt x="3185" y="4491"/>
                  </a:lnTo>
                  <a:lnTo>
                    <a:pt x="3104" y="4464"/>
                  </a:lnTo>
                  <a:lnTo>
                    <a:pt x="2931" y="4529"/>
                  </a:lnTo>
                  <a:lnTo>
                    <a:pt x="2851" y="4529"/>
                  </a:lnTo>
                  <a:lnTo>
                    <a:pt x="2757" y="4543"/>
                  </a:lnTo>
                  <a:lnTo>
                    <a:pt x="2743" y="4556"/>
                  </a:lnTo>
                  <a:lnTo>
                    <a:pt x="2730" y="4596"/>
                  </a:lnTo>
                  <a:lnTo>
                    <a:pt x="2703" y="4583"/>
                  </a:lnTo>
                  <a:lnTo>
                    <a:pt x="2609" y="4529"/>
                  </a:lnTo>
                  <a:lnTo>
                    <a:pt x="2503" y="4504"/>
                  </a:lnTo>
                  <a:lnTo>
                    <a:pt x="2409" y="4504"/>
                  </a:lnTo>
                  <a:lnTo>
                    <a:pt x="2382" y="4477"/>
                  </a:lnTo>
                  <a:lnTo>
                    <a:pt x="2355" y="4491"/>
                  </a:lnTo>
                  <a:lnTo>
                    <a:pt x="2288" y="4491"/>
                  </a:lnTo>
                  <a:lnTo>
                    <a:pt x="2261" y="4464"/>
                  </a:lnTo>
                  <a:lnTo>
                    <a:pt x="2194" y="4464"/>
                  </a:lnTo>
                  <a:lnTo>
                    <a:pt x="2194" y="4437"/>
                  </a:lnTo>
                  <a:lnTo>
                    <a:pt x="2194" y="4397"/>
                  </a:lnTo>
                  <a:lnTo>
                    <a:pt x="2248" y="4410"/>
                  </a:lnTo>
                  <a:lnTo>
                    <a:pt x="2275" y="4370"/>
                  </a:lnTo>
                  <a:lnTo>
                    <a:pt x="2261" y="4330"/>
                  </a:lnTo>
                  <a:lnTo>
                    <a:pt x="2288" y="4303"/>
                  </a:lnTo>
                  <a:lnTo>
                    <a:pt x="2275" y="4249"/>
                  </a:lnTo>
                  <a:lnTo>
                    <a:pt x="2315" y="4222"/>
                  </a:lnTo>
                  <a:lnTo>
                    <a:pt x="2302" y="4182"/>
                  </a:lnTo>
                  <a:lnTo>
                    <a:pt x="2248" y="4182"/>
                  </a:lnTo>
                  <a:lnTo>
                    <a:pt x="2208" y="4144"/>
                  </a:lnTo>
                  <a:lnTo>
                    <a:pt x="2248" y="4130"/>
                  </a:lnTo>
                  <a:lnTo>
                    <a:pt x="2275" y="4117"/>
                  </a:lnTo>
                  <a:lnTo>
                    <a:pt x="2288" y="4117"/>
                  </a:lnTo>
                  <a:lnTo>
                    <a:pt x="2302" y="4103"/>
                  </a:lnTo>
                  <a:lnTo>
                    <a:pt x="2275" y="4076"/>
                  </a:lnTo>
                  <a:lnTo>
                    <a:pt x="2329" y="4036"/>
                  </a:lnTo>
                  <a:lnTo>
                    <a:pt x="2369" y="4023"/>
                  </a:lnTo>
                  <a:lnTo>
                    <a:pt x="2355" y="3996"/>
                  </a:lnTo>
                  <a:lnTo>
                    <a:pt x="2329" y="3969"/>
                  </a:lnTo>
                  <a:lnTo>
                    <a:pt x="2275" y="4023"/>
                  </a:lnTo>
                  <a:lnTo>
                    <a:pt x="2234" y="4036"/>
                  </a:lnTo>
                  <a:lnTo>
                    <a:pt x="2234" y="4009"/>
                  </a:lnTo>
                  <a:lnTo>
                    <a:pt x="2221" y="3982"/>
                  </a:lnTo>
                  <a:lnTo>
                    <a:pt x="2221" y="3942"/>
                  </a:lnTo>
                  <a:lnTo>
                    <a:pt x="2248" y="3902"/>
                  </a:lnTo>
                  <a:lnTo>
                    <a:pt x="2275" y="3875"/>
                  </a:lnTo>
                  <a:lnTo>
                    <a:pt x="2329" y="3861"/>
                  </a:lnTo>
                  <a:lnTo>
                    <a:pt x="2369" y="3835"/>
                  </a:lnTo>
                  <a:lnTo>
                    <a:pt x="2355" y="3796"/>
                  </a:lnTo>
                  <a:lnTo>
                    <a:pt x="2355" y="3769"/>
                  </a:lnTo>
                  <a:lnTo>
                    <a:pt x="2342" y="3742"/>
                  </a:lnTo>
                  <a:lnTo>
                    <a:pt x="2302" y="3702"/>
                  </a:lnTo>
                  <a:lnTo>
                    <a:pt x="2302" y="3675"/>
                  </a:lnTo>
                  <a:lnTo>
                    <a:pt x="2261" y="3635"/>
                  </a:lnTo>
                  <a:lnTo>
                    <a:pt x="2275" y="3622"/>
                  </a:lnTo>
                  <a:lnTo>
                    <a:pt x="2302" y="3568"/>
                  </a:lnTo>
                  <a:lnTo>
                    <a:pt x="2275" y="3554"/>
                  </a:lnTo>
                  <a:lnTo>
                    <a:pt x="2288" y="3514"/>
                  </a:lnTo>
                  <a:lnTo>
                    <a:pt x="2234" y="3541"/>
                  </a:lnTo>
                  <a:lnTo>
                    <a:pt x="2194" y="3528"/>
                  </a:lnTo>
                  <a:lnTo>
                    <a:pt x="2167" y="3541"/>
                  </a:lnTo>
                  <a:lnTo>
                    <a:pt x="2140" y="3528"/>
                  </a:lnTo>
                  <a:lnTo>
                    <a:pt x="2100" y="3541"/>
                  </a:lnTo>
                  <a:lnTo>
                    <a:pt x="2098" y="3541"/>
                  </a:lnTo>
                  <a:lnTo>
                    <a:pt x="2096" y="3541"/>
                  </a:lnTo>
                  <a:lnTo>
                    <a:pt x="2092" y="3539"/>
                  </a:lnTo>
                  <a:lnTo>
                    <a:pt x="2089" y="3539"/>
                  </a:lnTo>
                  <a:lnTo>
                    <a:pt x="2083" y="3537"/>
                  </a:lnTo>
                  <a:lnTo>
                    <a:pt x="2073" y="3535"/>
                  </a:lnTo>
                  <a:lnTo>
                    <a:pt x="2062" y="3531"/>
                  </a:lnTo>
                  <a:lnTo>
                    <a:pt x="2050" y="3529"/>
                  </a:lnTo>
                  <a:lnTo>
                    <a:pt x="2044" y="3529"/>
                  </a:lnTo>
                  <a:lnTo>
                    <a:pt x="2041" y="3529"/>
                  </a:lnTo>
                  <a:lnTo>
                    <a:pt x="2037" y="3528"/>
                  </a:lnTo>
                  <a:lnTo>
                    <a:pt x="2035" y="3528"/>
                  </a:lnTo>
                  <a:lnTo>
                    <a:pt x="2031" y="3529"/>
                  </a:lnTo>
                  <a:lnTo>
                    <a:pt x="2029" y="3529"/>
                  </a:lnTo>
                  <a:lnTo>
                    <a:pt x="2027" y="3531"/>
                  </a:lnTo>
                  <a:lnTo>
                    <a:pt x="2025" y="3535"/>
                  </a:lnTo>
                  <a:lnTo>
                    <a:pt x="2023" y="3541"/>
                  </a:lnTo>
                  <a:lnTo>
                    <a:pt x="2021" y="3549"/>
                  </a:lnTo>
                  <a:lnTo>
                    <a:pt x="2021" y="3554"/>
                  </a:lnTo>
                  <a:lnTo>
                    <a:pt x="2021" y="3562"/>
                  </a:lnTo>
                  <a:lnTo>
                    <a:pt x="2021" y="3564"/>
                  </a:lnTo>
                  <a:lnTo>
                    <a:pt x="2021" y="3566"/>
                  </a:lnTo>
                  <a:lnTo>
                    <a:pt x="2021" y="3568"/>
                  </a:lnTo>
                  <a:lnTo>
                    <a:pt x="1954" y="3541"/>
                  </a:lnTo>
                  <a:lnTo>
                    <a:pt x="1941" y="3514"/>
                  </a:lnTo>
                  <a:lnTo>
                    <a:pt x="1900" y="3501"/>
                  </a:lnTo>
                  <a:lnTo>
                    <a:pt x="1900" y="3528"/>
                  </a:lnTo>
                  <a:lnTo>
                    <a:pt x="1860" y="3541"/>
                  </a:lnTo>
                  <a:lnTo>
                    <a:pt x="1847" y="3554"/>
                  </a:lnTo>
                  <a:lnTo>
                    <a:pt x="1806" y="3568"/>
                  </a:lnTo>
                  <a:lnTo>
                    <a:pt x="1739" y="3568"/>
                  </a:lnTo>
                  <a:lnTo>
                    <a:pt x="1712" y="3595"/>
                  </a:lnTo>
                  <a:lnTo>
                    <a:pt x="1685" y="3568"/>
                  </a:lnTo>
                  <a:lnTo>
                    <a:pt x="1672" y="3541"/>
                  </a:lnTo>
                  <a:lnTo>
                    <a:pt x="1647" y="3487"/>
                  </a:lnTo>
                  <a:lnTo>
                    <a:pt x="1607" y="3449"/>
                  </a:lnTo>
                  <a:lnTo>
                    <a:pt x="1553" y="3474"/>
                  </a:lnTo>
                  <a:lnTo>
                    <a:pt x="1513" y="3487"/>
                  </a:lnTo>
                  <a:lnTo>
                    <a:pt x="1499" y="3474"/>
                  </a:lnTo>
                  <a:lnTo>
                    <a:pt x="1472" y="3435"/>
                  </a:lnTo>
                  <a:lnTo>
                    <a:pt x="1472" y="3422"/>
                  </a:lnTo>
                  <a:lnTo>
                    <a:pt x="1486" y="3382"/>
                  </a:lnTo>
                  <a:lnTo>
                    <a:pt x="1445" y="3368"/>
                  </a:lnTo>
                  <a:lnTo>
                    <a:pt x="1419" y="3341"/>
                  </a:lnTo>
                  <a:lnTo>
                    <a:pt x="1378" y="3315"/>
                  </a:lnTo>
                  <a:lnTo>
                    <a:pt x="1325" y="3328"/>
                  </a:lnTo>
                  <a:lnTo>
                    <a:pt x="1284" y="3368"/>
                  </a:lnTo>
                  <a:lnTo>
                    <a:pt x="1244" y="3368"/>
                  </a:lnTo>
                  <a:lnTo>
                    <a:pt x="1244" y="3422"/>
                  </a:lnTo>
                  <a:lnTo>
                    <a:pt x="1206" y="3435"/>
                  </a:lnTo>
                  <a:lnTo>
                    <a:pt x="1179" y="3422"/>
                  </a:lnTo>
                  <a:lnTo>
                    <a:pt x="1192" y="3422"/>
                  </a:lnTo>
                  <a:lnTo>
                    <a:pt x="1152" y="3395"/>
                  </a:lnTo>
                  <a:lnTo>
                    <a:pt x="1152" y="3368"/>
                  </a:lnTo>
                  <a:lnTo>
                    <a:pt x="1125" y="3341"/>
                  </a:lnTo>
                  <a:lnTo>
                    <a:pt x="1125" y="3315"/>
                  </a:lnTo>
                  <a:lnTo>
                    <a:pt x="1085" y="3288"/>
                  </a:lnTo>
                  <a:lnTo>
                    <a:pt x="1085" y="3261"/>
                  </a:lnTo>
                  <a:lnTo>
                    <a:pt x="1098" y="3234"/>
                  </a:lnTo>
                  <a:lnTo>
                    <a:pt x="1125" y="3247"/>
                  </a:lnTo>
                  <a:lnTo>
                    <a:pt x="1165" y="3247"/>
                  </a:lnTo>
                  <a:lnTo>
                    <a:pt x="1179" y="3234"/>
                  </a:lnTo>
                  <a:lnTo>
                    <a:pt x="1219" y="3180"/>
                  </a:lnTo>
                  <a:lnTo>
                    <a:pt x="1206" y="3140"/>
                  </a:lnTo>
                  <a:lnTo>
                    <a:pt x="1179" y="3140"/>
                  </a:lnTo>
                  <a:lnTo>
                    <a:pt x="1165" y="3115"/>
                  </a:lnTo>
                  <a:lnTo>
                    <a:pt x="1125" y="3115"/>
                  </a:lnTo>
                  <a:lnTo>
                    <a:pt x="1098" y="3126"/>
                  </a:lnTo>
                  <a:lnTo>
                    <a:pt x="1085" y="3102"/>
                  </a:lnTo>
                  <a:lnTo>
                    <a:pt x="1071" y="3075"/>
                  </a:lnTo>
                  <a:lnTo>
                    <a:pt x="1031" y="3075"/>
                  </a:lnTo>
                  <a:lnTo>
                    <a:pt x="1004" y="3034"/>
                  </a:lnTo>
                  <a:lnTo>
                    <a:pt x="977" y="3021"/>
                  </a:lnTo>
                  <a:lnTo>
                    <a:pt x="991" y="3021"/>
                  </a:lnTo>
                  <a:lnTo>
                    <a:pt x="991" y="2994"/>
                  </a:lnTo>
                  <a:lnTo>
                    <a:pt x="923" y="2981"/>
                  </a:lnTo>
                  <a:lnTo>
                    <a:pt x="923" y="2967"/>
                  </a:lnTo>
                  <a:lnTo>
                    <a:pt x="937" y="2954"/>
                  </a:lnTo>
                  <a:lnTo>
                    <a:pt x="937" y="2913"/>
                  </a:lnTo>
                  <a:lnTo>
                    <a:pt x="910" y="2887"/>
                  </a:lnTo>
                  <a:lnTo>
                    <a:pt x="910" y="2833"/>
                  </a:lnTo>
                  <a:lnTo>
                    <a:pt x="883" y="2819"/>
                  </a:lnTo>
                  <a:lnTo>
                    <a:pt x="843" y="2806"/>
                  </a:lnTo>
                  <a:lnTo>
                    <a:pt x="791" y="2806"/>
                  </a:lnTo>
                  <a:lnTo>
                    <a:pt x="751" y="2860"/>
                  </a:lnTo>
                  <a:lnTo>
                    <a:pt x="724" y="2819"/>
                  </a:lnTo>
                  <a:lnTo>
                    <a:pt x="697" y="2806"/>
                  </a:lnTo>
                  <a:lnTo>
                    <a:pt x="670" y="2819"/>
                  </a:lnTo>
                  <a:lnTo>
                    <a:pt x="643" y="2806"/>
                  </a:lnTo>
                  <a:lnTo>
                    <a:pt x="616" y="2819"/>
                  </a:lnTo>
                  <a:lnTo>
                    <a:pt x="589" y="2806"/>
                  </a:lnTo>
                  <a:lnTo>
                    <a:pt x="589" y="2779"/>
                  </a:lnTo>
                  <a:lnTo>
                    <a:pt x="562" y="2741"/>
                  </a:lnTo>
                  <a:lnTo>
                    <a:pt x="536" y="2700"/>
                  </a:lnTo>
                  <a:lnTo>
                    <a:pt x="509" y="2700"/>
                  </a:lnTo>
                  <a:lnTo>
                    <a:pt x="509" y="2647"/>
                  </a:lnTo>
                  <a:lnTo>
                    <a:pt x="495" y="2593"/>
                  </a:lnTo>
                  <a:lnTo>
                    <a:pt x="455" y="2580"/>
                  </a:lnTo>
                  <a:lnTo>
                    <a:pt x="442" y="2580"/>
                  </a:lnTo>
                  <a:lnTo>
                    <a:pt x="455" y="2553"/>
                  </a:lnTo>
                  <a:lnTo>
                    <a:pt x="455" y="2512"/>
                  </a:lnTo>
                  <a:lnTo>
                    <a:pt x="468" y="2512"/>
                  </a:lnTo>
                  <a:lnTo>
                    <a:pt x="468" y="2499"/>
                  </a:lnTo>
                  <a:lnTo>
                    <a:pt x="428" y="2459"/>
                  </a:lnTo>
                  <a:lnTo>
                    <a:pt x="428" y="2407"/>
                  </a:lnTo>
                  <a:lnTo>
                    <a:pt x="388" y="2340"/>
                  </a:lnTo>
                  <a:lnTo>
                    <a:pt x="415" y="2326"/>
                  </a:lnTo>
                  <a:lnTo>
                    <a:pt x="415" y="2272"/>
                  </a:lnTo>
                  <a:lnTo>
                    <a:pt x="428" y="2259"/>
                  </a:lnTo>
                  <a:lnTo>
                    <a:pt x="442" y="2219"/>
                  </a:lnTo>
                  <a:lnTo>
                    <a:pt x="428" y="2205"/>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114" name="Freeform 190">
              <a:extLst>
                <a:ext uri="{FF2B5EF4-FFF2-40B4-BE49-F238E27FC236}">
                  <a16:creationId xmlns:a16="http://schemas.microsoft.com/office/drawing/2014/main" id="{78027708-7FEE-4CFF-927C-501F662A34C3}"/>
                </a:ext>
              </a:extLst>
            </p:cNvPr>
            <p:cNvSpPr>
              <a:spLocks/>
            </p:cNvSpPr>
            <p:nvPr/>
          </p:nvSpPr>
          <p:spPr bwMode="gray">
            <a:xfrm>
              <a:off x="6259385" y="3424602"/>
              <a:ext cx="169629" cy="112397"/>
            </a:xfrm>
            <a:custGeom>
              <a:avLst/>
              <a:gdLst>
                <a:gd name="T0" fmla="*/ 0 w 319"/>
                <a:gd name="T1" fmla="*/ 47 h 201"/>
                <a:gd name="T2" fmla="*/ 4 w 319"/>
                <a:gd name="T3" fmla="*/ 44 h 201"/>
                <a:gd name="T4" fmla="*/ 14 w 319"/>
                <a:gd name="T5" fmla="*/ 37 h 201"/>
                <a:gd name="T6" fmla="*/ 0 w 319"/>
                <a:gd name="T7" fmla="*/ 41 h 201"/>
                <a:gd name="T8" fmla="*/ 0 w 319"/>
                <a:gd name="T9" fmla="*/ 34 h 201"/>
                <a:gd name="T10" fmla="*/ 4 w 319"/>
                <a:gd name="T11" fmla="*/ 24 h 201"/>
                <a:gd name="T12" fmla="*/ 14 w 319"/>
                <a:gd name="T13" fmla="*/ 17 h 201"/>
                <a:gd name="T14" fmla="*/ 27 w 319"/>
                <a:gd name="T15" fmla="*/ 24 h 201"/>
                <a:gd name="T16" fmla="*/ 33 w 319"/>
                <a:gd name="T17" fmla="*/ 17 h 201"/>
                <a:gd name="T18" fmla="*/ 30 w 319"/>
                <a:gd name="T19" fmla="*/ 10 h 201"/>
                <a:gd name="T20" fmla="*/ 30 w 319"/>
                <a:gd name="T21" fmla="*/ 7 h 201"/>
                <a:gd name="T22" fmla="*/ 33 w 319"/>
                <a:gd name="T23" fmla="*/ 4 h 201"/>
                <a:gd name="T24" fmla="*/ 30 w 319"/>
                <a:gd name="T25" fmla="*/ 0 h 201"/>
                <a:gd name="T26" fmla="*/ 40 w 319"/>
                <a:gd name="T27" fmla="*/ 0 h 201"/>
                <a:gd name="T28" fmla="*/ 37 w 319"/>
                <a:gd name="T29" fmla="*/ 7 h 201"/>
                <a:gd name="T30" fmla="*/ 50 w 319"/>
                <a:gd name="T31" fmla="*/ 10 h 201"/>
                <a:gd name="T32" fmla="*/ 60 w 319"/>
                <a:gd name="T33" fmla="*/ 10 h 201"/>
                <a:gd name="T34" fmla="*/ 74 w 319"/>
                <a:gd name="T35" fmla="*/ 10 h 201"/>
                <a:gd name="T36" fmla="*/ 80 w 319"/>
                <a:gd name="T37" fmla="*/ 20 h 201"/>
                <a:gd name="T38" fmla="*/ 77 w 319"/>
                <a:gd name="T39" fmla="*/ 30 h 201"/>
                <a:gd name="T40" fmla="*/ 80 w 319"/>
                <a:gd name="T41" fmla="*/ 37 h 201"/>
                <a:gd name="T42" fmla="*/ 77 w 319"/>
                <a:gd name="T43" fmla="*/ 41 h 201"/>
                <a:gd name="T44" fmla="*/ 74 w 319"/>
                <a:gd name="T45" fmla="*/ 41 h 201"/>
                <a:gd name="T46" fmla="*/ 70 w 319"/>
                <a:gd name="T47" fmla="*/ 44 h 201"/>
                <a:gd name="T48" fmla="*/ 60 w 319"/>
                <a:gd name="T49" fmla="*/ 44 h 201"/>
                <a:gd name="T50" fmla="*/ 50 w 319"/>
                <a:gd name="T51" fmla="*/ 47 h 201"/>
                <a:gd name="T52" fmla="*/ 30 w 319"/>
                <a:gd name="T53" fmla="*/ 47 h 201"/>
                <a:gd name="T54" fmla="*/ 27 w 319"/>
                <a:gd name="T55" fmla="*/ 51 h 201"/>
                <a:gd name="T56" fmla="*/ 0 w 319"/>
                <a:gd name="T57" fmla="*/ 47 h 20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319"/>
                <a:gd name="T88" fmla="*/ 0 h 201"/>
                <a:gd name="T89" fmla="*/ 319 w 319"/>
                <a:gd name="T90" fmla="*/ 201 h 20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319" h="201">
                  <a:moveTo>
                    <a:pt x="0" y="188"/>
                  </a:moveTo>
                  <a:lnTo>
                    <a:pt x="13" y="174"/>
                  </a:lnTo>
                  <a:lnTo>
                    <a:pt x="54" y="147"/>
                  </a:lnTo>
                  <a:lnTo>
                    <a:pt x="0" y="161"/>
                  </a:lnTo>
                  <a:lnTo>
                    <a:pt x="0" y="134"/>
                  </a:lnTo>
                  <a:lnTo>
                    <a:pt x="13" y="94"/>
                  </a:lnTo>
                  <a:lnTo>
                    <a:pt x="54" y="67"/>
                  </a:lnTo>
                  <a:lnTo>
                    <a:pt x="105" y="94"/>
                  </a:lnTo>
                  <a:lnTo>
                    <a:pt x="132" y="67"/>
                  </a:lnTo>
                  <a:lnTo>
                    <a:pt x="119" y="40"/>
                  </a:lnTo>
                  <a:lnTo>
                    <a:pt x="119" y="26"/>
                  </a:lnTo>
                  <a:lnTo>
                    <a:pt x="132" y="13"/>
                  </a:lnTo>
                  <a:lnTo>
                    <a:pt x="119" y="0"/>
                  </a:lnTo>
                  <a:lnTo>
                    <a:pt x="159" y="0"/>
                  </a:lnTo>
                  <a:lnTo>
                    <a:pt x="146" y="26"/>
                  </a:lnTo>
                  <a:lnTo>
                    <a:pt x="200" y="40"/>
                  </a:lnTo>
                  <a:lnTo>
                    <a:pt x="240" y="40"/>
                  </a:lnTo>
                  <a:lnTo>
                    <a:pt x="294" y="40"/>
                  </a:lnTo>
                  <a:lnTo>
                    <a:pt x="319" y="80"/>
                  </a:lnTo>
                  <a:lnTo>
                    <a:pt x="305" y="120"/>
                  </a:lnTo>
                  <a:lnTo>
                    <a:pt x="319" y="147"/>
                  </a:lnTo>
                  <a:lnTo>
                    <a:pt x="305" y="161"/>
                  </a:lnTo>
                  <a:lnTo>
                    <a:pt x="294" y="161"/>
                  </a:lnTo>
                  <a:lnTo>
                    <a:pt x="280" y="174"/>
                  </a:lnTo>
                  <a:lnTo>
                    <a:pt x="240" y="174"/>
                  </a:lnTo>
                  <a:lnTo>
                    <a:pt x="200" y="188"/>
                  </a:lnTo>
                  <a:lnTo>
                    <a:pt x="119" y="188"/>
                  </a:lnTo>
                  <a:lnTo>
                    <a:pt x="105" y="201"/>
                  </a:lnTo>
                  <a:lnTo>
                    <a:pt x="0" y="188"/>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115" name="Freeform 191">
              <a:extLst>
                <a:ext uri="{FF2B5EF4-FFF2-40B4-BE49-F238E27FC236}">
                  <a16:creationId xmlns:a16="http://schemas.microsoft.com/office/drawing/2014/main" id="{1CE1089A-0C16-4A87-86FA-2926AB845FD2}"/>
                </a:ext>
              </a:extLst>
            </p:cNvPr>
            <p:cNvSpPr>
              <a:spLocks/>
            </p:cNvSpPr>
            <p:nvPr/>
          </p:nvSpPr>
          <p:spPr bwMode="gray">
            <a:xfrm>
              <a:off x="6301793" y="3276594"/>
              <a:ext cx="332896" cy="274872"/>
            </a:xfrm>
            <a:custGeom>
              <a:avLst/>
              <a:gdLst>
                <a:gd name="T0" fmla="*/ 7 w 627"/>
                <a:gd name="T1" fmla="*/ 57 h 495"/>
                <a:gd name="T2" fmla="*/ 4 w 627"/>
                <a:gd name="T3" fmla="*/ 47 h 495"/>
                <a:gd name="T4" fmla="*/ 2 w 627"/>
                <a:gd name="T5" fmla="*/ 37 h 495"/>
                <a:gd name="T6" fmla="*/ 4 w 627"/>
                <a:gd name="T7" fmla="*/ 33 h 495"/>
                <a:gd name="T8" fmla="*/ 6 w 627"/>
                <a:gd name="T9" fmla="*/ 29 h 495"/>
                <a:gd name="T10" fmla="*/ 7 w 627"/>
                <a:gd name="T11" fmla="*/ 27 h 495"/>
                <a:gd name="T12" fmla="*/ 7 w 627"/>
                <a:gd name="T13" fmla="*/ 26 h 495"/>
                <a:gd name="T14" fmla="*/ 20 w 627"/>
                <a:gd name="T15" fmla="*/ 16 h 495"/>
                <a:gd name="T16" fmla="*/ 47 w 627"/>
                <a:gd name="T17" fmla="*/ 10 h 495"/>
                <a:gd name="T18" fmla="*/ 71 w 627"/>
                <a:gd name="T19" fmla="*/ 6 h 495"/>
                <a:gd name="T20" fmla="*/ 90 w 627"/>
                <a:gd name="T21" fmla="*/ 10 h 495"/>
                <a:gd name="T22" fmla="*/ 104 w 627"/>
                <a:gd name="T23" fmla="*/ 10 h 495"/>
                <a:gd name="T24" fmla="*/ 131 w 627"/>
                <a:gd name="T25" fmla="*/ 16 h 495"/>
                <a:gd name="T26" fmla="*/ 151 w 627"/>
                <a:gd name="T27" fmla="*/ 26 h 495"/>
                <a:gd name="T28" fmla="*/ 151 w 627"/>
                <a:gd name="T29" fmla="*/ 40 h 495"/>
                <a:gd name="T30" fmla="*/ 154 w 627"/>
                <a:gd name="T31" fmla="*/ 50 h 495"/>
                <a:gd name="T32" fmla="*/ 141 w 627"/>
                <a:gd name="T33" fmla="*/ 60 h 495"/>
                <a:gd name="T34" fmla="*/ 134 w 627"/>
                <a:gd name="T35" fmla="*/ 70 h 495"/>
                <a:gd name="T36" fmla="*/ 134 w 627"/>
                <a:gd name="T37" fmla="*/ 86 h 495"/>
                <a:gd name="T38" fmla="*/ 138 w 627"/>
                <a:gd name="T39" fmla="*/ 96 h 495"/>
                <a:gd name="T40" fmla="*/ 124 w 627"/>
                <a:gd name="T41" fmla="*/ 96 h 495"/>
                <a:gd name="T42" fmla="*/ 117 w 627"/>
                <a:gd name="T43" fmla="*/ 103 h 495"/>
                <a:gd name="T44" fmla="*/ 111 w 627"/>
                <a:gd name="T45" fmla="*/ 113 h 495"/>
                <a:gd name="T46" fmla="*/ 101 w 627"/>
                <a:gd name="T47" fmla="*/ 117 h 495"/>
                <a:gd name="T48" fmla="*/ 90 w 627"/>
                <a:gd name="T49" fmla="*/ 123 h 495"/>
                <a:gd name="T50" fmla="*/ 84 w 627"/>
                <a:gd name="T51" fmla="*/ 120 h 495"/>
                <a:gd name="T52" fmla="*/ 71 w 627"/>
                <a:gd name="T53" fmla="*/ 107 h 495"/>
                <a:gd name="T54" fmla="*/ 61 w 627"/>
                <a:gd name="T55" fmla="*/ 103 h 495"/>
                <a:gd name="T56" fmla="*/ 61 w 627"/>
                <a:gd name="T57" fmla="*/ 86 h 495"/>
                <a:gd name="T58" fmla="*/ 41 w 627"/>
                <a:gd name="T59" fmla="*/ 76 h 495"/>
                <a:gd name="T60" fmla="*/ 27 w 627"/>
                <a:gd name="T61" fmla="*/ 76 h 495"/>
                <a:gd name="T62" fmla="*/ 20 w 627"/>
                <a:gd name="T63" fmla="*/ 66 h 495"/>
                <a:gd name="T64" fmla="*/ 10 w 627"/>
                <a:gd name="T65" fmla="*/ 66 h 49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27"/>
                <a:gd name="T100" fmla="*/ 0 h 495"/>
                <a:gd name="T101" fmla="*/ 627 w 627"/>
                <a:gd name="T102" fmla="*/ 495 h 49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27" h="495">
                  <a:moveTo>
                    <a:pt x="40" y="267"/>
                  </a:moveTo>
                  <a:lnTo>
                    <a:pt x="26" y="228"/>
                  </a:lnTo>
                  <a:lnTo>
                    <a:pt x="26" y="215"/>
                  </a:lnTo>
                  <a:lnTo>
                    <a:pt x="13" y="188"/>
                  </a:lnTo>
                  <a:lnTo>
                    <a:pt x="0" y="161"/>
                  </a:lnTo>
                  <a:lnTo>
                    <a:pt x="5" y="151"/>
                  </a:lnTo>
                  <a:lnTo>
                    <a:pt x="9" y="142"/>
                  </a:lnTo>
                  <a:lnTo>
                    <a:pt x="15" y="132"/>
                  </a:lnTo>
                  <a:lnTo>
                    <a:pt x="19" y="125"/>
                  </a:lnTo>
                  <a:lnTo>
                    <a:pt x="23" y="117"/>
                  </a:lnTo>
                  <a:lnTo>
                    <a:pt x="25" y="111"/>
                  </a:lnTo>
                  <a:lnTo>
                    <a:pt x="26" y="109"/>
                  </a:lnTo>
                  <a:lnTo>
                    <a:pt x="26" y="107"/>
                  </a:lnTo>
                  <a:lnTo>
                    <a:pt x="80" y="67"/>
                  </a:lnTo>
                  <a:lnTo>
                    <a:pt x="134" y="54"/>
                  </a:lnTo>
                  <a:lnTo>
                    <a:pt x="188" y="40"/>
                  </a:lnTo>
                  <a:lnTo>
                    <a:pt x="241" y="40"/>
                  </a:lnTo>
                  <a:lnTo>
                    <a:pt x="282" y="27"/>
                  </a:lnTo>
                  <a:lnTo>
                    <a:pt x="320" y="40"/>
                  </a:lnTo>
                  <a:lnTo>
                    <a:pt x="360" y="40"/>
                  </a:lnTo>
                  <a:lnTo>
                    <a:pt x="374" y="0"/>
                  </a:lnTo>
                  <a:lnTo>
                    <a:pt x="414" y="40"/>
                  </a:lnTo>
                  <a:lnTo>
                    <a:pt x="455" y="40"/>
                  </a:lnTo>
                  <a:lnTo>
                    <a:pt x="522" y="67"/>
                  </a:lnTo>
                  <a:lnTo>
                    <a:pt x="576" y="107"/>
                  </a:lnTo>
                  <a:lnTo>
                    <a:pt x="602" y="107"/>
                  </a:lnTo>
                  <a:lnTo>
                    <a:pt x="589" y="134"/>
                  </a:lnTo>
                  <a:lnTo>
                    <a:pt x="602" y="161"/>
                  </a:lnTo>
                  <a:lnTo>
                    <a:pt x="627" y="161"/>
                  </a:lnTo>
                  <a:lnTo>
                    <a:pt x="616" y="201"/>
                  </a:lnTo>
                  <a:lnTo>
                    <a:pt x="576" y="201"/>
                  </a:lnTo>
                  <a:lnTo>
                    <a:pt x="562" y="242"/>
                  </a:lnTo>
                  <a:lnTo>
                    <a:pt x="549" y="267"/>
                  </a:lnTo>
                  <a:lnTo>
                    <a:pt x="535" y="280"/>
                  </a:lnTo>
                  <a:lnTo>
                    <a:pt x="549" y="320"/>
                  </a:lnTo>
                  <a:lnTo>
                    <a:pt x="535" y="347"/>
                  </a:lnTo>
                  <a:lnTo>
                    <a:pt x="535" y="374"/>
                  </a:lnTo>
                  <a:lnTo>
                    <a:pt x="549" y="387"/>
                  </a:lnTo>
                  <a:lnTo>
                    <a:pt x="522" y="387"/>
                  </a:lnTo>
                  <a:lnTo>
                    <a:pt x="495" y="387"/>
                  </a:lnTo>
                  <a:lnTo>
                    <a:pt x="495" y="414"/>
                  </a:lnTo>
                  <a:lnTo>
                    <a:pt x="468" y="414"/>
                  </a:lnTo>
                  <a:lnTo>
                    <a:pt x="468" y="455"/>
                  </a:lnTo>
                  <a:lnTo>
                    <a:pt x="441" y="455"/>
                  </a:lnTo>
                  <a:lnTo>
                    <a:pt x="428" y="482"/>
                  </a:lnTo>
                  <a:lnTo>
                    <a:pt x="401" y="468"/>
                  </a:lnTo>
                  <a:lnTo>
                    <a:pt x="374" y="482"/>
                  </a:lnTo>
                  <a:lnTo>
                    <a:pt x="360" y="495"/>
                  </a:lnTo>
                  <a:lnTo>
                    <a:pt x="334" y="495"/>
                  </a:lnTo>
                  <a:lnTo>
                    <a:pt x="334" y="482"/>
                  </a:lnTo>
                  <a:lnTo>
                    <a:pt x="307" y="441"/>
                  </a:lnTo>
                  <a:lnTo>
                    <a:pt x="282" y="428"/>
                  </a:lnTo>
                  <a:lnTo>
                    <a:pt x="255" y="401"/>
                  </a:lnTo>
                  <a:lnTo>
                    <a:pt x="241" y="414"/>
                  </a:lnTo>
                  <a:lnTo>
                    <a:pt x="228" y="387"/>
                  </a:lnTo>
                  <a:lnTo>
                    <a:pt x="241" y="347"/>
                  </a:lnTo>
                  <a:lnTo>
                    <a:pt x="215" y="307"/>
                  </a:lnTo>
                  <a:lnTo>
                    <a:pt x="161" y="307"/>
                  </a:lnTo>
                  <a:lnTo>
                    <a:pt x="121" y="307"/>
                  </a:lnTo>
                  <a:lnTo>
                    <a:pt x="107" y="307"/>
                  </a:lnTo>
                  <a:lnTo>
                    <a:pt x="67" y="293"/>
                  </a:lnTo>
                  <a:lnTo>
                    <a:pt x="80" y="267"/>
                  </a:lnTo>
                  <a:lnTo>
                    <a:pt x="67" y="267"/>
                  </a:lnTo>
                  <a:lnTo>
                    <a:pt x="40" y="267"/>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116" name="Freeform 192">
              <a:extLst>
                <a:ext uri="{FF2B5EF4-FFF2-40B4-BE49-F238E27FC236}">
                  <a16:creationId xmlns:a16="http://schemas.microsoft.com/office/drawing/2014/main" id="{0BCE7BFB-C8A9-4E40-93CF-A14F06C29A96}"/>
                </a:ext>
              </a:extLst>
            </p:cNvPr>
            <p:cNvSpPr>
              <a:spLocks/>
            </p:cNvSpPr>
            <p:nvPr/>
          </p:nvSpPr>
          <p:spPr bwMode="gray">
            <a:xfrm>
              <a:off x="6478843" y="3261014"/>
              <a:ext cx="539632" cy="528601"/>
            </a:xfrm>
            <a:custGeom>
              <a:avLst/>
              <a:gdLst>
                <a:gd name="T0" fmla="*/ 20 w 1017"/>
                <a:gd name="T1" fmla="*/ 231 h 950"/>
                <a:gd name="T2" fmla="*/ 17 w 1017"/>
                <a:gd name="T3" fmla="*/ 214 h 950"/>
                <a:gd name="T4" fmla="*/ 4 w 1017"/>
                <a:gd name="T5" fmla="*/ 208 h 950"/>
                <a:gd name="T6" fmla="*/ 10 w 1017"/>
                <a:gd name="T7" fmla="*/ 191 h 950"/>
                <a:gd name="T8" fmla="*/ 20 w 1017"/>
                <a:gd name="T9" fmla="*/ 184 h 950"/>
                <a:gd name="T10" fmla="*/ 10 w 1017"/>
                <a:gd name="T11" fmla="*/ 154 h 950"/>
                <a:gd name="T12" fmla="*/ 0 w 1017"/>
                <a:gd name="T13" fmla="*/ 134 h 950"/>
                <a:gd name="T14" fmla="*/ 7 w 1017"/>
                <a:gd name="T15" fmla="*/ 131 h 950"/>
                <a:gd name="T16" fmla="*/ 17 w 1017"/>
                <a:gd name="T17" fmla="*/ 123 h 950"/>
                <a:gd name="T18" fmla="*/ 27 w 1017"/>
                <a:gd name="T19" fmla="*/ 120 h 950"/>
                <a:gd name="T20" fmla="*/ 34 w 1017"/>
                <a:gd name="T21" fmla="*/ 111 h 950"/>
                <a:gd name="T22" fmla="*/ 41 w 1017"/>
                <a:gd name="T23" fmla="*/ 104 h 950"/>
                <a:gd name="T24" fmla="*/ 54 w 1017"/>
                <a:gd name="T25" fmla="*/ 104 h 950"/>
                <a:gd name="T26" fmla="*/ 51 w 1017"/>
                <a:gd name="T27" fmla="*/ 94 h 950"/>
                <a:gd name="T28" fmla="*/ 51 w 1017"/>
                <a:gd name="T29" fmla="*/ 77 h 950"/>
                <a:gd name="T30" fmla="*/ 57 w 1017"/>
                <a:gd name="T31" fmla="*/ 67 h 950"/>
                <a:gd name="T32" fmla="*/ 71 w 1017"/>
                <a:gd name="T33" fmla="*/ 57 h 950"/>
                <a:gd name="T34" fmla="*/ 67 w 1017"/>
                <a:gd name="T35" fmla="*/ 47 h 950"/>
                <a:gd name="T36" fmla="*/ 67 w 1017"/>
                <a:gd name="T37" fmla="*/ 33 h 950"/>
                <a:gd name="T38" fmla="*/ 67 w 1017"/>
                <a:gd name="T39" fmla="*/ 30 h 950"/>
                <a:gd name="T40" fmla="*/ 71 w 1017"/>
                <a:gd name="T41" fmla="*/ 21 h 950"/>
                <a:gd name="T42" fmla="*/ 84 w 1017"/>
                <a:gd name="T43" fmla="*/ 24 h 950"/>
                <a:gd name="T44" fmla="*/ 91 w 1017"/>
                <a:gd name="T45" fmla="*/ 17 h 950"/>
                <a:gd name="T46" fmla="*/ 97 w 1017"/>
                <a:gd name="T47" fmla="*/ 0 h 950"/>
                <a:gd name="T48" fmla="*/ 111 w 1017"/>
                <a:gd name="T49" fmla="*/ 0 h 950"/>
                <a:gd name="T50" fmla="*/ 124 w 1017"/>
                <a:gd name="T51" fmla="*/ 0 h 950"/>
                <a:gd name="T52" fmla="*/ 138 w 1017"/>
                <a:gd name="T53" fmla="*/ 14 h 950"/>
                <a:gd name="T54" fmla="*/ 161 w 1017"/>
                <a:gd name="T55" fmla="*/ 0 h 950"/>
                <a:gd name="T56" fmla="*/ 177 w 1017"/>
                <a:gd name="T57" fmla="*/ 7 h 950"/>
                <a:gd name="T58" fmla="*/ 184 w 1017"/>
                <a:gd name="T59" fmla="*/ 27 h 950"/>
                <a:gd name="T60" fmla="*/ 181 w 1017"/>
                <a:gd name="T61" fmla="*/ 40 h 950"/>
                <a:gd name="T62" fmla="*/ 198 w 1017"/>
                <a:gd name="T63" fmla="*/ 47 h 950"/>
                <a:gd name="T64" fmla="*/ 194 w 1017"/>
                <a:gd name="T65" fmla="*/ 54 h 950"/>
                <a:gd name="T66" fmla="*/ 208 w 1017"/>
                <a:gd name="T67" fmla="*/ 67 h 950"/>
                <a:gd name="T68" fmla="*/ 221 w 1017"/>
                <a:gd name="T69" fmla="*/ 74 h 950"/>
                <a:gd name="T70" fmla="*/ 231 w 1017"/>
                <a:gd name="T71" fmla="*/ 77 h 950"/>
                <a:gd name="T72" fmla="*/ 245 w 1017"/>
                <a:gd name="T73" fmla="*/ 84 h 950"/>
                <a:gd name="T74" fmla="*/ 255 w 1017"/>
                <a:gd name="T75" fmla="*/ 94 h 950"/>
                <a:gd name="T76" fmla="*/ 241 w 1017"/>
                <a:gd name="T77" fmla="*/ 111 h 950"/>
                <a:gd name="T78" fmla="*/ 224 w 1017"/>
                <a:gd name="T79" fmla="*/ 107 h 950"/>
                <a:gd name="T80" fmla="*/ 221 w 1017"/>
                <a:gd name="T81" fmla="*/ 120 h 950"/>
                <a:gd name="T82" fmla="*/ 231 w 1017"/>
                <a:gd name="T83" fmla="*/ 134 h 950"/>
                <a:gd name="T84" fmla="*/ 238 w 1017"/>
                <a:gd name="T85" fmla="*/ 147 h 950"/>
                <a:gd name="T86" fmla="*/ 241 w 1017"/>
                <a:gd name="T87" fmla="*/ 161 h 950"/>
                <a:gd name="T88" fmla="*/ 221 w 1017"/>
                <a:gd name="T89" fmla="*/ 161 h 950"/>
                <a:gd name="T90" fmla="*/ 218 w 1017"/>
                <a:gd name="T91" fmla="*/ 177 h 950"/>
                <a:gd name="T92" fmla="*/ 224 w 1017"/>
                <a:gd name="T93" fmla="*/ 201 h 950"/>
                <a:gd name="T94" fmla="*/ 214 w 1017"/>
                <a:gd name="T95" fmla="*/ 204 h 950"/>
                <a:gd name="T96" fmla="*/ 201 w 1017"/>
                <a:gd name="T97" fmla="*/ 198 h 950"/>
                <a:gd name="T98" fmla="*/ 194 w 1017"/>
                <a:gd name="T99" fmla="*/ 201 h 950"/>
                <a:gd name="T100" fmla="*/ 187 w 1017"/>
                <a:gd name="T101" fmla="*/ 208 h 950"/>
                <a:gd name="T102" fmla="*/ 177 w 1017"/>
                <a:gd name="T103" fmla="*/ 198 h 950"/>
                <a:gd name="T104" fmla="*/ 171 w 1017"/>
                <a:gd name="T105" fmla="*/ 211 h 950"/>
                <a:gd name="T106" fmla="*/ 154 w 1017"/>
                <a:gd name="T107" fmla="*/ 204 h 950"/>
                <a:gd name="T108" fmla="*/ 141 w 1017"/>
                <a:gd name="T109" fmla="*/ 208 h 950"/>
                <a:gd name="T110" fmla="*/ 134 w 1017"/>
                <a:gd name="T111" fmla="*/ 208 h 950"/>
                <a:gd name="T112" fmla="*/ 124 w 1017"/>
                <a:gd name="T113" fmla="*/ 204 h 950"/>
                <a:gd name="T114" fmla="*/ 94 w 1017"/>
                <a:gd name="T115" fmla="*/ 208 h 950"/>
                <a:gd name="T116" fmla="*/ 74 w 1017"/>
                <a:gd name="T117" fmla="*/ 208 h 950"/>
                <a:gd name="T118" fmla="*/ 64 w 1017"/>
                <a:gd name="T119" fmla="*/ 211 h 950"/>
                <a:gd name="T120" fmla="*/ 54 w 1017"/>
                <a:gd name="T121" fmla="*/ 214 h 950"/>
                <a:gd name="T122" fmla="*/ 41 w 1017"/>
                <a:gd name="T123" fmla="*/ 218 h 950"/>
                <a:gd name="T124" fmla="*/ 34 w 1017"/>
                <a:gd name="T125" fmla="*/ 234 h 95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17"/>
                <a:gd name="T190" fmla="*/ 0 h 950"/>
                <a:gd name="T191" fmla="*/ 1017 w 1017"/>
                <a:gd name="T192" fmla="*/ 950 h 95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17" h="950">
                  <a:moveTo>
                    <a:pt x="94" y="950"/>
                  </a:moveTo>
                  <a:lnTo>
                    <a:pt x="80" y="923"/>
                  </a:lnTo>
                  <a:lnTo>
                    <a:pt x="80" y="896"/>
                  </a:lnTo>
                  <a:lnTo>
                    <a:pt x="67" y="856"/>
                  </a:lnTo>
                  <a:lnTo>
                    <a:pt x="67" y="842"/>
                  </a:lnTo>
                  <a:lnTo>
                    <a:pt x="13" y="829"/>
                  </a:lnTo>
                  <a:lnTo>
                    <a:pt x="26" y="816"/>
                  </a:lnTo>
                  <a:lnTo>
                    <a:pt x="40" y="762"/>
                  </a:lnTo>
                  <a:lnTo>
                    <a:pt x="67" y="762"/>
                  </a:lnTo>
                  <a:lnTo>
                    <a:pt x="80" y="735"/>
                  </a:lnTo>
                  <a:lnTo>
                    <a:pt x="67" y="668"/>
                  </a:lnTo>
                  <a:lnTo>
                    <a:pt x="40" y="614"/>
                  </a:lnTo>
                  <a:lnTo>
                    <a:pt x="13" y="560"/>
                  </a:lnTo>
                  <a:lnTo>
                    <a:pt x="0" y="535"/>
                  </a:lnTo>
                  <a:lnTo>
                    <a:pt x="0" y="522"/>
                  </a:lnTo>
                  <a:lnTo>
                    <a:pt x="26" y="522"/>
                  </a:lnTo>
                  <a:lnTo>
                    <a:pt x="40" y="509"/>
                  </a:lnTo>
                  <a:lnTo>
                    <a:pt x="67" y="495"/>
                  </a:lnTo>
                  <a:lnTo>
                    <a:pt x="94" y="509"/>
                  </a:lnTo>
                  <a:lnTo>
                    <a:pt x="107" y="482"/>
                  </a:lnTo>
                  <a:lnTo>
                    <a:pt x="134" y="482"/>
                  </a:lnTo>
                  <a:lnTo>
                    <a:pt x="134" y="441"/>
                  </a:lnTo>
                  <a:lnTo>
                    <a:pt x="161" y="441"/>
                  </a:lnTo>
                  <a:lnTo>
                    <a:pt x="161" y="414"/>
                  </a:lnTo>
                  <a:lnTo>
                    <a:pt x="188" y="414"/>
                  </a:lnTo>
                  <a:lnTo>
                    <a:pt x="215" y="414"/>
                  </a:lnTo>
                  <a:lnTo>
                    <a:pt x="201" y="401"/>
                  </a:lnTo>
                  <a:lnTo>
                    <a:pt x="201" y="374"/>
                  </a:lnTo>
                  <a:lnTo>
                    <a:pt x="215" y="347"/>
                  </a:lnTo>
                  <a:lnTo>
                    <a:pt x="201" y="307"/>
                  </a:lnTo>
                  <a:lnTo>
                    <a:pt x="215" y="294"/>
                  </a:lnTo>
                  <a:lnTo>
                    <a:pt x="228" y="267"/>
                  </a:lnTo>
                  <a:lnTo>
                    <a:pt x="242" y="226"/>
                  </a:lnTo>
                  <a:lnTo>
                    <a:pt x="282" y="226"/>
                  </a:lnTo>
                  <a:lnTo>
                    <a:pt x="295" y="186"/>
                  </a:lnTo>
                  <a:lnTo>
                    <a:pt x="268" y="186"/>
                  </a:lnTo>
                  <a:lnTo>
                    <a:pt x="255" y="159"/>
                  </a:lnTo>
                  <a:lnTo>
                    <a:pt x="268" y="132"/>
                  </a:lnTo>
                  <a:lnTo>
                    <a:pt x="255" y="132"/>
                  </a:lnTo>
                  <a:lnTo>
                    <a:pt x="268" y="121"/>
                  </a:lnTo>
                  <a:lnTo>
                    <a:pt x="282" y="132"/>
                  </a:lnTo>
                  <a:lnTo>
                    <a:pt x="282" y="81"/>
                  </a:lnTo>
                  <a:lnTo>
                    <a:pt x="320" y="94"/>
                  </a:lnTo>
                  <a:lnTo>
                    <a:pt x="334" y="94"/>
                  </a:lnTo>
                  <a:lnTo>
                    <a:pt x="361" y="94"/>
                  </a:lnTo>
                  <a:lnTo>
                    <a:pt x="361" y="67"/>
                  </a:lnTo>
                  <a:lnTo>
                    <a:pt x="387" y="13"/>
                  </a:lnTo>
                  <a:lnTo>
                    <a:pt x="387" y="0"/>
                  </a:lnTo>
                  <a:lnTo>
                    <a:pt x="414" y="13"/>
                  </a:lnTo>
                  <a:lnTo>
                    <a:pt x="441" y="0"/>
                  </a:lnTo>
                  <a:lnTo>
                    <a:pt x="468" y="13"/>
                  </a:lnTo>
                  <a:lnTo>
                    <a:pt x="495" y="0"/>
                  </a:lnTo>
                  <a:lnTo>
                    <a:pt x="522" y="13"/>
                  </a:lnTo>
                  <a:lnTo>
                    <a:pt x="549" y="54"/>
                  </a:lnTo>
                  <a:lnTo>
                    <a:pt x="589" y="0"/>
                  </a:lnTo>
                  <a:lnTo>
                    <a:pt x="643" y="0"/>
                  </a:lnTo>
                  <a:lnTo>
                    <a:pt x="681" y="13"/>
                  </a:lnTo>
                  <a:lnTo>
                    <a:pt x="708" y="27"/>
                  </a:lnTo>
                  <a:lnTo>
                    <a:pt x="708" y="81"/>
                  </a:lnTo>
                  <a:lnTo>
                    <a:pt x="735" y="107"/>
                  </a:lnTo>
                  <a:lnTo>
                    <a:pt x="735" y="146"/>
                  </a:lnTo>
                  <a:lnTo>
                    <a:pt x="721" y="159"/>
                  </a:lnTo>
                  <a:lnTo>
                    <a:pt x="721" y="173"/>
                  </a:lnTo>
                  <a:lnTo>
                    <a:pt x="789" y="186"/>
                  </a:lnTo>
                  <a:lnTo>
                    <a:pt x="789" y="213"/>
                  </a:lnTo>
                  <a:lnTo>
                    <a:pt x="775" y="213"/>
                  </a:lnTo>
                  <a:lnTo>
                    <a:pt x="802" y="226"/>
                  </a:lnTo>
                  <a:lnTo>
                    <a:pt x="829" y="267"/>
                  </a:lnTo>
                  <a:lnTo>
                    <a:pt x="869" y="267"/>
                  </a:lnTo>
                  <a:lnTo>
                    <a:pt x="883" y="294"/>
                  </a:lnTo>
                  <a:lnTo>
                    <a:pt x="896" y="320"/>
                  </a:lnTo>
                  <a:lnTo>
                    <a:pt x="923" y="307"/>
                  </a:lnTo>
                  <a:lnTo>
                    <a:pt x="963" y="307"/>
                  </a:lnTo>
                  <a:lnTo>
                    <a:pt x="977" y="334"/>
                  </a:lnTo>
                  <a:lnTo>
                    <a:pt x="1004" y="334"/>
                  </a:lnTo>
                  <a:lnTo>
                    <a:pt x="1017" y="374"/>
                  </a:lnTo>
                  <a:lnTo>
                    <a:pt x="977" y="428"/>
                  </a:lnTo>
                  <a:lnTo>
                    <a:pt x="963" y="441"/>
                  </a:lnTo>
                  <a:lnTo>
                    <a:pt x="923" y="441"/>
                  </a:lnTo>
                  <a:lnTo>
                    <a:pt x="896" y="428"/>
                  </a:lnTo>
                  <a:lnTo>
                    <a:pt x="883" y="455"/>
                  </a:lnTo>
                  <a:lnTo>
                    <a:pt x="883" y="482"/>
                  </a:lnTo>
                  <a:lnTo>
                    <a:pt x="923" y="509"/>
                  </a:lnTo>
                  <a:lnTo>
                    <a:pt x="923" y="535"/>
                  </a:lnTo>
                  <a:lnTo>
                    <a:pt x="950" y="560"/>
                  </a:lnTo>
                  <a:lnTo>
                    <a:pt x="950" y="587"/>
                  </a:lnTo>
                  <a:lnTo>
                    <a:pt x="990" y="614"/>
                  </a:lnTo>
                  <a:lnTo>
                    <a:pt x="963" y="641"/>
                  </a:lnTo>
                  <a:lnTo>
                    <a:pt x="923" y="654"/>
                  </a:lnTo>
                  <a:lnTo>
                    <a:pt x="883" y="641"/>
                  </a:lnTo>
                  <a:lnTo>
                    <a:pt x="883" y="681"/>
                  </a:lnTo>
                  <a:lnTo>
                    <a:pt x="869" y="708"/>
                  </a:lnTo>
                  <a:lnTo>
                    <a:pt x="869" y="762"/>
                  </a:lnTo>
                  <a:lnTo>
                    <a:pt x="896" y="802"/>
                  </a:lnTo>
                  <a:lnTo>
                    <a:pt x="883" y="816"/>
                  </a:lnTo>
                  <a:lnTo>
                    <a:pt x="856" y="816"/>
                  </a:lnTo>
                  <a:lnTo>
                    <a:pt x="842" y="789"/>
                  </a:lnTo>
                  <a:lnTo>
                    <a:pt x="802" y="789"/>
                  </a:lnTo>
                  <a:lnTo>
                    <a:pt x="802" y="816"/>
                  </a:lnTo>
                  <a:lnTo>
                    <a:pt x="775" y="802"/>
                  </a:lnTo>
                  <a:lnTo>
                    <a:pt x="762" y="816"/>
                  </a:lnTo>
                  <a:lnTo>
                    <a:pt x="748" y="829"/>
                  </a:lnTo>
                  <a:lnTo>
                    <a:pt x="721" y="789"/>
                  </a:lnTo>
                  <a:lnTo>
                    <a:pt x="708" y="789"/>
                  </a:lnTo>
                  <a:lnTo>
                    <a:pt x="695" y="816"/>
                  </a:lnTo>
                  <a:lnTo>
                    <a:pt x="681" y="842"/>
                  </a:lnTo>
                  <a:lnTo>
                    <a:pt x="643" y="816"/>
                  </a:lnTo>
                  <a:lnTo>
                    <a:pt x="616" y="816"/>
                  </a:lnTo>
                  <a:lnTo>
                    <a:pt x="589" y="829"/>
                  </a:lnTo>
                  <a:lnTo>
                    <a:pt x="562" y="829"/>
                  </a:lnTo>
                  <a:lnTo>
                    <a:pt x="562" y="856"/>
                  </a:lnTo>
                  <a:lnTo>
                    <a:pt x="535" y="829"/>
                  </a:lnTo>
                  <a:lnTo>
                    <a:pt x="508" y="856"/>
                  </a:lnTo>
                  <a:lnTo>
                    <a:pt x="495" y="816"/>
                  </a:lnTo>
                  <a:lnTo>
                    <a:pt x="468" y="829"/>
                  </a:lnTo>
                  <a:lnTo>
                    <a:pt x="374" y="829"/>
                  </a:lnTo>
                  <a:lnTo>
                    <a:pt x="334" y="829"/>
                  </a:lnTo>
                  <a:lnTo>
                    <a:pt x="295" y="829"/>
                  </a:lnTo>
                  <a:lnTo>
                    <a:pt x="282" y="842"/>
                  </a:lnTo>
                  <a:lnTo>
                    <a:pt x="255" y="842"/>
                  </a:lnTo>
                  <a:lnTo>
                    <a:pt x="242" y="842"/>
                  </a:lnTo>
                  <a:lnTo>
                    <a:pt x="215" y="856"/>
                  </a:lnTo>
                  <a:lnTo>
                    <a:pt x="188" y="869"/>
                  </a:lnTo>
                  <a:lnTo>
                    <a:pt x="161" y="869"/>
                  </a:lnTo>
                  <a:lnTo>
                    <a:pt x="174" y="896"/>
                  </a:lnTo>
                  <a:lnTo>
                    <a:pt x="134" y="936"/>
                  </a:lnTo>
                  <a:lnTo>
                    <a:pt x="94" y="950"/>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117" name="Freeform 193">
              <a:extLst>
                <a:ext uri="{FF2B5EF4-FFF2-40B4-BE49-F238E27FC236}">
                  <a16:creationId xmlns:a16="http://schemas.microsoft.com/office/drawing/2014/main" id="{BBB46849-EEE8-4407-BEB3-AD927BFCBE93}"/>
                </a:ext>
              </a:extLst>
            </p:cNvPr>
            <p:cNvSpPr>
              <a:spLocks/>
            </p:cNvSpPr>
            <p:nvPr/>
          </p:nvSpPr>
          <p:spPr bwMode="gray">
            <a:xfrm>
              <a:off x="6082335" y="1834349"/>
              <a:ext cx="588401" cy="1100602"/>
            </a:xfrm>
            <a:custGeom>
              <a:avLst/>
              <a:gdLst>
                <a:gd name="T0" fmla="*/ 218 w 1109"/>
                <a:gd name="T1" fmla="*/ 447 h 1979"/>
                <a:gd name="T2" fmla="*/ 161 w 1109"/>
                <a:gd name="T3" fmla="*/ 481 h 1979"/>
                <a:gd name="T4" fmla="*/ 101 w 1109"/>
                <a:gd name="T5" fmla="*/ 488 h 1979"/>
                <a:gd name="T6" fmla="*/ 74 w 1109"/>
                <a:gd name="T7" fmla="*/ 434 h 1979"/>
                <a:gd name="T8" fmla="*/ 57 w 1109"/>
                <a:gd name="T9" fmla="*/ 371 h 1979"/>
                <a:gd name="T10" fmla="*/ 77 w 1109"/>
                <a:gd name="T11" fmla="*/ 330 h 1979"/>
                <a:gd name="T12" fmla="*/ 107 w 1109"/>
                <a:gd name="T13" fmla="*/ 280 h 1979"/>
                <a:gd name="T14" fmla="*/ 124 w 1109"/>
                <a:gd name="T15" fmla="*/ 250 h 1979"/>
                <a:gd name="T16" fmla="*/ 124 w 1109"/>
                <a:gd name="T17" fmla="*/ 249 h 1979"/>
                <a:gd name="T18" fmla="*/ 123 w 1109"/>
                <a:gd name="T19" fmla="*/ 246 h 1979"/>
                <a:gd name="T20" fmla="*/ 121 w 1109"/>
                <a:gd name="T21" fmla="*/ 238 h 1979"/>
                <a:gd name="T22" fmla="*/ 121 w 1109"/>
                <a:gd name="T23" fmla="*/ 234 h 1979"/>
                <a:gd name="T24" fmla="*/ 120 w 1109"/>
                <a:gd name="T25" fmla="*/ 231 h 1979"/>
                <a:gd name="T26" fmla="*/ 117 w 1109"/>
                <a:gd name="T27" fmla="*/ 226 h 1979"/>
                <a:gd name="T28" fmla="*/ 114 w 1109"/>
                <a:gd name="T29" fmla="*/ 224 h 1979"/>
                <a:gd name="T30" fmla="*/ 97 w 1109"/>
                <a:gd name="T31" fmla="*/ 217 h 1979"/>
                <a:gd name="T32" fmla="*/ 84 w 1109"/>
                <a:gd name="T33" fmla="*/ 200 h 1979"/>
                <a:gd name="T34" fmla="*/ 80 w 1109"/>
                <a:gd name="T35" fmla="*/ 173 h 1979"/>
                <a:gd name="T36" fmla="*/ 74 w 1109"/>
                <a:gd name="T37" fmla="*/ 147 h 1979"/>
                <a:gd name="T38" fmla="*/ 67 w 1109"/>
                <a:gd name="T39" fmla="*/ 127 h 1979"/>
                <a:gd name="T40" fmla="*/ 54 w 1109"/>
                <a:gd name="T41" fmla="*/ 103 h 1979"/>
                <a:gd name="T42" fmla="*/ 21 w 1109"/>
                <a:gd name="T43" fmla="*/ 90 h 1979"/>
                <a:gd name="T44" fmla="*/ 4 w 1109"/>
                <a:gd name="T45" fmla="*/ 70 h 1979"/>
                <a:gd name="T46" fmla="*/ 10 w 1109"/>
                <a:gd name="T47" fmla="*/ 67 h 1979"/>
                <a:gd name="T48" fmla="*/ 33 w 1109"/>
                <a:gd name="T49" fmla="*/ 76 h 1979"/>
                <a:gd name="T50" fmla="*/ 54 w 1109"/>
                <a:gd name="T51" fmla="*/ 87 h 1979"/>
                <a:gd name="T52" fmla="*/ 57 w 1109"/>
                <a:gd name="T53" fmla="*/ 80 h 1979"/>
                <a:gd name="T54" fmla="*/ 59 w 1109"/>
                <a:gd name="T55" fmla="*/ 77 h 1979"/>
                <a:gd name="T56" fmla="*/ 63 w 1109"/>
                <a:gd name="T57" fmla="*/ 76 h 1979"/>
                <a:gd name="T58" fmla="*/ 66 w 1109"/>
                <a:gd name="T59" fmla="*/ 76 h 1979"/>
                <a:gd name="T60" fmla="*/ 87 w 1109"/>
                <a:gd name="T61" fmla="*/ 76 h 1979"/>
                <a:gd name="T62" fmla="*/ 91 w 1109"/>
                <a:gd name="T63" fmla="*/ 67 h 1979"/>
                <a:gd name="T64" fmla="*/ 87 w 1109"/>
                <a:gd name="T65" fmla="*/ 27 h 1979"/>
                <a:gd name="T66" fmla="*/ 104 w 1109"/>
                <a:gd name="T67" fmla="*/ 10 h 1979"/>
                <a:gd name="T68" fmla="*/ 124 w 1109"/>
                <a:gd name="T69" fmla="*/ 6 h 1979"/>
                <a:gd name="T70" fmla="*/ 140 w 1109"/>
                <a:gd name="T71" fmla="*/ 30 h 1979"/>
                <a:gd name="T72" fmla="*/ 144 w 1109"/>
                <a:gd name="T73" fmla="*/ 53 h 1979"/>
                <a:gd name="T74" fmla="*/ 171 w 1109"/>
                <a:gd name="T75" fmla="*/ 93 h 1979"/>
                <a:gd name="T76" fmla="*/ 177 w 1109"/>
                <a:gd name="T77" fmla="*/ 123 h 1979"/>
                <a:gd name="T78" fmla="*/ 191 w 1109"/>
                <a:gd name="T79" fmla="*/ 167 h 1979"/>
                <a:gd name="T80" fmla="*/ 204 w 1109"/>
                <a:gd name="T81" fmla="*/ 197 h 1979"/>
                <a:gd name="T82" fmla="*/ 211 w 1109"/>
                <a:gd name="T83" fmla="*/ 227 h 1979"/>
                <a:gd name="T84" fmla="*/ 224 w 1109"/>
                <a:gd name="T85" fmla="*/ 247 h 1979"/>
                <a:gd name="T86" fmla="*/ 237 w 1109"/>
                <a:gd name="T87" fmla="*/ 280 h 1979"/>
                <a:gd name="T88" fmla="*/ 251 w 1109"/>
                <a:gd name="T89" fmla="*/ 294 h 1979"/>
                <a:gd name="T90" fmla="*/ 271 w 1109"/>
                <a:gd name="T91" fmla="*/ 307 h 1979"/>
                <a:gd name="T92" fmla="*/ 271 w 1109"/>
                <a:gd name="T93" fmla="*/ 347 h 1979"/>
                <a:gd name="T94" fmla="*/ 234 w 1109"/>
                <a:gd name="T95" fmla="*/ 427 h 1979"/>
                <a:gd name="T96" fmla="*/ 234 w 1109"/>
                <a:gd name="T97" fmla="*/ 428 h 1979"/>
                <a:gd name="T98" fmla="*/ 233 w 1109"/>
                <a:gd name="T99" fmla="*/ 431 h 1979"/>
                <a:gd name="T100" fmla="*/ 230 w 1109"/>
                <a:gd name="T101" fmla="*/ 439 h 197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109"/>
                <a:gd name="T154" fmla="*/ 0 h 1979"/>
                <a:gd name="T155" fmla="*/ 1109 w 1109"/>
                <a:gd name="T156" fmla="*/ 1979 h 197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109" h="1979">
                  <a:moveTo>
                    <a:pt x="908" y="1777"/>
                  </a:moveTo>
                  <a:lnTo>
                    <a:pt x="883" y="1791"/>
                  </a:lnTo>
                  <a:lnTo>
                    <a:pt x="869" y="1791"/>
                  </a:lnTo>
                  <a:lnTo>
                    <a:pt x="829" y="1804"/>
                  </a:lnTo>
                  <a:lnTo>
                    <a:pt x="708" y="1858"/>
                  </a:lnTo>
                  <a:lnTo>
                    <a:pt x="641" y="1925"/>
                  </a:lnTo>
                  <a:lnTo>
                    <a:pt x="547" y="1979"/>
                  </a:lnTo>
                  <a:lnTo>
                    <a:pt x="455" y="1979"/>
                  </a:lnTo>
                  <a:lnTo>
                    <a:pt x="401" y="1952"/>
                  </a:lnTo>
                  <a:lnTo>
                    <a:pt x="334" y="1912"/>
                  </a:lnTo>
                  <a:lnTo>
                    <a:pt x="307" y="1844"/>
                  </a:lnTo>
                  <a:lnTo>
                    <a:pt x="294" y="1737"/>
                  </a:lnTo>
                  <a:lnTo>
                    <a:pt x="294" y="1656"/>
                  </a:lnTo>
                  <a:lnTo>
                    <a:pt x="253" y="1578"/>
                  </a:lnTo>
                  <a:lnTo>
                    <a:pt x="226" y="1484"/>
                  </a:lnTo>
                  <a:lnTo>
                    <a:pt x="253" y="1430"/>
                  </a:lnTo>
                  <a:lnTo>
                    <a:pt x="294" y="1363"/>
                  </a:lnTo>
                  <a:lnTo>
                    <a:pt x="307" y="1322"/>
                  </a:lnTo>
                  <a:lnTo>
                    <a:pt x="334" y="1271"/>
                  </a:lnTo>
                  <a:lnTo>
                    <a:pt x="388" y="1217"/>
                  </a:lnTo>
                  <a:lnTo>
                    <a:pt x="428" y="1123"/>
                  </a:lnTo>
                  <a:lnTo>
                    <a:pt x="455" y="1056"/>
                  </a:lnTo>
                  <a:lnTo>
                    <a:pt x="482" y="1029"/>
                  </a:lnTo>
                  <a:lnTo>
                    <a:pt x="495" y="1002"/>
                  </a:lnTo>
                  <a:lnTo>
                    <a:pt x="493" y="1002"/>
                  </a:lnTo>
                  <a:lnTo>
                    <a:pt x="493" y="1000"/>
                  </a:lnTo>
                  <a:lnTo>
                    <a:pt x="493" y="998"/>
                  </a:lnTo>
                  <a:lnTo>
                    <a:pt x="491" y="994"/>
                  </a:lnTo>
                  <a:lnTo>
                    <a:pt x="491" y="990"/>
                  </a:lnTo>
                  <a:lnTo>
                    <a:pt x="489" y="985"/>
                  </a:lnTo>
                  <a:lnTo>
                    <a:pt x="487" y="975"/>
                  </a:lnTo>
                  <a:lnTo>
                    <a:pt x="486" y="964"/>
                  </a:lnTo>
                  <a:lnTo>
                    <a:pt x="484" y="952"/>
                  </a:lnTo>
                  <a:lnTo>
                    <a:pt x="482" y="946"/>
                  </a:lnTo>
                  <a:lnTo>
                    <a:pt x="482" y="942"/>
                  </a:lnTo>
                  <a:lnTo>
                    <a:pt x="482" y="939"/>
                  </a:lnTo>
                  <a:lnTo>
                    <a:pt x="482" y="937"/>
                  </a:lnTo>
                  <a:lnTo>
                    <a:pt x="480" y="931"/>
                  </a:lnTo>
                  <a:lnTo>
                    <a:pt x="480" y="927"/>
                  </a:lnTo>
                  <a:lnTo>
                    <a:pt x="476" y="917"/>
                  </a:lnTo>
                  <a:lnTo>
                    <a:pt x="472" y="912"/>
                  </a:lnTo>
                  <a:lnTo>
                    <a:pt x="468" y="906"/>
                  </a:lnTo>
                  <a:lnTo>
                    <a:pt x="463" y="902"/>
                  </a:lnTo>
                  <a:lnTo>
                    <a:pt x="459" y="898"/>
                  </a:lnTo>
                  <a:lnTo>
                    <a:pt x="455" y="896"/>
                  </a:lnTo>
                  <a:lnTo>
                    <a:pt x="388" y="870"/>
                  </a:lnTo>
                  <a:lnTo>
                    <a:pt x="374" y="870"/>
                  </a:lnTo>
                  <a:lnTo>
                    <a:pt x="361" y="843"/>
                  </a:lnTo>
                  <a:lnTo>
                    <a:pt x="334" y="802"/>
                  </a:lnTo>
                  <a:lnTo>
                    <a:pt x="307" y="762"/>
                  </a:lnTo>
                  <a:lnTo>
                    <a:pt x="320" y="749"/>
                  </a:lnTo>
                  <a:lnTo>
                    <a:pt x="320" y="695"/>
                  </a:lnTo>
                  <a:lnTo>
                    <a:pt x="307" y="668"/>
                  </a:lnTo>
                  <a:lnTo>
                    <a:pt x="280" y="616"/>
                  </a:lnTo>
                  <a:lnTo>
                    <a:pt x="294" y="589"/>
                  </a:lnTo>
                  <a:lnTo>
                    <a:pt x="294" y="576"/>
                  </a:lnTo>
                  <a:lnTo>
                    <a:pt x="267" y="549"/>
                  </a:lnTo>
                  <a:lnTo>
                    <a:pt x="267" y="509"/>
                  </a:lnTo>
                  <a:lnTo>
                    <a:pt x="267" y="482"/>
                  </a:lnTo>
                  <a:lnTo>
                    <a:pt x="240" y="455"/>
                  </a:lnTo>
                  <a:lnTo>
                    <a:pt x="213" y="415"/>
                  </a:lnTo>
                  <a:lnTo>
                    <a:pt x="173" y="388"/>
                  </a:lnTo>
                  <a:lnTo>
                    <a:pt x="119" y="388"/>
                  </a:lnTo>
                  <a:lnTo>
                    <a:pt x="81" y="361"/>
                  </a:lnTo>
                  <a:lnTo>
                    <a:pt x="40" y="321"/>
                  </a:lnTo>
                  <a:lnTo>
                    <a:pt x="0" y="294"/>
                  </a:lnTo>
                  <a:lnTo>
                    <a:pt x="13" y="282"/>
                  </a:lnTo>
                  <a:lnTo>
                    <a:pt x="27" y="294"/>
                  </a:lnTo>
                  <a:lnTo>
                    <a:pt x="54" y="282"/>
                  </a:lnTo>
                  <a:lnTo>
                    <a:pt x="40" y="269"/>
                  </a:lnTo>
                  <a:lnTo>
                    <a:pt x="54" y="229"/>
                  </a:lnTo>
                  <a:lnTo>
                    <a:pt x="81" y="242"/>
                  </a:lnTo>
                  <a:lnTo>
                    <a:pt x="132" y="307"/>
                  </a:lnTo>
                  <a:lnTo>
                    <a:pt x="132" y="334"/>
                  </a:lnTo>
                  <a:lnTo>
                    <a:pt x="173" y="334"/>
                  </a:lnTo>
                  <a:lnTo>
                    <a:pt x="213" y="348"/>
                  </a:lnTo>
                  <a:lnTo>
                    <a:pt x="226" y="321"/>
                  </a:lnTo>
                  <a:lnTo>
                    <a:pt x="228" y="317"/>
                  </a:lnTo>
                  <a:lnTo>
                    <a:pt x="232" y="313"/>
                  </a:lnTo>
                  <a:lnTo>
                    <a:pt x="236" y="309"/>
                  </a:lnTo>
                  <a:lnTo>
                    <a:pt x="242" y="307"/>
                  </a:lnTo>
                  <a:lnTo>
                    <a:pt x="246" y="305"/>
                  </a:lnTo>
                  <a:lnTo>
                    <a:pt x="249" y="305"/>
                  </a:lnTo>
                  <a:lnTo>
                    <a:pt x="253" y="303"/>
                  </a:lnTo>
                  <a:lnTo>
                    <a:pt x="257" y="305"/>
                  </a:lnTo>
                  <a:lnTo>
                    <a:pt x="261" y="305"/>
                  </a:lnTo>
                  <a:lnTo>
                    <a:pt x="267" y="307"/>
                  </a:lnTo>
                  <a:lnTo>
                    <a:pt x="320" y="334"/>
                  </a:lnTo>
                  <a:lnTo>
                    <a:pt x="347" y="307"/>
                  </a:lnTo>
                  <a:lnTo>
                    <a:pt x="334" y="294"/>
                  </a:lnTo>
                  <a:lnTo>
                    <a:pt x="334" y="282"/>
                  </a:lnTo>
                  <a:lnTo>
                    <a:pt x="361" y="269"/>
                  </a:lnTo>
                  <a:lnTo>
                    <a:pt x="361" y="215"/>
                  </a:lnTo>
                  <a:lnTo>
                    <a:pt x="361" y="161"/>
                  </a:lnTo>
                  <a:lnTo>
                    <a:pt x="347" y="108"/>
                  </a:lnTo>
                  <a:lnTo>
                    <a:pt x="361" y="81"/>
                  </a:lnTo>
                  <a:lnTo>
                    <a:pt x="388" y="40"/>
                  </a:lnTo>
                  <a:lnTo>
                    <a:pt x="415" y="40"/>
                  </a:lnTo>
                  <a:lnTo>
                    <a:pt x="428" y="27"/>
                  </a:lnTo>
                  <a:lnTo>
                    <a:pt x="468" y="0"/>
                  </a:lnTo>
                  <a:lnTo>
                    <a:pt x="495" y="27"/>
                  </a:lnTo>
                  <a:lnTo>
                    <a:pt x="547" y="54"/>
                  </a:lnTo>
                  <a:lnTo>
                    <a:pt x="574" y="81"/>
                  </a:lnTo>
                  <a:lnTo>
                    <a:pt x="560" y="121"/>
                  </a:lnTo>
                  <a:lnTo>
                    <a:pt x="574" y="175"/>
                  </a:lnTo>
                  <a:lnTo>
                    <a:pt x="547" y="215"/>
                  </a:lnTo>
                  <a:lnTo>
                    <a:pt x="574" y="215"/>
                  </a:lnTo>
                  <a:lnTo>
                    <a:pt x="574" y="282"/>
                  </a:lnTo>
                  <a:lnTo>
                    <a:pt x="628" y="348"/>
                  </a:lnTo>
                  <a:lnTo>
                    <a:pt x="681" y="374"/>
                  </a:lnTo>
                  <a:lnTo>
                    <a:pt x="722" y="401"/>
                  </a:lnTo>
                  <a:lnTo>
                    <a:pt x="735" y="442"/>
                  </a:lnTo>
                  <a:lnTo>
                    <a:pt x="708" y="495"/>
                  </a:lnTo>
                  <a:lnTo>
                    <a:pt x="695" y="536"/>
                  </a:lnTo>
                  <a:lnTo>
                    <a:pt x="695" y="576"/>
                  </a:lnTo>
                  <a:lnTo>
                    <a:pt x="762" y="668"/>
                  </a:lnTo>
                  <a:lnTo>
                    <a:pt x="802" y="708"/>
                  </a:lnTo>
                  <a:lnTo>
                    <a:pt x="843" y="775"/>
                  </a:lnTo>
                  <a:lnTo>
                    <a:pt x="816" y="789"/>
                  </a:lnTo>
                  <a:lnTo>
                    <a:pt x="816" y="856"/>
                  </a:lnTo>
                  <a:lnTo>
                    <a:pt x="856" y="896"/>
                  </a:lnTo>
                  <a:lnTo>
                    <a:pt x="843" y="910"/>
                  </a:lnTo>
                  <a:lnTo>
                    <a:pt x="843" y="964"/>
                  </a:lnTo>
                  <a:lnTo>
                    <a:pt x="883" y="950"/>
                  </a:lnTo>
                  <a:lnTo>
                    <a:pt x="894" y="988"/>
                  </a:lnTo>
                  <a:lnTo>
                    <a:pt x="908" y="1029"/>
                  </a:lnTo>
                  <a:lnTo>
                    <a:pt x="948" y="1042"/>
                  </a:lnTo>
                  <a:lnTo>
                    <a:pt x="948" y="1123"/>
                  </a:lnTo>
                  <a:lnTo>
                    <a:pt x="921" y="1136"/>
                  </a:lnTo>
                  <a:lnTo>
                    <a:pt x="962" y="1150"/>
                  </a:lnTo>
                  <a:lnTo>
                    <a:pt x="1002" y="1177"/>
                  </a:lnTo>
                  <a:lnTo>
                    <a:pt x="1029" y="1190"/>
                  </a:lnTo>
                  <a:lnTo>
                    <a:pt x="1056" y="1203"/>
                  </a:lnTo>
                  <a:lnTo>
                    <a:pt x="1083" y="1230"/>
                  </a:lnTo>
                  <a:lnTo>
                    <a:pt x="1109" y="1257"/>
                  </a:lnTo>
                  <a:lnTo>
                    <a:pt x="1096" y="1336"/>
                  </a:lnTo>
                  <a:lnTo>
                    <a:pt x="1083" y="1390"/>
                  </a:lnTo>
                  <a:lnTo>
                    <a:pt x="1042" y="1497"/>
                  </a:lnTo>
                  <a:lnTo>
                    <a:pt x="1002" y="1605"/>
                  </a:lnTo>
                  <a:lnTo>
                    <a:pt x="935" y="1710"/>
                  </a:lnTo>
                  <a:lnTo>
                    <a:pt x="935" y="1712"/>
                  </a:lnTo>
                  <a:lnTo>
                    <a:pt x="935" y="1714"/>
                  </a:lnTo>
                  <a:lnTo>
                    <a:pt x="933" y="1718"/>
                  </a:lnTo>
                  <a:lnTo>
                    <a:pt x="931" y="1722"/>
                  </a:lnTo>
                  <a:lnTo>
                    <a:pt x="931" y="1725"/>
                  </a:lnTo>
                  <a:lnTo>
                    <a:pt x="927" y="1733"/>
                  </a:lnTo>
                  <a:lnTo>
                    <a:pt x="923" y="1745"/>
                  </a:lnTo>
                  <a:lnTo>
                    <a:pt x="919" y="1756"/>
                  </a:lnTo>
                  <a:lnTo>
                    <a:pt x="914" y="1768"/>
                  </a:lnTo>
                  <a:lnTo>
                    <a:pt x="908" y="1777"/>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118" name="Freeform 194">
              <a:extLst>
                <a:ext uri="{FF2B5EF4-FFF2-40B4-BE49-F238E27FC236}">
                  <a16:creationId xmlns:a16="http://schemas.microsoft.com/office/drawing/2014/main" id="{D4925E42-8886-4FFD-9D88-3ACB0905DB2E}"/>
                </a:ext>
              </a:extLst>
            </p:cNvPr>
            <p:cNvSpPr>
              <a:spLocks/>
            </p:cNvSpPr>
            <p:nvPr/>
          </p:nvSpPr>
          <p:spPr bwMode="gray">
            <a:xfrm>
              <a:off x="5445166" y="1730855"/>
              <a:ext cx="998690" cy="1463389"/>
            </a:xfrm>
            <a:custGeom>
              <a:avLst/>
              <a:gdLst>
                <a:gd name="T0" fmla="*/ 418 w 1885"/>
                <a:gd name="T1" fmla="*/ 47 h 2631"/>
                <a:gd name="T2" fmla="*/ 391 w 1885"/>
                <a:gd name="T3" fmla="*/ 113 h 2631"/>
                <a:gd name="T4" fmla="*/ 364 w 1885"/>
                <a:gd name="T5" fmla="*/ 122 h 2631"/>
                <a:gd name="T6" fmla="*/ 357 w 1885"/>
                <a:gd name="T7" fmla="*/ 127 h 2631"/>
                <a:gd name="T8" fmla="*/ 311 w 1885"/>
                <a:gd name="T9" fmla="*/ 113 h 2631"/>
                <a:gd name="T10" fmla="*/ 297 w 1885"/>
                <a:gd name="T11" fmla="*/ 147 h 2631"/>
                <a:gd name="T12" fmla="*/ 264 w 1885"/>
                <a:gd name="T13" fmla="*/ 177 h 2631"/>
                <a:gd name="T14" fmla="*/ 220 w 1885"/>
                <a:gd name="T15" fmla="*/ 264 h 2631"/>
                <a:gd name="T16" fmla="*/ 204 w 1885"/>
                <a:gd name="T17" fmla="*/ 354 h 2631"/>
                <a:gd name="T18" fmla="*/ 160 w 1885"/>
                <a:gd name="T19" fmla="*/ 414 h 2631"/>
                <a:gd name="T20" fmla="*/ 180 w 1885"/>
                <a:gd name="T21" fmla="*/ 511 h 2631"/>
                <a:gd name="T22" fmla="*/ 173 w 1885"/>
                <a:gd name="T23" fmla="*/ 554 h 2631"/>
                <a:gd name="T24" fmla="*/ 163 w 1885"/>
                <a:gd name="T25" fmla="*/ 581 h 2631"/>
                <a:gd name="T26" fmla="*/ 153 w 1885"/>
                <a:gd name="T27" fmla="*/ 607 h 2631"/>
                <a:gd name="T28" fmla="*/ 97 w 1885"/>
                <a:gd name="T29" fmla="*/ 624 h 2631"/>
                <a:gd name="T30" fmla="*/ 20 w 1885"/>
                <a:gd name="T31" fmla="*/ 587 h 2631"/>
                <a:gd name="T32" fmla="*/ 6 w 1885"/>
                <a:gd name="T33" fmla="*/ 511 h 2631"/>
                <a:gd name="T34" fmla="*/ 13 w 1885"/>
                <a:gd name="T35" fmla="*/ 511 h 2631"/>
                <a:gd name="T36" fmla="*/ 15 w 1885"/>
                <a:gd name="T37" fmla="*/ 510 h 2631"/>
                <a:gd name="T38" fmla="*/ 1 w 1885"/>
                <a:gd name="T39" fmla="*/ 504 h 2631"/>
                <a:gd name="T40" fmla="*/ 46 w 1885"/>
                <a:gd name="T41" fmla="*/ 437 h 2631"/>
                <a:gd name="T42" fmla="*/ 136 w 1885"/>
                <a:gd name="T43" fmla="*/ 404 h 2631"/>
                <a:gd name="T44" fmla="*/ 140 w 1885"/>
                <a:gd name="T45" fmla="*/ 337 h 2631"/>
                <a:gd name="T46" fmla="*/ 180 w 1885"/>
                <a:gd name="T47" fmla="*/ 256 h 2631"/>
                <a:gd name="T48" fmla="*/ 182 w 1885"/>
                <a:gd name="T49" fmla="*/ 243 h 2631"/>
                <a:gd name="T50" fmla="*/ 186 w 1885"/>
                <a:gd name="T51" fmla="*/ 235 h 2631"/>
                <a:gd name="T52" fmla="*/ 210 w 1885"/>
                <a:gd name="T53" fmla="*/ 200 h 2631"/>
                <a:gd name="T54" fmla="*/ 234 w 1885"/>
                <a:gd name="T55" fmla="*/ 169 h 2631"/>
                <a:gd name="T56" fmla="*/ 243 w 1885"/>
                <a:gd name="T57" fmla="*/ 166 h 2631"/>
                <a:gd name="T58" fmla="*/ 237 w 1885"/>
                <a:gd name="T59" fmla="*/ 160 h 2631"/>
                <a:gd name="T60" fmla="*/ 229 w 1885"/>
                <a:gd name="T61" fmla="*/ 160 h 2631"/>
                <a:gd name="T62" fmla="*/ 219 w 1885"/>
                <a:gd name="T63" fmla="*/ 165 h 2631"/>
                <a:gd name="T64" fmla="*/ 216 w 1885"/>
                <a:gd name="T65" fmla="*/ 166 h 2631"/>
                <a:gd name="T66" fmla="*/ 209 w 1885"/>
                <a:gd name="T67" fmla="*/ 165 h 2631"/>
                <a:gd name="T68" fmla="*/ 195 w 1885"/>
                <a:gd name="T69" fmla="*/ 170 h 2631"/>
                <a:gd name="T70" fmla="*/ 197 w 1885"/>
                <a:gd name="T71" fmla="*/ 167 h 2631"/>
                <a:gd name="T72" fmla="*/ 210 w 1885"/>
                <a:gd name="T73" fmla="*/ 140 h 2631"/>
                <a:gd name="T74" fmla="*/ 243 w 1885"/>
                <a:gd name="T75" fmla="*/ 133 h 2631"/>
                <a:gd name="T76" fmla="*/ 250 w 1885"/>
                <a:gd name="T77" fmla="*/ 100 h 2631"/>
                <a:gd name="T78" fmla="*/ 270 w 1885"/>
                <a:gd name="T79" fmla="*/ 90 h 2631"/>
                <a:gd name="T80" fmla="*/ 294 w 1885"/>
                <a:gd name="T81" fmla="*/ 90 h 2631"/>
                <a:gd name="T82" fmla="*/ 304 w 1885"/>
                <a:gd name="T83" fmla="*/ 86 h 2631"/>
                <a:gd name="T84" fmla="*/ 307 w 1885"/>
                <a:gd name="T85" fmla="*/ 77 h 2631"/>
                <a:gd name="T86" fmla="*/ 324 w 1885"/>
                <a:gd name="T87" fmla="*/ 83 h 2631"/>
                <a:gd name="T88" fmla="*/ 317 w 1885"/>
                <a:gd name="T89" fmla="*/ 59 h 2631"/>
                <a:gd name="T90" fmla="*/ 327 w 1885"/>
                <a:gd name="T91" fmla="*/ 53 h 2631"/>
                <a:gd name="T92" fmla="*/ 333 w 1885"/>
                <a:gd name="T93" fmla="*/ 58 h 2631"/>
                <a:gd name="T94" fmla="*/ 344 w 1885"/>
                <a:gd name="T95" fmla="*/ 66 h 2631"/>
                <a:gd name="T96" fmla="*/ 341 w 1885"/>
                <a:gd name="T97" fmla="*/ 58 h 2631"/>
                <a:gd name="T98" fmla="*/ 343 w 1885"/>
                <a:gd name="T99" fmla="*/ 50 h 2631"/>
                <a:gd name="T100" fmla="*/ 361 w 1885"/>
                <a:gd name="T101" fmla="*/ 16 h 2631"/>
                <a:gd name="T102" fmla="*/ 367 w 1885"/>
                <a:gd name="T103" fmla="*/ 41 h 2631"/>
                <a:gd name="T104" fmla="*/ 367 w 1885"/>
                <a:gd name="T105" fmla="*/ 57 h 2631"/>
                <a:gd name="T106" fmla="*/ 371 w 1885"/>
                <a:gd name="T107" fmla="*/ 57 h 2631"/>
                <a:gd name="T108" fmla="*/ 398 w 1885"/>
                <a:gd name="T109" fmla="*/ 30 h 2631"/>
                <a:gd name="T110" fmla="*/ 421 w 1885"/>
                <a:gd name="T111" fmla="*/ 3 h 2631"/>
                <a:gd name="T112" fmla="*/ 447 w 1885"/>
                <a:gd name="T113" fmla="*/ 47 h 2631"/>
                <a:gd name="T114" fmla="*/ 455 w 1885"/>
                <a:gd name="T115" fmla="*/ 47 h 2631"/>
                <a:gd name="T116" fmla="*/ 464 w 1885"/>
                <a:gd name="T117" fmla="*/ 47 h 2631"/>
                <a:gd name="T118" fmla="*/ 471 w 1885"/>
                <a:gd name="T119" fmla="*/ 60 h 2631"/>
                <a:gd name="T120" fmla="*/ 447 w 1885"/>
                <a:gd name="T121" fmla="*/ 77 h 263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85"/>
                <a:gd name="T184" fmla="*/ 0 h 2631"/>
                <a:gd name="T185" fmla="*/ 1885 w 1885"/>
                <a:gd name="T186" fmla="*/ 2631 h 263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85" h="2631">
                  <a:moveTo>
                    <a:pt x="1778" y="361"/>
                  </a:moveTo>
                  <a:lnTo>
                    <a:pt x="1778" y="361"/>
                  </a:lnTo>
                  <a:lnTo>
                    <a:pt x="1764" y="309"/>
                  </a:lnTo>
                  <a:lnTo>
                    <a:pt x="1778" y="296"/>
                  </a:lnTo>
                  <a:lnTo>
                    <a:pt x="1778" y="269"/>
                  </a:lnTo>
                  <a:lnTo>
                    <a:pt x="1751" y="242"/>
                  </a:lnTo>
                  <a:lnTo>
                    <a:pt x="1697" y="215"/>
                  </a:lnTo>
                  <a:lnTo>
                    <a:pt x="1672" y="188"/>
                  </a:lnTo>
                  <a:lnTo>
                    <a:pt x="1632" y="215"/>
                  </a:lnTo>
                  <a:lnTo>
                    <a:pt x="1619" y="228"/>
                  </a:lnTo>
                  <a:lnTo>
                    <a:pt x="1592" y="228"/>
                  </a:lnTo>
                  <a:lnTo>
                    <a:pt x="1565" y="269"/>
                  </a:lnTo>
                  <a:lnTo>
                    <a:pt x="1551" y="296"/>
                  </a:lnTo>
                  <a:lnTo>
                    <a:pt x="1565" y="347"/>
                  </a:lnTo>
                  <a:lnTo>
                    <a:pt x="1565" y="401"/>
                  </a:lnTo>
                  <a:lnTo>
                    <a:pt x="1565" y="455"/>
                  </a:lnTo>
                  <a:lnTo>
                    <a:pt x="1538" y="468"/>
                  </a:lnTo>
                  <a:lnTo>
                    <a:pt x="1538" y="482"/>
                  </a:lnTo>
                  <a:lnTo>
                    <a:pt x="1551" y="495"/>
                  </a:lnTo>
                  <a:lnTo>
                    <a:pt x="1524" y="522"/>
                  </a:lnTo>
                  <a:lnTo>
                    <a:pt x="1471" y="495"/>
                  </a:lnTo>
                  <a:lnTo>
                    <a:pt x="1465" y="493"/>
                  </a:lnTo>
                  <a:lnTo>
                    <a:pt x="1461" y="491"/>
                  </a:lnTo>
                  <a:lnTo>
                    <a:pt x="1457" y="491"/>
                  </a:lnTo>
                  <a:lnTo>
                    <a:pt x="1453" y="491"/>
                  </a:lnTo>
                  <a:lnTo>
                    <a:pt x="1450" y="491"/>
                  </a:lnTo>
                  <a:lnTo>
                    <a:pt x="1446" y="493"/>
                  </a:lnTo>
                  <a:lnTo>
                    <a:pt x="1440" y="497"/>
                  </a:lnTo>
                  <a:lnTo>
                    <a:pt x="1436" y="501"/>
                  </a:lnTo>
                  <a:lnTo>
                    <a:pt x="1432" y="505"/>
                  </a:lnTo>
                  <a:lnTo>
                    <a:pt x="1430" y="507"/>
                  </a:lnTo>
                  <a:lnTo>
                    <a:pt x="1430" y="509"/>
                  </a:lnTo>
                  <a:lnTo>
                    <a:pt x="1417" y="535"/>
                  </a:lnTo>
                  <a:lnTo>
                    <a:pt x="1377" y="522"/>
                  </a:lnTo>
                  <a:lnTo>
                    <a:pt x="1336" y="522"/>
                  </a:lnTo>
                  <a:lnTo>
                    <a:pt x="1336" y="495"/>
                  </a:lnTo>
                  <a:lnTo>
                    <a:pt x="1283" y="428"/>
                  </a:lnTo>
                  <a:lnTo>
                    <a:pt x="1258" y="415"/>
                  </a:lnTo>
                  <a:lnTo>
                    <a:pt x="1244" y="455"/>
                  </a:lnTo>
                  <a:lnTo>
                    <a:pt x="1258" y="468"/>
                  </a:lnTo>
                  <a:lnTo>
                    <a:pt x="1231" y="482"/>
                  </a:lnTo>
                  <a:lnTo>
                    <a:pt x="1217" y="468"/>
                  </a:lnTo>
                  <a:lnTo>
                    <a:pt x="1204" y="482"/>
                  </a:lnTo>
                  <a:lnTo>
                    <a:pt x="1177" y="468"/>
                  </a:lnTo>
                  <a:lnTo>
                    <a:pt x="1164" y="495"/>
                  </a:lnTo>
                  <a:lnTo>
                    <a:pt x="1204" y="549"/>
                  </a:lnTo>
                  <a:lnTo>
                    <a:pt x="1190" y="589"/>
                  </a:lnTo>
                  <a:lnTo>
                    <a:pt x="1204" y="616"/>
                  </a:lnTo>
                  <a:lnTo>
                    <a:pt x="1177" y="629"/>
                  </a:lnTo>
                  <a:lnTo>
                    <a:pt x="1123" y="589"/>
                  </a:lnTo>
                  <a:lnTo>
                    <a:pt x="1096" y="616"/>
                  </a:lnTo>
                  <a:lnTo>
                    <a:pt x="1069" y="589"/>
                  </a:lnTo>
                  <a:lnTo>
                    <a:pt x="1043" y="603"/>
                  </a:lnTo>
                  <a:lnTo>
                    <a:pt x="1056" y="654"/>
                  </a:lnTo>
                  <a:lnTo>
                    <a:pt x="1056" y="708"/>
                  </a:lnTo>
                  <a:lnTo>
                    <a:pt x="1002" y="695"/>
                  </a:lnTo>
                  <a:lnTo>
                    <a:pt x="962" y="748"/>
                  </a:lnTo>
                  <a:lnTo>
                    <a:pt x="962" y="816"/>
                  </a:lnTo>
                  <a:lnTo>
                    <a:pt x="922" y="829"/>
                  </a:lnTo>
                  <a:lnTo>
                    <a:pt x="949" y="883"/>
                  </a:lnTo>
                  <a:lnTo>
                    <a:pt x="949" y="923"/>
                  </a:lnTo>
                  <a:lnTo>
                    <a:pt x="883" y="1015"/>
                  </a:lnTo>
                  <a:lnTo>
                    <a:pt x="883" y="1056"/>
                  </a:lnTo>
                  <a:lnTo>
                    <a:pt x="856" y="1096"/>
                  </a:lnTo>
                  <a:lnTo>
                    <a:pt x="816" y="1096"/>
                  </a:lnTo>
                  <a:lnTo>
                    <a:pt x="830" y="1163"/>
                  </a:lnTo>
                  <a:lnTo>
                    <a:pt x="830" y="1244"/>
                  </a:lnTo>
                  <a:lnTo>
                    <a:pt x="816" y="1270"/>
                  </a:lnTo>
                  <a:lnTo>
                    <a:pt x="830" y="1295"/>
                  </a:lnTo>
                  <a:lnTo>
                    <a:pt x="762" y="1389"/>
                  </a:lnTo>
                  <a:lnTo>
                    <a:pt x="816" y="1416"/>
                  </a:lnTo>
                  <a:lnTo>
                    <a:pt x="816" y="1470"/>
                  </a:lnTo>
                  <a:lnTo>
                    <a:pt x="803" y="1510"/>
                  </a:lnTo>
                  <a:lnTo>
                    <a:pt x="749" y="1497"/>
                  </a:lnTo>
                  <a:lnTo>
                    <a:pt x="709" y="1497"/>
                  </a:lnTo>
                  <a:lnTo>
                    <a:pt x="682" y="1537"/>
                  </a:lnTo>
                  <a:lnTo>
                    <a:pt x="655" y="1577"/>
                  </a:lnTo>
                  <a:lnTo>
                    <a:pt x="668" y="1616"/>
                  </a:lnTo>
                  <a:lnTo>
                    <a:pt x="641" y="1656"/>
                  </a:lnTo>
                  <a:lnTo>
                    <a:pt x="668" y="1696"/>
                  </a:lnTo>
                  <a:lnTo>
                    <a:pt x="641" y="1723"/>
                  </a:lnTo>
                  <a:lnTo>
                    <a:pt x="655" y="1791"/>
                  </a:lnTo>
                  <a:lnTo>
                    <a:pt x="682" y="1844"/>
                  </a:lnTo>
                  <a:lnTo>
                    <a:pt x="668" y="1936"/>
                  </a:lnTo>
                  <a:lnTo>
                    <a:pt x="695" y="1963"/>
                  </a:lnTo>
                  <a:lnTo>
                    <a:pt x="735" y="2004"/>
                  </a:lnTo>
                  <a:lnTo>
                    <a:pt x="722" y="2044"/>
                  </a:lnTo>
                  <a:lnTo>
                    <a:pt x="709" y="2071"/>
                  </a:lnTo>
                  <a:lnTo>
                    <a:pt x="695" y="2071"/>
                  </a:lnTo>
                  <a:lnTo>
                    <a:pt x="682" y="2084"/>
                  </a:lnTo>
                  <a:lnTo>
                    <a:pt x="695" y="2111"/>
                  </a:lnTo>
                  <a:lnTo>
                    <a:pt x="682" y="2138"/>
                  </a:lnTo>
                  <a:lnTo>
                    <a:pt x="709" y="2165"/>
                  </a:lnTo>
                  <a:lnTo>
                    <a:pt x="709" y="2205"/>
                  </a:lnTo>
                  <a:lnTo>
                    <a:pt x="695" y="2218"/>
                  </a:lnTo>
                  <a:lnTo>
                    <a:pt x="709" y="2243"/>
                  </a:lnTo>
                  <a:lnTo>
                    <a:pt x="695" y="2257"/>
                  </a:lnTo>
                  <a:lnTo>
                    <a:pt x="695" y="2270"/>
                  </a:lnTo>
                  <a:lnTo>
                    <a:pt x="682" y="2284"/>
                  </a:lnTo>
                  <a:lnTo>
                    <a:pt x="641" y="2284"/>
                  </a:lnTo>
                  <a:lnTo>
                    <a:pt x="641" y="2297"/>
                  </a:lnTo>
                  <a:lnTo>
                    <a:pt x="655" y="2311"/>
                  </a:lnTo>
                  <a:lnTo>
                    <a:pt x="655" y="2324"/>
                  </a:lnTo>
                  <a:lnTo>
                    <a:pt x="628" y="2337"/>
                  </a:lnTo>
                  <a:lnTo>
                    <a:pt x="628" y="2351"/>
                  </a:lnTo>
                  <a:lnTo>
                    <a:pt x="641" y="2391"/>
                  </a:lnTo>
                  <a:lnTo>
                    <a:pt x="641" y="2431"/>
                  </a:lnTo>
                  <a:lnTo>
                    <a:pt x="628" y="2458"/>
                  </a:lnTo>
                  <a:lnTo>
                    <a:pt x="628" y="2472"/>
                  </a:lnTo>
                  <a:lnTo>
                    <a:pt x="615" y="2472"/>
                  </a:lnTo>
                  <a:lnTo>
                    <a:pt x="615" y="2431"/>
                  </a:lnTo>
                  <a:lnTo>
                    <a:pt x="588" y="2431"/>
                  </a:lnTo>
                  <a:lnTo>
                    <a:pt x="561" y="2418"/>
                  </a:lnTo>
                  <a:lnTo>
                    <a:pt x="534" y="2364"/>
                  </a:lnTo>
                  <a:lnTo>
                    <a:pt x="534" y="2311"/>
                  </a:lnTo>
                  <a:lnTo>
                    <a:pt x="507" y="2378"/>
                  </a:lnTo>
                  <a:lnTo>
                    <a:pt x="494" y="2431"/>
                  </a:lnTo>
                  <a:lnTo>
                    <a:pt x="442" y="2445"/>
                  </a:lnTo>
                  <a:lnTo>
                    <a:pt x="388" y="2499"/>
                  </a:lnTo>
                  <a:lnTo>
                    <a:pt x="334" y="2591"/>
                  </a:lnTo>
                  <a:lnTo>
                    <a:pt x="227" y="2631"/>
                  </a:lnTo>
                  <a:lnTo>
                    <a:pt x="160" y="2591"/>
                  </a:lnTo>
                  <a:lnTo>
                    <a:pt x="54" y="2526"/>
                  </a:lnTo>
                  <a:lnTo>
                    <a:pt x="41" y="2458"/>
                  </a:lnTo>
                  <a:lnTo>
                    <a:pt x="67" y="2431"/>
                  </a:lnTo>
                  <a:lnTo>
                    <a:pt x="92" y="2391"/>
                  </a:lnTo>
                  <a:lnTo>
                    <a:pt x="81" y="2351"/>
                  </a:lnTo>
                  <a:lnTo>
                    <a:pt x="27" y="2405"/>
                  </a:lnTo>
                  <a:lnTo>
                    <a:pt x="27" y="2378"/>
                  </a:lnTo>
                  <a:lnTo>
                    <a:pt x="27" y="2311"/>
                  </a:lnTo>
                  <a:lnTo>
                    <a:pt x="41" y="2257"/>
                  </a:lnTo>
                  <a:lnTo>
                    <a:pt x="92" y="2218"/>
                  </a:lnTo>
                  <a:lnTo>
                    <a:pt x="54" y="2205"/>
                  </a:lnTo>
                  <a:lnTo>
                    <a:pt x="27" y="2151"/>
                  </a:lnTo>
                  <a:lnTo>
                    <a:pt x="27" y="2044"/>
                  </a:lnTo>
                  <a:lnTo>
                    <a:pt x="29" y="2044"/>
                  </a:lnTo>
                  <a:lnTo>
                    <a:pt x="31" y="2044"/>
                  </a:lnTo>
                  <a:lnTo>
                    <a:pt x="35" y="2044"/>
                  </a:lnTo>
                  <a:lnTo>
                    <a:pt x="41" y="2044"/>
                  </a:lnTo>
                  <a:lnTo>
                    <a:pt x="48" y="2044"/>
                  </a:lnTo>
                  <a:lnTo>
                    <a:pt x="54" y="2044"/>
                  </a:lnTo>
                  <a:lnTo>
                    <a:pt x="62" y="2044"/>
                  </a:lnTo>
                  <a:lnTo>
                    <a:pt x="67" y="2044"/>
                  </a:lnTo>
                  <a:lnTo>
                    <a:pt x="67" y="2042"/>
                  </a:lnTo>
                  <a:lnTo>
                    <a:pt x="66" y="2042"/>
                  </a:lnTo>
                  <a:lnTo>
                    <a:pt x="62" y="2040"/>
                  </a:lnTo>
                  <a:lnTo>
                    <a:pt x="58" y="2038"/>
                  </a:lnTo>
                  <a:lnTo>
                    <a:pt x="52" y="2036"/>
                  </a:lnTo>
                  <a:lnTo>
                    <a:pt x="44" y="2032"/>
                  </a:lnTo>
                  <a:lnTo>
                    <a:pt x="39" y="2030"/>
                  </a:lnTo>
                  <a:lnTo>
                    <a:pt x="25" y="2027"/>
                  </a:lnTo>
                  <a:lnTo>
                    <a:pt x="18" y="2023"/>
                  </a:lnTo>
                  <a:lnTo>
                    <a:pt x="12" y="2021"/>
                  </a:lnTo>
                  <a:lnTo>
                    <a:pt x="6" y="2019"/>
                  </a:lnTo>
                  <a:lnTo>
                    <a:pt x="2" y="2019"/>
                  </a:lnTo>
                  <a:lnTo>
                    <a:pt x="0" y="2017"/>
                  </a:lnTo>
                  <a:lnTo>
                    <a:pt x="14" y="1977"/>
                  </a:lnTo>
                  <a:lnTo>
                    <a:pt x="14" y="1911"/>
                  </a:lnTo>
                  <a:lnTo>
                    <a:pt x="119" y="1817"/>
                  </a:lnTo>
                  <a:lnTo>
                    <a:pt x="133" y="1777"/>
                  </a:lnTo>
                  <a:lnTo>
                    <a:pt x="186" y="1750"/>
                  </a:lnTo>
                  <a:lnTo>
                    <a:pt x="227" y="1723"/>
                  </a:lnTo>
                  <a:lnTo>
                    <a:pt x="267" y="1696"/>
                  </a:lnTo>
                  <a:lnTo>
                    <a:pt x="334" y="1656"/>
                  </a:lnTo>
                  <a:lnTo>
                    <a:pt x="348" y="1616"/>
                  </a:lnTo>
                  <a:lnTo>
                    <a:pt x="361" y="1591"/>
                  </a:lnTo>
                  <a:lnTo>
                    <a:pt x="442" y="1591"/>
                  </a:lnTo>
                  <a:lnTo>
                    <a:pt x="469" y="1643"/>
                  </a:lnTo>
                  <a:lnTo>
                    <a:pt x="547" y="1616"/>
                  </a:lnTo>
                  <a:lnTo>
                    <a:pt x="574" y="1564"/>
                  </a:lnTo>
                  <a:lnTo>
                    <a:pt x="561" y="1524"/>
                  </a:lnTo>
                  <a:lnTo>
                    <a:pt x="520" y="1577"/>
                  </a:lnTo>
                  <a:lnTo>
                    <a:pt x="469" y="1602"/>
                  </a:lnTo>
                  <a:lnTo>
                    <a:pt x="469" y="1537"/>
                  </a:lnTo>
                  <a:lnTo>
                    <a:pt x="482" y="1457"/>
                  </a:lnTo>
                  <a:lnTo>
                    <a:pt x="534" y="1416"/>
                  </a:lnTo>
                  <a:lnTo>
                    <a:pt x="561" y="1349"/>
                  </a:lnTo>
                  <a:lnTo>
                    <a:pt x="641" y="1270"/>
                  </a:lnTo>
                  <a:lnTo>
                    <a:pt x="655" y="1244"/>
                  </a:lnTo>
                  <a:lnTo>
                    <a:pt x="655" y="1176"/>
                  </a:lnTo>
                  <a:lnTo>
                    <a:pt x="655" y="1123"/>
                  </a:lnTo>
                  <a:lnTo>
                    <a:pt x="668" y="1069"/>
                  </a:lnTo>
                  <a:lnTo>
                    <a:pt x="722" y="1029"/>
                  </a:lnTo>
                  <a:lnTo>
                    <a:pt x="722" y="1027"/>
                  </a:lnTo>
                  <a:lnTo>
                    <a:pt x="722" y="1025"/>
                  </a:lnTo>
                  <a:lnTo>
                    <a:pt x="722" y="1021"/>
                  </a:lnTo>
                  <a:lnTo>
                    <a:pt x="722" y="1017"/>
                  </a:lnTo>
                  <a:lnTo>
                    <a:pt x="722" y="1011"/>
                  </a:lnTo>
                  <a:lnTo>
                    <a:pt x="724" y="1000"/>
                  </a:lnTo>
                  <a:lnTo>
                    <a:pt x="726" y="990"/>
                  </a:lnTo>
                  <a:lnTo>
                    <a:pt x="728" y="979"/>
                  </a:lnTo>
                  <a:lnTo>
                    <a:pt x="730" y="973"/>
                  </a:lnTo>
                  <a:lnTo>
                    <a:pt x="732" y="969"/>
                  </a:lnTo>
                  <a:lnTo>
                    <a:pt x="734" y="965"/>
                  </a:lnTo>
                  <a:lnTo>
                    <a:pt x="735" y="961"/>
                  </a:lnTo>
                  <a:lnTo>
                    <a:pt x="735" y="958"/>
                  </a:lnTo>
                  <a:lnTo>
                    <a:pt x="737" y="952"/>
                  </a:lnTo>
                  <a:lnTo>
                    <a:pt x="739" y="948"/>
                  </a:lnTo>
                  <a:lnTo>
                    <a:pt x="741" y="944"/>
                  </a:lnTo>
                  <a:lnTo>
                    <a:pt x="745" y="940"/>
                  </a:lnTo>
                  <a:lnTo>
                    <a:pt x="747" y="938"/>
                  </a:lnTo>
                  <a:lnTo>
                    <a:pt x="747" y="937"/>
                  </a:lnTo>
                  <a:lnTo>
                    <a:pt x="749" y="937"/>
                  </a:lnTo>
                  <a:lnTo>
                    <a:pt x="816" y="896"/>
                  </a:lnTo>
                  <a:lnTo>
                    <a:pt x="883" y="869"/>
                  </a:lnTo>
                  <a:lnTo>
                    <a:pt x="830" y="883"/>
                  </a:lnTo>
                  <a:lnTo>
                    <a:pt x="816" y="842"/>
                  </a:lnTo>
                  <a:lnTo>
                    <a:pt x="843" y="802"/>
                  </a:lnTo>
                  <a:lnTo>
                    <a:pt x="883" y="789"/>
                  </a:lnTo>
                  <a:lnTo>
                    <a:pt x="843" y="735"/>
                  </a:lnTo>
                  <a:lnTo>
                    <a:pt x="895" y="708"/>
                  </a:lnTo>
                  <a:lnTo>
                    <a:pt x="908" y="681"/>
                  </a:lnTo>
                  <a:lnTo>
                    <a:pt x="935" y="681"/>
                  </a:lnTo>
                  <a:lnTo>
                    <a:pt x="935" y="679"/>
                  </a:lnTo>
                  <a:lnTo>
                    <a:pt x="937" y="677"/>
                  </a:lnTo>
                  <a:lnTo>
                    <a:pt x="937" y="676"/>
                  </a:lnTo>
                  <a:lnTo>
                    <a:pt x="939" y="674"/>
                  </a:lnTo>
                  <a:lnTo>
                    <a:pt x="941" y="670"/>
                  </a:lnTo>
                  <a:lnTo>
                    <a:pt x="945" y="670"/>
                  </a:lnTo>
                  <a:lnTo>
                    <a:pt x="949" y="668"/>
                  </a:lnTo>
                  <a:lnTo>
                    <a:pt x="958" y="668"/>
                  </a:lnTo>
                  <a:lnTo>
                    <a:pt x="966" y="666"/>
                  </a:lnTo>
                  <a:lnTo>
                    <a:pt x="974" y="664"/>
                  </a:lnTo>
                  <a:lnTo>
                    <a:pt x="979" y="662"/>
                  </a:lnTo>
                  <a:lnTo>
                    <a:pt x="983" y="660"/>
                  </a:lnTo>
                  <a:lnTo>
                    <a:pt x="987" y="656"/>
                  </a:lnTo>
                  <a:lnTo>
                    <a:pt x="989" y="656"/>
                  </a:lnTo>
                  <a:lnTo>
                    <a:pt x="989" y="654"/>
                  </a:lnTo>
                  <a:lnTo>
                    <a:pt x="1016" y="641"/>
                  </a:lnTo>
                  <a:lnTo>
                    <a:pt x="975" y="616"/>
                  </a:lnTo>
                  <a:lnTo>
                    <a:pt x="949" y="641"/>
                  </a:lnTo>
                  <a:lnTo>
                    <a:pt x="947" y="641"/>
                  </a:lnTo>
                  <a:lnTo>
                    <a:pt x="945" y="641"/>
                  </a:lnTo>
                  <a:lnTo>
                    <a:pt x="939" y="641"/>
                  </a:lnTo>
                  <a:lnTo>
                    <a:pt x="933" y="641"/>
                  </a:lnTo>
                  <a:lnTo>
                    <a:pt x="924" y="641"/>
                  </a:lnTo>
                  <a:lnTo>
                    <a:pt x="916" y="641"/>
                  </a:lnTo>
                  <a:lnTo>
                    <a:pt x="906" y="641"/>
                  </a:lnTo>
                  <a:lnTo>
                    <a:pt x="895" y="641"/>
                  </a:lnTo>
                  <a:lnTo>
                    <a:pt x="893" y="643"/>
                  </a:lnTo>
                  <a:lnTo>
                    <a:pt x="891" y="643"/>
                  </a:lnTo>
                  <a:lnTo>
                    <a:pt x="887" y="647"/>
                  </a:lnTo>
                  <a:lnTo>
                    <a:pt x="885" y="651"/>
                  </a:lnTo>
                  <a:lnTo>
                    <a:pt x="883" y="654"/>
                  </a:lnTo>
                  <a:lnTo>
                    <a:pt x="879" y="660"/>
                  </a:lnTo>
                  <a:lnTo>
                    <a:pt x="878" y="664"/>
                  </a:lnTo>
                  <a:lnTo>
                    <a:pt x="874" y="668"/>
                  </a:lnTo>
                  <a:lnTo>
                    <a:pt x="872" y="668"/>
                  </a:lnTo>
                  <a:lnTo>
                    <a:pt x="870" y="668"/>
                  </a:lnTo>
                  <a:lnTo>
                    <a:pt x="866" y="668"/>
                  </a:lnTo>
                  <a:lnTo>
                    <a:pt x="864" y="666"/>
                  </a:lnTo>
                  <a:lnTo>
                    <a:pt x="864" y="664"/>
                  </a:lnTo>
                  <a:lnTo>
                    <a:pt x="862" y="662"/>
                  </a:lnTo>
                  <a:lnTo>
                    <a:pt x="860" y="660"/>
                  </a:lnTo>
                  <a:lnTo>
                    <a:pt x="858" y="658"/>
                  </a:lnTo>
                  <a:lnTo>
                    <a:pt x="856" y="656"/>
                  </a:lnTo>
                  <a:lnTo>
                    <a:pt x="851" y="656"/>
                  </a:lnTo>
                  <a:lnTo>
                    <a:pt x="845" y="658"/>
                  </a:lnTo>
                  <a:lnTo>
                    <a:pt x="841" y="658"/>
                  </a:lnTo>
                  <a:lnTo>
                    <a:pt x="837" y="660"/>
                  </a:lnTo>
                  <a:lnTo>
                    <a:pt x="833" y="660"/>
                  </a:lnTo>
                  <a:lnTo>
                    <a:pt x="828" y="662"/>
                  </a:lnTo>
                  <a:lnTo>
                    <a:pt x="822" y="666"/>
                  </a:lnTo>
                  <a:lnTo>
                    <a:pt x="816" y="668"/>
                  </a:lnTo>
                  <a:lnTo>
                    <a:pt x="808" y="672"/>
                  </a:lnTo>
                  <a:lnTo>
                    <a:pt x="801" y="676"/>
                  </a:lnTo>
                  <a:lnTo>
                    <a:pt x="791" y="679"/>
                  </a:lnTo>
                  <a:lnTo>
                    <a:pt x="783" y="683"/>
                  </a:lnTo>
                  <a:lnTo>
                    <a:pt x="772" y="689"/>
                  </a:lnTo>
                  <a:lnTo>
                    <a:pt x="762" y="695"/>
                  </a:lnTo>
                  <a:lnTo>
                    <a:pt x="735" y="708"/>
                  </a:lnTo>
                  <a:lnTo>
                    <a:pt x="709" y="748"/>
                  </a:lnTo>
                  <a:lnTo>
                    <a:pt x="682" y="748"/>
                  </a:lnTo>
                  <a:lnTo>
                    <a:pt x="695" y="708"/>
                  </a:lnTo>
                  <a:lnTo>
                    <a:pt x="749" y="668"/>
                  </a:lnTo>
                  <a:lnTo>
                    <a:pt x="789" y="668"/>
                  </a:lnTo>
                  <a:lnTo>
                    <a:pt x="830" y="629"/>
                  </a:lnTo>
                  <a:lnTo>
                    <a:pt x="830" y="603"/>
                  </a:lnTo>
                  <a:lnTo>
                    <a:pt x="803" y="616"/>
                  </a:lnTo>
                  <a:lnTo>
                    <a:pt x="789" y="589"/>
                  </a:lnTo>
                  <a:lnTo>
                    <a:pt x="803" y="562"/>
                  </a:lnTo>
                  <a:lnTo>
                    <a:pt x="816" y="562"/>
                  </a:lnTo>
                  <a:lnTo>
                    <a:pt x="830" y="535"/>
                  </a:lnTo>
                  <a:lnTo>
                    <a:pt x="843" y="562"/>
                  </a:lnTo>
                  <a:lnTo>
                    <a:pt x="870" y="562"/>
                  </a:lnTo>
                  <a:lnTo>
                    <a:pt x="856" y="522"/>
                  </a:lnTo>
                  <a:lnTo>
                    <a:pt x="895" y="468"/>
                  </a:lnTo>
                  <a:lnTo>
                    <a:pt x="895" y="562"/>
                  </a:lnTo>
                  <a:lnTo>
                    <a:pt x="922" y="562"/>
                  </a:lnTo>
                  <a:lnTo>
                    <a:pt x="962" y="589"/>
                  </a:lnTo>
                  <a:lnTo>
                    <a:pt x="975" y="562"/>
                  </a:lnTo>
                  <a:lnTo>
                    <a:pt x="975" y="535"/>
                  </a:lnTo>
                  <a:lnTo>
                    <a:pt x="1002" y="522"/>
                  </a:lnTo>
                  <a:lnTo>
                    <a:pt x="1016" y="495"/>
                  </a:lnTo>
                  <a:lnTo>
                    <a:pt x="975" y="495"/>
                  </a:lnTo>
                  <a:lnTo>
                    <a:pt x="949" y="509"/>
                  </a:lnTo>
                  <a:lnTo>
                    <a:pt x="962" y="468"/>
                  </a:lnTo>
                  <a:lnTo>
                    <a:pt x="935" y="441"/>
                  </a:lnTo>
                  <a:lnTo>
                    <a:pt x="989" y="441"/>
                  </a:lnTo>
                  <a:lnTo>
                    <a:pt x="1002" y="401"/>
                  </a:lnTo>
                  <a:lnTo>
                    <a:pt x="1016" y="415"/>
                  </a:lnTo>
                  <a:lnTo>
                    <a:pt x="1029" y="441"/>
                  </a:lnTo>
                  <a:lnTo>
                    <a:pt x="1043" y="428"/>
                  </a:lnTo>
                  <a:lnTo>
                    <a:pt x="1069" y="455"/>
                  </a:lnTo>
                  <a:lnTo>
                    <a:pt x="1096" y="428"/>
                  </a:lnTo>
                  <a:lnTo>
                    <a:pt x="1069" y="428"/>
                  </a:lnTo>
                  <a:lnTo>
                    <a:pt x="1029" y="401"/>
                  </a:lnTo>
                  <a:lnTo>
                    <a:pt x="1083" y="361"/>
                  </a:lnTo>
                  <a:lnTo>
                    <a:pt x="1123" y="361"/>
                  </a:lnTo>
                  <a:lnTo>
                    <a:pt x="1164" y="309"/>
                  </a:lnTo>
                  <a:lnTo>
                    <a:pt x="1164" y="388"/>
                  </a:lnTo>
                  <a:lnTo>
                    <a:pt x="1177" y="415"/>
                  </a:lnTo>
                  <a:lnTo>
                    <a:pt x="1204" y="374"/>
                  </a:lnTo>
                  <a:lnTo>
                    <a:pt x="1177" y="361"/>
                  </a:lnTo>
                  <a:lnTo>
                    <a:pt x="1179" y="361"/>
                  </a:lnTo>
                  <a:lnTo>
                    <a:pt x="1181" y="359"/>
                  </a:lnTo>
                  <a:lnTo>
                    <a:pt x="1187" y="357"/>
                  </a:lnTo>
                  <a:lnTo>
                    <a:pt x="1192" y="355"/>
                  </a:lnTo>
                  <a:lnTo>
                    <a:pt x="1198" y="353"/>
                  </a:lnTo>
                  <a:lnTo>
                    <a:pt x="1204" y="349"/>
                  </a:lnTo>
                  <a:lnTo>
                    <a:pt x="1212" y="349"/>
                  </a:lnTo>
                  <a:lnTo>
                    <a:pt x="1217" y="347"/>
                  </a:lnTo>
                  <a:lnTo>
                    <a:pt x="1219" y="347"/>
                  </a:lnTo>
                  <a:lnTo>
                    <a:pt x="1221" y="345"/>
                  </a:lnTo>
                  <a:lnTo>
                    <a:pt x="1223" y="344"/>
                  </a:lnTo>
                  <a:lnTo>
                    <a:pt x="1225" y="340"/>
                  </a:lnTo>
                  <a:lnTo>
                    <a:pt x="1225" y="336"/>
                  </a:lnTo>
                  <a:lnTo>
                    <a:pt x="1227" y="332"/>
                  </a:lnTo>
                  <a:lnTo>
                    <a:pt x="1229" y="320"/>
                  </a:lnTo>
                  <a:lnTo>
                    <a:pt x="1229" y="311"/>
                  </a:lnTo>
                  <a:lnTo>
                    <a:pt x="1229" y="307"/>
                  </a:lnTo>
                  <a:lnTo>
                    <a:pt x="1231" y="303"/>
                  </a:lnTo>
                  <a:lnTo>
                    <a:pt x="1231" y="299"/>
                  </a:lnTo>
                  <a:lnTo>
                    <a:pt x="1231" y="297"/>
                  </a:lnTo>
                  <a:lnTo>
                    <a:pt x="1231" y="296"/>
                  </a:lnTo>
                  <a:lnTo>
                    <a:pt x="1271" y="309"/>
                  </a:lnTo>
                  <a:lnTo>
                    <a:pt x="1296" y="334"/>
                  </a:lnTo>
                  <a:lnTo>
                    <a:pt x="1283" y="282"/>
                  </a:lnTo>
                  <a:lnTo>
                    <a:pt x="1258" y="269"/>
                  </a:lnTo>
                  <a:lnTo>
                    <a:pt x="1258" y="242"/>
                  </a:lnTo>
                  <a:lnTo>
                    <a:pt x="1260" y="242"/>
                  </a:lnTo>
                  <a:lnTo>
                    <a:pt x="1261" y="240"/>
                  </a:lnTo>
                  <a:lnTo>
                    <a:pt x="1265" y="240"/>
                  </a:lnTo>
                  <a:lnTo>
                    <a:pt x="1269" y="238"/>
                  </a:lnTo>
                  <a:lnTo>
                    <a:pt x="1273" y="236"/>
                  </a:lnTo>
                  <a:lnTo>
                    <a:pt x="1279" y="232"/>
                  </a:lnTo>
                  <a:lnTo>
                    <a:pt x="1283" y="228"/>
                  </a:lnTo>
                  <a:lnTo>
                    <a:pt x="1288" y="223"/>
                  </a:lnTo>
                  <a:lnTo>
                    <a:pt x="1294" y="221"/>
                  </a:lnTo>
                  <a:lnTo>
                    <a:pt x="1298" y="217"/>
                  </a:lnTo>
                  <a:lnTo>
                    <a:pt x="1304" y="217"/>
                  </a:lnTo>
                  <a:lnTo>
                    <a:pt x="1309" y="215"/>
                  </a:lnTo>
                  <a:lnTo>
                    <a:pt x="1313" y="215"/>
                  </a:lnTo>
                  <a:lnTo>
                    <a:pt x="1323" y="215"/>
                  </a:lnTo>
                  <a:lnTo>
                    <a:pt x="1327" y="215"/>
                  </a:lnTo>
                  <a:lnTo>
                    <a:pt x="1329" y="217"/>
                  </a:lnTo>
                  <a:lnTo>
                    <a:pt x="1331" y="219"/>
                  </a:lnTo>
                  <a:lnTo>
                    <a:pt x="1331" y="221"/>
                  </a:lnTo>
                  <a:lnTo>
                    <a:pt x="1334" y="226"/>
                  </a:lnTo>
                  <a:lnTo>
                    <a:pt x="1334" y="234"/>
                  </a:lnTo>
                  <a:lnTo>
                    <a:pt x="1336" y="242"/>
                  </a:lnTo>
                  <a:lnTo>
                    <a:pt x="1336" y="248"/>
                  </a:lnTo>
                  <a:lnTo>
                    <a:pt x="1336" y="251"/>
                  </a:lnTo>
                  <a:lnTo>
                    <a:pt x="1336" y="253"/>
                  </a:lnTo>
                  <a:lnTo>
                    <a:pt x="1336" y="255"/>
                  </a:lnTo>
                  <a:lnTo>
                    <a:pt x="1377" y="269"/>
                  </a:lnTo>
                  <a:lnTo>
                    <a:pt x="1377" y="267"/>
                  </a:lnTo>
                  <a:lnTo>
                    <a:pt x="1377" y="265"/>
                  </a:lnTo>
                  <a:lnTo>
                    <a:pt x="1375" y="263"/>
                  </a:lnTo>
                  <a:lnTo>
                    <a:pt x="1373" y="259"/>
                  </a:lnTo>
                  <a:lnTo>
                    <a:pt x="1371" y="253"/>
                  </a:lnTo>
                  <a:lnTo>
                    <a:pt x="1367" y="246"/>
                  </a:lnTo>
                  <a:lnTo>
                    <a:pt x="1365" y="240"/>
                  </a:lnTo>
                  <a:lnTo>
                    <a:pt x="1365" y="234"/>
                  </a:lnTo>
                  <a:lnTo>
                    <a:pt x="1363" y="228"/>
                  </a:lnTo>
                  <a:lnTo>
                    <a:pt x="1363" y="223"/>
                  </a:lnTo>
                  <a:lnTo>
                    <a:pt x="1365" y="219"/>
                  </a:lnTo>
                  <a:lnTo>
                    <a:pt x="1365" y="215"/>
                  </a:lnTo>
                  <a:lnTo>
                    <a:pt x="1365" y="213"/>
                  </a:lnTo>
                  <a:lnTo>
                    <a:pt x="1367" y="207"/>
                  </a:lnTo>
                  <a:lnTo>
                    <a:pt x="1371" y="205"/>
                  </a:lnTo>
                  <a:lnTo>
                    <a:pt x="1373" y="203"/>
                  </a:lnTo>
                  <a:lnTo>
                    <a:pt x="1375" y="202"/>
                  </a:lnTo>
                  <a:lnTo>
                    <a:pt x="1377" y="202"/>
                  </a:lnTo>
                  <a:lnTo>
                    <a:pt x="1390" y="161"/>
                  </a:lnTo>
                  <a:lnTo>
                    <a:pt x="1404" y="134"/>
                  </a:lnTo>
                  <a:lnTo>
                    <a:pt x="1417" y="121"/>
                  </a:lnTo>
                  <a:lnTo>
                    <a:pt x="1417" y="67"/>
                  </a:lnTo>
                  <a:lnTo>
                    <a:pt x="1444" y="67"/>
                  </a:lnTo>
                  <a:lnTo>
                    <a:pt x="1484" y="27"/>
                  </a:lnTo>
                  <a:lnTo>
                    <a:pt x="1498" y="67"/>
                  </a:lnTo>
                  <a:lnTo>
                    <a:pt x="1484" y="121"/>
                  </a:lnTo>
                  <a:lnTo>
                    <a:pt x="1471" y="161"/>
                  </a:lnTo>
                  <a:lnTo>
                    <a:pt x="1471" y="163"/>
                  </a:lnTo>
                  <a:lnTo>
                    <a:pt x="1471" y="165"/>
                  </a:lnTo>
                  <a:lnTo>
                    <a:pt x="1471" y="167"/>
                  </a:lnTo>
                  <a:lnTo>
                    <a:pt x="1471" y="171"/>
                  </a:lnTo>
                  <a:lnTo>
                    <a:pt x="1471" y="175"/>
                  </a:lnTo>
                  <a:lnTo>
                    <a:pt x="1471" y="184"/>
                  </a:lnTo>
                  <a:lnTo>
                    <a:pt x="1471" y="196"/>
                  </a:lnTo>
                  <a:lnTo>
                    <a:pt x="1471" y="205"/>
                  </a:lnTo>
                  <a:lnTo>
                    <a:pt x="1471" y="217"/>
                  </a:lnTo>
                  <a:lnTo>
                    <a:pt x="1471" y="228"/>
                  </a:lnTo>
                  <a:lnTo>
                    <a:pt x="1471" y="230"/>
                  </a:lnTo>
                  <a:lnTo>
                    <a:pt x="1471" y="232"/>
                  </a:lnTo>
                  <a:lnTo>
                    <a:pt x="1473" y="232"/>
                  </a:lnTo>
                  <a:lnTo>
                    <a:pt x="1473" y="234"/>
                  </a:lnTo>
                  <a:lnTo>
                    <a:pt x="1475" y="234"/>
                  </a:lnTo>
                  <a:lnTo>
                    <a:pt x="1476" y="232"/>
                  </a:lnTo>
                  <a:lnTo>
                    <a:pt x="1480" y="230"/>
                  </a:lnTo>
                  <a:lnTo>
                    <a:pt x="1482" y="230"/>
                  </a:lnTo>
                  <a:lnTo>
                    <a:pt x="1484" y="228"/>
                  </a:lnTo>
                  <a:lnTo>
                    <a:pt x="1498" y="202"/>
                  </a:lnTo>
                  <a:lnTo>
                    <a:pt x="1511" y="134"/>
                  </a:lnTo>
                  <a:lnTo>
                    <a:pt x="1511" y="81"/>
                  </a:lnTo>
                  <a:lnTo>
                    <a:pt x="1538" y="27"/>
                  </a:lnTo>
                  <a:lnTo>
                    <a:pt x="1551" y="94"/>
                  </a:lnTo>
                  <a:lnTo>
                    <a:pt x="1565" y="148"/>
                  </a:lnTo>
                  <a:lnTo>
                    <a:pt x="1592" y="121"/>
                  </a:lnTo>
                  <a:lnTo>
                    <a:pt x="1578" y="67"/>
                  </a:lnTo>
                  <a:lnTo>
                    <a:pt x="1578" y="13"/>
                  </a:lnTo>
                  <a:lnTo>
                    <a:pt x="1632" y="0"/>
                  </a:lnTo>
                  <a:lnTo>
                    <a:pt x="1672" y="0"/>
                  </a:lnTo>
                  <a:lnTo>
                    <a:pt x="1645" y="54"/>
                  </a:lnTo>
                  <a:lnTo>
                    <a:pt x="1645" y="107"/>
                  </a:lnTo>
                  <a:lnTo>
                    <a:pt x="1659" y="94"/>
                  </a:lnTo>
                  <a:lnTo>
                    <a:pt x="1684" y="13"/>
                  </a:lnTo>
                  <a:lnTo>
                    <a:pt x="1724" y="27"/>
                  </a:lnTo>
                  <a:lnTo>
                    <a:pt x="1778" y="27"/>
                  </a:lnTo>
                  <a:lnTo>
                    <a:pt x="1832" y="54"/>
                  </a:lnTo>
                  <a:lnTo>
                    <a:pt x="1858" y="81"/>
                  </a:lnTo>
                  <a:lnTo>
                    <a:pt x="1818" y="134"/>
                  </a:lnTo>
                  <a:lnTo>
                    <a:pt x="1697" y="148"/>
                  </a:lnTo>
                  <a:lnTo>
                    <a:pt x="1711" y="175"/>
                  </a:lnTo>
                  <a:lnTo>
                    <a:pt x="1791" y="188"/>
                  </a:lnTo>
                  <a:lnTo>
                    <a:pt x="1793" y="188"/>
                  </a:lnTo>
                  <a:lnTo>
                    <a:pt x="1795" y="188"/>
                  </a:lnTo>
                  <a:lnTo>
                    <a:pt x="1799" y="188"/>
                  </a:lnTo>
                  <a:lnTo>
                    <a:pt x="1801" y="188"/>
                  </a:lnTo>
                  <a:lnTo>
                    <a:pt x="1805" y="188"/>
                  </a:lnTo>
                  <a:lnTo>
                    <a:pt x="1814" y="188"/>
                  </a:lnTo>
                  <a:lnTo>
                    <a:pt x="1822" y="188"/>
                  </a:lnTo>
                  <a:lnTo>
                    <a:pt x="1832" y="188"/>
                  </a:lnTo>
                  <a:lnTo>
                    <a:pt x="1839" y="188"/>
                  </a:lnTo>
                  <a:lnTo>
                    <a:pt x="1843" y="188"/>
                  </a:lnTo>
                  <a:lnTo>
                    <a:pt x="1845" y="188"/>
                  </a:lnTo>
                  <a:lnTo>
                    <a:pt x="1849" y="188"/>
                  </a:lnTo>
                  <a:lnTo>
                    <a:pt x="1853" y="188"/>
                  </a:lnTo>
                  <a:lnTo>
                    <a:pt x="1857" y="188"/>
                  </a:lnTo>
                  <a:lnTo>
                    <a:pt x="1858" y="188"/>
                  </a:lnTo>
                  <a:lnTo>
                    <a:pt x="1860" y="188"/>
                  </a:lnTo>
                  <a:lnTo>
                    <a:pt x="1864" y="188"/>
                  </a:lnTo>
                  <a:lnTo>
                    <a:pt x="1868" y="188"/>
                  </a:lnTo>
                  <a:lnTo>
                    <a:pt x="1872" y="188"/>
                  </a:lnTo>
                  <a:lnTo>
                    <a:pt x="1872" y="202"/>
                  </a:lnTo>
                  <a:lnTo>
                    <a:pt x="1885" y="215"/>
                  </a:lnTo>
                  <a:lnTo>
                    <a:pt x="1885" y="242"/>
                  </a:lnTo>
                  <a:lnTo>
                    <a:pt x="1858" y="242"/>
                  </a:lnTo>
                  <a:lnTo>
                    <a:pt x="1832" y="228"/>
                  </a:lnTo>
                  <a:lnTo>
                    <a:pt x="1845" y="255"/>
                  </a:lnTo>
                  <a:lnTo>
                    <a:pt x="1845" y="282"/>
                  </a:lnTo>
                  <a:lnTo>
                    <a:pt x="1818" y="282"/>
                  </a:lnTo>
                  <a:lnTo>
                    <a:pt x="1818" y="296"/>
                  </a:lnTo>
                  <a:lnTo>
                    <a:pt x="1805" y="296"/>
                  </a:lnTo>
                  <a:lnTo>
                    <a:pt x="1791" y="309"/>
                  </a:lnTo>
                  <a:lnTo>
                    <a:pt x="1791" y="361"/>
                  </a:lnTo>
                  <a:lnTo>
                    <a:pt x="1778" y="361"/>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119" name="Freeform 195">
              <a:extLst>
                <a:ext uri="{FF2B5EF4-FFF2-40B4-BE49-F238E27FC236}">
                  <a16:creationId xmlns:a16="http://schemas.microsoft.com/office/drawing/2014/main" id="{876E54CD-A564-4ED9-8131-2A2DE06AA1D4}"/>
                </a:ext>
              </a:extLst>
            </p:cNvPr>
            <p:cNvSpPr>
              <a:spLocks/>
            </p:cNvSpPr>
            <p:nvPr/>
          </p:nvSpPr>
          <p:spPr bwMode="gray">
            <a:xfrm>
              <a:off x="5586171" y="3305528"/>
              <a:ext cx="155847" cy="230359"/>
            </a:xfrm>
            <a:custGeom>
              <a:avLst/>
              <a:gdLst>
                <a:gd name="T0" fmla="*/ 43 w 294"/>
                <a:gd name="T1" fmla="*/ 104 h 414"/>
                <a:gd name="T2" fmla="*/ 43 w 294"/>
                <a:gd name="T3" fmla="*/ 101 h 414"/>
                <a:gd name="T4" fmla="*/ 40 w 294"/>
                <a:gd name="T5" fmla="*/ 97 h 414"/>
                <a:gd name="T6" fmla="*/ 47 w 294"/>
                <a:gd name="T7" fmla="*/ 94 h 414"/>
                <a:gd name="T8" fmla="*/ 37 w 294"/>
                <a:gd name="T9" fmla="*/ 90 h 414"/>
                <a:gd name="T10" fmla="*/ 43 w 294"/>
                <a:gd name="T11" fmla="*/ 77 h 414"/>
                <a:gd name="T12" fmla="*/ 43 w 294"/>
                <a:gd name="T13" fmla="*/ 67 h 414"/>
                <a:gd name="T14" fmla="*/ 50 w 294"/>
                <a:gd name="T15" fmla="*/ 57 h 414"/>
                <a:gd name="T16" fmla="*/ 57 w 294"/>
                <a:gd name="T17" fmla="*/ 47 h 414"/>
                <a:gd name="T18" fmla="*/ 60 w 294"/>
                <a:gd name="T19" fmla="*/ 34 h 414"/>
                <a:gd name="T20" fmla="*/ 63 w 294"/>
                <a:gd name="T21" fmla="*/ 41 h 414"/>
                <a:gd name="T22" fmla="*/ 74 w 294"/>
                <a:gd name="T23" fmla="*/ 26 h 414"/>
                <a:gd name="T24" fmla="*/ 70 w 294"/>
                <a:gd name="T25" fmla="*/ 20 h 414"/>
                <a:gd name="T26" fmla="*/ 60 w 294"/>
                <a:gd name="T27" fmla="*/ 24 h 414"/>
                <a:gd name="T28" fmla="*/ 60 w 294"/>
                <a:gd name="T29" fmla="*/ 10 h 414"/>
                <a:gd name="T30" fmla="*/ 53 w 294"/>
                <a:gd name="T31" fmla="*/ 3 h 414"/>
                <a:gd name="T32" fmla="*/ 47 w 294"/>
                <a:gd name="T33" fmla="*/ 0 h 414"/>
                <a:gd name="T34" fmla="*/ 37 w 294"/>
                <a:gd name="T35" fmla="*/ 3 h 414"/>
                <a:gd name="T36" fmla="*/ 27 w 294"/>
                <a:gd name="T37" fmla="*/ 3 h 414"/>
                <a:gd name="T38" fmla="*/ 20 w 294"/>
                <a:gd name="T39" fmla="*/ 6 h 414"/>
                <a:gd name="T40" fmla="*/ 17 w 294"/>
                <a:gd name="T41" fmla="*/ 17 h 414"/>
                <a:gd name="T42" fmla="*/ 13 w 294"/>
                <a:gd name="T43" fmla="*/ 24 h 414"/>
                <a:gd name="T44" fmla="*/ 3 w 294"/>
                <a:gd name="T45" fmla="*/ 17 h 414"/>
                <a:gd name="T46" fmla="*/ 0 w 294"/>
                <a:gd name="T47" fmla="*/ 26 h 414"/>
                <a:gd name="T48" fmla="*/ 0 w 294"/>
                <a:gd name="T49" fmla="*/ 37 h 414"/>
                <a:gd name="T50" fmla="*/ 6 w 294"/>
                <a:gd name="T51" fmla="*/ 44 h 414"/>
                <a:gd name="T52" fmla="*/ 10 w 294"/>
                <a:gd name="T53" fmla="*/ 53 h 414"/>
                <a:gd name="T54" fmla="*/ 3 w 294"/>
                <a:gd name="T55" fmla="*/ 60 h 414"/>
                <a:gd name="T56" fmla="*/ 3 w 294"/>
                <a:gd name="T57" fmla="*/ 67 h 414"/>
                <a:gd name="T58" fmla="*/ 10 w 294"/>
                <a:gd name="T59" fmla="*/ 74 h 414"/>
                <a:gd name="T60" fmla="*/ 17 w 294"/>
                <a:gd name="T61" fmla="*/ 77 h 414"/>
                <a:gd name="T62" fmla="*/ 17 w 294"/>
                <a:gd name="T63" fmla="*/ 94 h 414"/>
                <a:gd name="T64" fmla="*/ 17 w 294"/>
                <a:gd name="T65" fmla="*/ 97 h 414"/>
                <a:gd name="T66" fmla="*/ 27 w 294"/>
                <a:gd name="T67" fmla="*/ 101 h 414"/>
                <a:gd name="T68" fmla="*/ 37 w 294"/>
                <a:gd name="T69" fmla="*/ 104 h 414"/>
                <a:gd name="T70" fmla="*/ 43 w 294"/>
                <a:gd name="T71" fmla="*/ 104 h 41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94"/>
                <a:gd name="T109" fmla="*/ 0 h 414"/>
                <a:gd name="T110" fmla="*/ 294 w 294"/>
                <a:gd name="T111" fmla="*/ 414 h 41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94" h="414">
                  <a:moveTo>
                    <a:pt x="175" y="414"/>
                  </a:moveTo>
                  <a:lnTo>
                    <a:pt x="175" y="401"/>
                  </a:lnTo>
                  <a:lnTo>
                    <a:pt x="161" y="387"/>
                  </a:lnTo>
                  <a:lnTo>
                    <a:pt x="188" y="374"/>
                  </a:lnTo>
                  <a:lnTo>
                    <a:pt x="148" y="360"/>
                  </a:lnTo>
                  <a:lnTo>
                    <a:pt x="175" y="307"/>
                  </a:lnTo>
                  <a:lnTo>
                    <a:pt x="175" y="268"/>
                  </a:lnTo>
                  <a:lnTo>
                    <a:pt x="202" y="228"/>
                  </a:lnTo>
                  <a:lnTo>
                    <a:pt x="229" y="188"/>
                  </a:lnTo>
                  <a:lnTo>
                    <a:pt x="242" y="134"/>
                  </a:lnTo>
                  <a:lnTo>
                    <a:pt x="255" y="161"/>
                  </a:lnTo>
                  <a:lnTo>
                    <a:pt x="294" y="107"/>
                  </a:lnTo>
                  <a:lnTo>
                    <a:pt x="280" y="80"/>
                  </a:lnTo>
                  <a:lnTo>
                    <a:pt x="242" y="94"/>
                  </a:lnTo>
                  <a:lnTo>
                    <a:pt x="242" y="40"/>
                  </a:lnTo>
                  <a:lnTo>
                    <a:pt x="215" y="13"/>
                  </a:lnTo>
                  <a:lnTo>
                    <a:pt x="188" y="0"/>
                  </a:lnTo>
                  <a:lnTo>
                    <a:pt x="148" y="13"/>
                  </a:lnTo>
                  <a:lnTo>
                    <a:pt x="108" y="13"/>
                  </a:lnTo>
                  <a:lnTo>
                    <a:pt x="81" y="27"/>
                  </a:lnTo>
                  <a:lnTo>
                    <a:pt x="67" y="67"/>
                  </a:lnTo>
                  <a:lnTo>
                    <a:pt x="54" y="94"/>
                  </a:lnTo>
                  <a:lnTo>
                    <a:pt x="14" y="67"/>
                  </a:lnTo>
                  <a:lnTo>
                    <a:pt x="0" y="107"/>
                  </a:lnTo>
                  <a:lnTo>
                    <a:pt x="0" y="147"/>
                  </a:lnTo>
                  <a:lnTo>
                    <a:pt x="27" y="174"/>
                  </a:lnTo>
                  <a:lnTo>
                    <a:pt x="40" y="215"/>
                  </a:lnTo>
                  <a:lnTo>
                    <a:pt x="14" y="241"/>
                  </a:lnTo>
                  <a:lnTo>
                    <a:pt x="14" y="268"/>
                  </a:lnTo>
                  <a:lnTo>
                    <a:pt x="40" y="293"/>
                  </a:lnTo>
                  <a:lnTo>
                    <a:pt x="67" y="307"/>
                  </a:lnTo>
                  <a:lnTo>
                    <a:pt x="67" y="374"/>
                  </a:lnTo>
                  <a:lnTo>
                    <a:pt x="67" y="387"/>
                  </a:lnTo>
                  <a:lnTo>
                    <a:pt x="108" y="401"/>
                  </a:lnTo>
                  <a:lnTo>
                    <a:pt x="148" y="414"/>
                  </a:lnTo>
                  <a:lnTo>
                    <a:pt x="175" y="414"/>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120" name="Freeform 196">
              <a:extLst>
                <a:ext uri="{FF2B5EF4-FFF2-40B4-BE49-F238E27FC236}">
                  <a16:creationId xmlns:a16="http://schemas.microsoft.com/office/drawing/2014/main" id="{E1122015-439B-4136-B0EB-2902A31F0A3F}"/>
                </a:ext>
              </a:extLst>
            </p:cNvPr>
            <p:cNvSpPr>
              <a:spLocks/>
            </p:cNvSpPr>
            <p:nvPr/>
          </p:nvSpPr>
          <p:spPr bwMode="gray">
            <a:xfrm>
              <a:off x="5594652" y="3224290"/>
              <a:ext cx="133583" cy="119074"/>
            </a:xfrm>
            <a:custGeom>
              <a:avLst/>
              <a:gdLst>
                <a:gd name="T0" fmla="*/ 0 w 254"/>
                <a:gd name="T1" fmla="*/ 50 h 215"/>
                <a:gd name="T2" fmla="*/ 6 w 254"/>
                <a:gd name="T3" fmla="*/ 53 h 215"/>
                <a:gd name="T4" fmla="*/ 9 w 254"/>
                <a:gd name="T5" fmla="*/ 47 h 215"/>
                <a:gd name="T6" fmla="*/ 9 w 254"/>
                <a:gd name="T7" fmla="*/ 40 h 215"/>
                <a:gd name="T8" fmla="*/ 19 w 254"/>
                <a:gd name="T9" fmla="*/ 37 h 215"/>
                <a:gd name="T10" fmla="*/ 23 w 254"/>
                <a:gd name="T11" fmla="*/ 33 h 215"/>
                <a:gd name="T12" fmla="*/ 26 w 254"/>
                <a:gd name="T13" fmla="*/ 37 h 215"/>
                <a:gd name="T14" fmla="*/ 33 w 254"/>
                <a:gd name="T15" fmla="*/ 33 h 215"/>
                <a:gd name="T16" fmla="*/ 43 w 254"/>
                <a:gd name="T17" fmla="*/ 33 h 215"/>
                <a:gd name="T18" fmla="*/ 49 w 254"/>
                <a:gd name="T19" fmla="*/ 33 h 215"/>
                <a:gd name="T20" fmla="*/ 56 w 254"/>
                <a:gd name="T21" fmla="*/ 37 h 215"/>
                <a:gd name="T22" fmla="*/ 56 w 254"/>
                <a:gd name="T23" fmla="*/ 30 h 215"/>
                <a:gd name="T24" fmla="*/ 63 w 254"/>
                <a:gd name="T25" fmla="*/ 23 h 215"/>
                <a:gd name="T26" fmla="*/ 59 w 254"/>
                <a:gd name="T27" fmla="*/ 20 h 215"/>
                <a:gd name="T28" fmla="*/ 59 w 254"/>
                <a:gd name="T29" fmla="*/ 16 h 215"/>
                <a:gd name="T30" fmla="*/ 59 w 254"/>
                <a:gd name="T31" fmla="*/ 13 h 215"/>
                <a:gd name="T32" fmla="*/ 56 w 254"/>
                <a:gd name="T33" fmla="*/ 10 h 215"/>
                <a:gd name="T34" fmla="*/ 63 w 254"/>
                <a:gd name="T35" fmla="*/ 3 h 215"/>
                <a:gd name="T36" fmla="*/ 59 w 254"/>
                <a:gd name="T37" fmla="*/ 0 h 215"/>
                <a:gd name="T38" fmla="*/ 53 w 254"/>
                <a:gd name="T39" fmla="*/ 10 h 215"/>
                <a:gd name="T40" fmla="*/ 43 w 254"/>
                <a:gd name="T41" fmla="*/ 10 h 215"/>
                <a:gd name="T42" fmla="*/ 43 w 254"/>
                <a:gd name="T43" fmla="*/ 13 h 215"/>
                <a:gd name="T44" fmla="*/ 43 w 254"/>
                <a:gd name="T45" fmla="*/ 16 h 215"/>
                <a:gd name="T46" fmla="*/ 36 w 254"/>
                <a:gd name="T47" fmla="*/ 16 h 215"/>
                <a:gd name="T48" fmla="*/ 39 w 254"/>
                <a:gd name="T49" fmla="*/ 20 h 215"/>
                <a:gd name="T50" fmla="*/ 29 w 254"/>
                <a:gd name="T51" fmla="*/ 26 h 215"/>
                <a:gd name="T52" fmla="*/ 19 w 254"/>
                <a:gd name="T53" fmla="*/ 30 h 215"/>
                <a:gd name="T54" fmla="*/ 19 w 254"/>
                <a:gd name="T55" fmla="*/ 33 h 215"/>
                <a:gd name="T56" fmla="*/ 9 w 254"/>
                <a:gd name="T57" fmla="*/ 33 h 215"/>
                <a:gd name="T58" fmla="*/ 6 w 254"/>
                <a:gd name="T59" fmla="*/ 37 h 215"/>
                <a:gd name="T60" fmla="*/ 3 w 254"/>
                <a:gd name="T61" fmla="*/ 40 h 215"/>
                <a:gd name="T62" fmla="*/ 0 w 254"/>
                <a:gd name="T63" fmla="*/ 50 h 21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54"/>
                <a:gd name="T97" fmla="*/ 0 h 215"/>
                <a:gd name="T98" fmla="*/ 254 w 254"/>
                <a:gd name="T99" fmla="*/ 215 h 21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54" h="215">
                  <a:moveTo>
                    <a:pt x="0" y="201"/>
                  </a:moveTo>
                  <a:lnTo>
                    <a:pt x="27" y="215"/>
                  </a:lnTo>
                  <a:lnTo>
                    <a:pt x="39" y="188"/>
                  </a:lnTo>
                  <a:lnTo>
                    <a:pt x="39" y="161"/>
                  </a:lnTo>
                  <a:lnTo>
                    <a:pt x="79" y="148"/>
                  </a:lnTo>
                  <a:lnTo>
                    <a:pt x="93" y="134"/>
                  </a:lnTo>
                  <a:lnTo>
                    <a:pt x="106" y="148"/>
                  </a:lnTo>
                  <a:lnTo>
                    <a:pt x="133" y="134"/>
                  </a:lnTo>
                  <a:lnTo>
                    <a:pt x="173" y="134"/>
                  </a:lnTo>
                  <a:lnTo>
                    <a:pt x="200" y="134"/>
                  </a:lnTo>
                  <a:lnTo>
                    <a:pt x="227" y="148"/>
                  </a:lnTo>
                  <a:lnTo>
                    <a:pt x="227" y="121"/>
                  </a:lnTo>
                  <a:lnTo>
                    <a:pt x="254" y="94"/>
                  </a:lnTo>
                  <a:lnTo>
                    <a:pt x="240" y="80"/>
                  </a:lnTo>
                  <a:lnTo>
                    <a:pt x="240" y="67"/>
                  </a:lnTo>
                  <a:lnTo>
                    <a:pt x="240" y="54"/>
                  </a:lnTo>
                  <a:lnTo>
                    <a:pt x="227" y="40"/>
                  </a:lnTo>
                  <a:lnTo>
                    <a:pt x="254" y="13"/>
                  </a:lnTo>
                  <a:lnTo>
                    <a:pt x="240" y="0"/>
                  </a:lnTo>
                  <a:lnTo>
                    <a:pt x="214" y="40"/>
                  </a:lnTo>
                  <a:lnTo>
                    <a:pt x="173" y="40"/>
                  </a:lnTo>
                  <a:lnTo>
                    <a:pt x="173" y="54"/>
                  </a:lnTo>
                  <a:lnTo>
                    <a:pt x="173" y="67"/>
                  </a:lnTo>
                  <a:lnTo>
                    <a:pt x="146" y="67"/>
                  </a:lnTo>
                  <a:lnTo>
                    <a:pt x="160" y="80"/>
                  </a:lnTo>
                  <a:lnTo>
                    <a:pt x="119" y="107"/>
                  </a:lnTo>
                  <a:lnTo>
                    <a:pt x="79" y="121"/>
                  </a:lnTo>
                  <a:lnTo>
                    <a:pt x="79" y="134"/>
                  </a:lnTo>
                  <a:lnTo>
                    <a:pt x="39" y="134"/>
                  </a:lnTo>
                  <a:lnTo>
                    <a:pt x="27" y="148"/>
                  </a:lnTo>
                  <a:lnTo>
                    <a:pt x="14" y="161"/>
                  </a:lnTo>
                  <a:lnTo>
                    <a:pt x="0" y="201"/>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121" name="Freeform 197">
              <a:extLst>
                <a:ext uri="{FF2B5EF4-FFF2-40B4-BE49-F238E27FC236}">
                  <a16:creationId xmlns:a16="http://schemas.microsoft.com/office/drawing/2014/main" id="{DB000757-0FD2-4A95-9DA8-3FD58853A92B}"/>
                </a:ext>
              </a:extLst>
            </p:cNvPr>
            <p:cNvSpPr>
              <a:spLocks/>
            </p:cNvSpPr>
            <p:nvPr/>
          </p:nvSpPr>
          <p:spPr bwMode="gray">
            <a:xfrm>
              <a:off x="5685828" y="3446859"/>
              <a:ext cx="48768" cy="75673"/>
            </a:xfrm>
            <a:custGeom>
              <a:avLst/>
              <a:gdLst>
                <a:gd name="T0" fmla="*/ 13 w 92"/>
                <a:gd name="T1" fmla="*/ 0 h 134"/>
                <a:gd name="T2" fmla="*/ 20 w 92"/>
                <a:gd name="T3" fmla="*/ 7 h 134"/>
                <a:gd name="T4" fmla="*/ 23 w 92"/>
                <a:gd name="T5" fmla="*/ 14 h 134"/>
                <a:gd name="T6" fmla="*/ 23 w 92"/>
                <a:gd name="T7" fmla="*/ 27 h 134"/>
                <a:gd name="T8" fmla="*/ 23 w 92"/>
                <a:gd name="T9" fmla="*/ 35 h 134"/>
                <a:gd name="T10" fmla="*/ 13 w 92"/>
                <a:gd name="T11" fmla="*/ 31 h 134"/>
                <a:gd name="T12" fmla="*/ 0 w 92"/>
                <a:gd name="T13" fmla="*/ 24 h 134"/>
                <a:gd name="T14" fmla="*/ 3 w 92"/>
                <a:gd name="T15" fmla="*/ 14 h 134"/>
                <a:gd name="T16" fmla="*/ 0 w 92"/>
                <a:gd name="T17" fmla="*/ 14 h 134"/>
                <a:gd name="T18" fmla="*/ 0 w 92"/>
                <a:gd name="T19" fmla="*/ 10 h 134"/>
                <a:gd name="T20" fmla="*/ 3 w 92"/>
                <a:gd name="T21" fmla="*/ 4 h 134"/>
                <a:gd name="T22" fmla="*/ 6 w 92"/>
                <a:gd name="T23" fmla="*/ 0 h 134"/>
                <a:gd name="T24" fmla="*/ 13 w 92"/>
                <a:gd name="T25" fmla="*/ 0 h 13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2"/>
                <a:gd name="T40" fmla="*/ 0 h 134"/>
                <a:gd name="T41" fmla="*/ 92 w 92"/>
                <a:gd name="T42" fmla="*/ 134 h 13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2" h="134">
                  <a:moveTo>
                    <a:pt x="54" y="0"/>
                  </a:moveTo>
                  <a:lnTo>
                    <a:pt x="79" y="27"/>
                  </a:lnTo>
                  <a:lnTo>
                    <a:pt x="92" y="54"/>
                  </a:lnTo>
                  <a:lnTo>
                    <a:pt x="92" y="107"/>
                  </a:lnTo>
                  <a:lnTo>
                    <a:pt x="92" y="134"/>
                  </a:lnTo>
                  <a:lnTo>
                    <a:pt x="54" y="121"/>
                  </a:lnTo>
                  <a:lnTo>
                    <a:pt x="0" y="94"/>
                  </a:lnTo>
                  <a:lnTo>
                    <a:pt x="14" y="54"/>
                  </a:lnTo>
                  <a:lnTo>
                    <a:pt x="0" y="54"/>
                  </a:lnTo>
                  <a:lnTo>
                    <a:pt x="0" y="40"/>
                  </a:lnTo>
                  <a:lnTo>
                    <a:pt x="14" y="13"/>
                  </a:lnTo>
                  <a:lnTo>
                    <a:pt x="27" y="0"/>
                  </a:lnTo>
                  <a:lnTo>
                    <a:pt x="54" y="0"/>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122" name="Freeform 198">
              <a:extLst>
                <a:ext uri="{FF2B5EF4-FFF2-40B4-BE49-F238E27FC236}">
                  <a16:creationId xmlns:a16="http://schemas.microsoft.com/office/drawing/2014/main" id="{2B6E5DC8-17BF-4C52-AD47-4D9F2901B9AC}"/>
                </a:ext>
              </a:extLst>
            </p:cNvPr>
            <p:cNvSpPr>
              <a:spLocks/>
            </p:cNvSpPr>
            <p:nvPr/>
          </p:nvSpPr>
          <p:spPr bwMode="gray">
            <a:xfrm>
              <a:off x="5750499" y="3395668"/>
              <a:ext cx="90116" cy="126864"/>
            </a:xfrm>
            <a:custGeom>
              <a:avLst/>
              <a:gdLst>
                <a:gd name="T0" fmla="*/ 13 w 171"/>
                <a:gd name="T1" fmla="*/ 14 h 226"/>
                <a:gd name="T2" fmla="*/ 3 w 171"/>
                <a:gd name="T3" fmla="*/ 20 h 226"/>
                <a:gd name="T4" fmla="*/ 6 w 171"/>
                <a:gd name="T5" fmla="*/ 30 h 226"/>
                <a:gd name="T6" fmla="*/ 3 w 171"/>
                <a:gd name="T7" fmla="*/ 40 h 226"/>
                <a:gd name="T8" fmla="*/ 16 w 171"/>
                <a:gd name="T9" fmla="*/ 47 h 226"/>
                <a:gd name="T10" fmla="*/ 29 w 171"/>
                <a:gd name="T11" fmla="*/ 58 h 226"/>
                <a:gd name="T12" fmla="*/ 29 w 171"/>
                <a:gd name="T13" fmla="*/ 44 h 226"/>
                <a:gd name="T14" fmla="*/ 30 w 171"/>
                <a:gd name="T15" fmla="*/ 43 h 226"/>
                <a:gd name="T16" fmla="*/ 31 w 171"/>
                <a:gd name="T17" fmla="*/ 42 h 226"/>
                <a:gd name="T18" fmla="*/ 32 w 171"/>
                <a:gd name="T19" fmla="*/ 41 h 226"/>
                <a:gd name="T20" fmla="*/ 33 w 171"/>
                <a:gd name="T21" fmla="*/ 40 h 226"/>
                <a:gd name="T22" fmla="*/ 36 w 171"/>
                <a:gd name="T23" fmla="*/ 40 h 226"/>
                <a:gd name="T24" fmla="*/ 38 w 171"/>
                <a:gd name="T25" fmla="*/ 40 h 226"/>
                <a:gd name="T26" fmla="*/ 39 w 171"/>
                <a:gd name="T27" fmla="*/ 40 h 226"/>
                <a:gd name="T28" fmla="*/ 39 w 171"/>
                <a:gd name="T29" fmla="*/ 40 h 226"/>
                <a:gd name="T30" fmla="*/ 39 w 171"/>
                <a:gd name="T31" fmla="*/ 39 h 226"/>
                <a:gd name="T32" fmla="*/ 39 w 171"/>
                <a:gd name="T33" fmla="*/ 37 h 226"/>
                <a:gd name="T34" fmla="*/ 38 w 171"/>
                <a:gd name="T35" fmla="*/ 35 h 226"/>
                <a:gd name="T36" fmla="*/ 37 w 171"/>
                <a:gd name="T37" fmla="*/ 34 h 226"/>
                <a:gd name="T38" fmla="*/ 36 w 171"/>
                <a:gd name="T39" fmla="*/ 34 h 226"/>
                <a:gd name="T40" fmla="*/ 35 w 171"/>
                <a:gd name="T41" fmla="*/ 33 h 226"/>
                <a:gd name="T42" fmla="*/ 33 w 171"/>
                <a:gd name="T43" fmla="*/ 32 h 226"/>
                <a:gd name="T44" fmla="*/ 30 w 171"/>
                <a:gd name="T45" fmla="*/ 31 h 226"/>
                <a:gd name="T46" fmla="*/ 29 w 171"/>
                <a:gd name="T47" fmla="*/ 30 h 226"/>
                <a:gd name="T48" fmla="*/ 36 w 171"/>
                <a:gd name="T49" fmla="*/ 23 h 226"/>
                <a:gd name="T50" fmla="*/ 42 w 171"/>
                <a:gd name="T51" fmla="*/ 23 h 226"/>
                <a:gd name="T52" fmla="*/ 42 w 171"/>
                <a:gd name="T53" fmla="*/ 14 h 226"/>
                <a:gd name="T54" fmla="*/ 39 w 171"/>
                <a:gd name="T55" fmla="*/ 7 h 226"/>
                <a:gd name="T56" fmla="*/ 29 w 171"/>
                <a:gd name="T57" fmla="*/ 0 h 226"/>
                <a:gd name="T58" fmla="*/ 23 w 171"/>
                <a:gd name="T59" fmla="*/ 7 h 226"/>
                <a:gd name="T60" fmla="*/ 23 w 171"/>
                <a:gd name="T61" fmla="*/ 17 h 226"/>
                <a:gd name="T62" fmla="*/ 16 w 171"/>
                <a:gd name="T63" fmla="*/ 17 h 226"/>
                <a:gd name="T64" fmla="*/ 16 w 171"/>
                <a:gd name="T65" fmla="*/ 10 h 22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1"/>
                <a:gd name="T100" fmla="*/ 0 h 226"/>
                <a:gd name="T101" fmla="*/ 171 w 171"/>
                <a:gd name="T102" fmla="*/ 226 h 22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1" h="226">
                  <a:moveTo>
                    <a:pt x="52" y="40"/>
                  </a:moveTo>
                  <a:lnTo>
                    <a:pt x="52" y="54"/>
                  </a:lnTo>
                  <a:lnTo>
                    <a:pt x="25" y="78"/>
                  </a:lnTo>
                  <a:lnTo>
                    <a:pt x="14" y="78"/>
                  </a:lnTo>
                  <a:lnTo>
                    <a:pt x="0" y="78"/>
                  </a:lnTo>
                  <a:lnTo>
                    <a:pt x="25" y="119"/>
                  </a:lnTo>
                  <a:lnTo>
                    <a:pt x="25" y="132"/>
                  </a:lnTo>
                  <a:lnTo>
                    <a:pt x="14" y="159"/>
                  </a:lnTo>
                  <a:lnTo>
                    <a:pt x="25" y="172"/>
                  </a:lnTo>
                  <a:lnTo>
                    <a:pt x="65" y="186"/>
                  </a:lnTo>
                  <a:lnTo>
                    <a:pt x="92" y="213"/>
                  </a:lnTo>
                  <a:lnTo>
                    <a:pt x="119" y="226"/>
                  </a:lnTo>
                  <a:lnTo>
                    <a:pt x="119" y="186"/>
                  </a:lnTo>
                  <a:lnTo>
                    <a:pt x="119" y="172"/>
                  </a:lnTo>
                  <a:lnTo>
                    <a:pt x="119" y="171"/>
                  </a:lnTo>
                  <a:lnTo>
                    <a:pt x="121" y="171"/>
                  </a:lnTo>
                  <a:lnTo>
                    <a:pt x="123" y="169"/>
                  </a:lnTo>
                  <a:lnTo>
                    <a:pt x="125" y="165"/>
                  </a:lnTo>
                  <a:lnTo>
                    <a:pt x="127" y="163"/>
                  </a:lnTo>
                  <a:lnTo>
                    <a:pt x="129" y="161"/>
                  </a:lnTo>
                  <a:lnTo>
                    <a:pt x="131" y="159"/>
                  </a:lnTo>
                  <a:lnTo>
                    <a:pt x="133" y="159"/>
                  </a:lnTo>
                  <a:lnTo>
                    <a:pt x="142" y="159"/>
                  </a:lnTo>
                  <a:lnTo>
                    <a:pt x="146" y="159"/>
                  </a:lnTo>
                  <a:lnTo>
                    <a:pt x="150" y="159"/>
                  </a:lnTo>
                  <a:lnTo>
                    <a:pt x="154" y="159"/>
                  </a:lnTo>
                  <a:lnTo>
                    <a:pt x="156" y="159"/>
                  </a:lnTo>
                  <a:lnTo>
                    <a:pt x="158" y="159"/>
                  </a:lnTo>
                  <a:lnTo>
                    <a:pt x="158" y="157"/>
                  </a:lnTo>
                  <a:lnTo>
                    <a:pt x="158" y="155"/>
                  </a:lnTo>
                  <a:lnTo>
                    <a:pt x="158" y="151"/>
                  </a:lnTo>
                  <a:lnTo>
                    <a:pt x="158" y="146"/>
                  </a:lnTo>
                  <a:lnTo>
                    <a:pt x="156" y="140"/>
                  </a:lnTo>
                  <a:lnTo>
                    <a:pt x="152" y="136"/>
                  </a:lnTo>
                  <a:lnTo>
                    <a:pt x="150" y="134"/>
                  </a:lnTo>
                  <a:lnTo>
                    <a:pt x="148" y="132"/>
                  </a:lnTo>
                  <a:lnTo>
                    <a:pt x="146" y="132"/>
                  </a:lnTo>
                  <a:lnTo>
                    <a:pt x="144" y="132"/>
                  </a:lnTo>
                  <a:lnTo>
                    <a:pt x="140" y="130"/>
                  </a:lnTo>
                  <a:lnTo>
                    <a:pt x="136" y="128"/>
                  </a:lnTo>
                  <a:lnTo>
                    <a:pt x="133" y="126"/>
                  </a:lnTo>
                  <a:lnTo>
                    <a:pt x="127" y="123"/>
                  </a:lnTo>
                  <a:lnTo>
                    <a:pt x="123" y="121"/>
                  </a:lnTo>
                  <a:lnTo>
                    <a:pt x="119" y="119"/>
                  </a:lnTo>
                  <a:lnTo>
                    <a:pt x="146" y="92"/>
                  </a:lnTo>
                  <a:lnTo>
                    <a:pt x="171" y="105"/>
                  </a:lnTo>
                  <a:lnTo>
                    <a:pt x="171" y="92"/>
                  </a:lnTo>
                  <a:lnTo>
                    <a:pt x="171" y="78"/>
                  </a:lnTo>
                  <a:lnTo>
                    <a:pt x="171" y="54"/>
                  </a:lnTo>
                  <a:lnTo>
                    <a:pt x="158" y="54"/>
                  </a:lnTo>
                  <a:lnTo>
                    <a:pt x="158" y="27"/>
                  </a:lnTo>
                  <a:lnTo>
                    <a:pt x="158" y="0"/>
                  </a:lnTo>
                  <a:lnTo>
                    <a:pt x="119" y="0"/>
                  </a:lnTo>
                  <a:lnTo>
                    <a:pt x="92" y="13"/>
                  </a:lnTo>
                  <a:lnTo>
                    <a:pt x="92" y="27"/>
                  </a:lnTo>
                  <a:lnTo>
                    <a:pt x="106" y="54"/>
                  </a:lnTo>
                  <a:lnTo>
                    <a:pt x="92" y="65"/>
                  </a:lnTo>
                  <a:lnTo>
                    <a:pt x="79" y="92"/>
                  </a:lnTo>
                  <a:lnTo>
                    <a:pt x="65" y="65"/>
                  </a:lnTo>
                  <a:lnTo>
                    <a:pt x="79" y="54"/>
                  </a:lnTo>
                  <a:lnTo>
                    <a:pt x="65" y="40"/>
                  </a:lnTo>
                  <a:lnTo>
                    <a:pt x="52" y="40"/>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123" name="Freeform 199">
              <a:extLst>
                <a:ext uri="{FF2B5EF4-FFF2-40B4-BE49-F238E27FC236}">
                  <a16:creationId xmlns:a16="http://schemas.microsoft.com/office/drawing/2014/main" id="{3E5E75DE-5257-4615-9031-A491DDAE7BF6}"/>
                </a:ext>
              </a:extLst>
            </p:cNvPr>
            <p:cNvSpPr>
              <a:spLocks/>
            </p:cNvSpPr>
            <p:nvPr/>
          </p:nvSpPr>
          <p:spPr bwMode="gray">
            <a:xfrm>
              <a:off x="5750499" y="3516968"/>
              <a:ext cx="62550" cy="36724"/>
            </a:xfrm>
            <a:custGeom>
              <a:avLst/>
              <a:gdLst>
                <a:gd name="T0" fmla="*/ 6 w 119"/>
                <a:gd name="T1" fmla="*/ 3 h 67"/>
                <a:gd name="T2" fmla="*/ 3 w 119"/>
                <a:gd name="T3" fmla="*/ 3 h 67"/>
                <a:gd name="T4" fmla="*/ 0 w 119"/>
                <a:gd name="T5" fmla="*/ 3 h 67"/>
                <a:gd name="T6" fmla="*/ 0 w 119"/>
                <a:gd name="T7" fmla="*/ 10 h 67"/>
                <a:gd name="T8" fmla="*/ 6 w 119"/>
                <a:gd name="T9" fmla="*/ 13 h 67"/>
                <a:gd name="T10" fmla="*/ 13 w 119"/>
                <a:gd name="T11" fmla="*/ 16 h 67"/>
                <a:gd name="T12" fmla="*/ 19 w 119"/>
                <a:gd name="T13" fmla="*/ 13 h 67"/>
                <a:gd name="T14" fmla="*/ 26 w 119"/>
                <a:gd name="T15" fmla="*/ 10 h 67"/>
                <a:gd name="T16" fmla="*/ 29 w 119"/>
                <a:gd name="T17" fmla="*/ 6 h 67"/>
                <a:gd name="T18" fmla="*/ 29 w 119"/>
                <a:gd name="T19" fmla="*/ 3 h 67"/>
                <a:gd name="T20" fmla="*/ 26 w 119"/>
                <a:gd name="T21" fmla="*/ 3 h 67"/>
                <a:gd name="T22" fmla="*/ 19 w 119"/>
                <a:gd name="T23" fmla="*/ 0 h 67"/>
                <a:gd name="T24" fmla="*/ 19 w 119"/>
                <a:gd name="T25" fmla="*/ 3 h 67"/>
                <a:gd name="T26" fmla="*/ 13 w 119"/>
                <a:gd name="T27" fmla="*/ 6 h 67"/>
                <a:gd name="T28" fmla="*/ 10 w 119"/>
                <a:gd name="T29" fmla="*/ 0 h 67"/>
                <a:gd name="T30" fmla="*/ 6 w 119"/>
                <a:gd name="T31" fmla="*/ 3 h 6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9"/>
                <a:gd name="T49" fmla="*/ 0 h 67"/>
                <a:gd name="T50" fmla="*/ 119 w 119"/>
                <a:gd name="T51" fmla="*/ 67 h 6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9" h="67">
                  <a:moveTo>
                    <a:pt x="27" y="13"/>
                  </a:moveTo>
                  <a:lnTo>
                    <a:pt x="14" y="13"/>
                  </a:lnTo>
                  <a:lnTo>
                    <a:pt x="0" y="13"/>
                  </a:lnTo>
                  <a:lnTo>
                    <a:pt x="0" y="40"/>
                  </a:lnTo>
                  <a:lnTo>
                    <a:pt x="27" y="53"/>
                  </a:lnTo>
                  <a:lnTo>
                    <a:pt x="52" y="67"/>
                  </a:lnTo>
                  <a:lnTo>
                    <a:pt x="79" y="53"/>
                  </a:lnTo>
                  <a:lnTo>
                    <a:pt x="106" y="40"/>
                  </a:lnTo>
                  <a:lnTo>
                    <a:pt x="119" y="27"/>
                  </a:lnTo>
                  <a:lnTo>
                    <a:pt x="119" y="13"/>
                  </a:lnTo>
                  <a:lnTo>
                    <a:pt x="106" y="13"/>
                  </a:lnTo>
                  <a:lnTo>
                    <a:pt x="79" y="0"/>
                  </a:lnTo>
                  <a:lnTo>
                    <a:pt x="79" y="13"/>
                  </a:lnTo>
                  <a:lnTo>
                    <a:pt x="52" y="27"/>
                  </a:lnTo>
                  <a:lnTo>
                    <a:pt x="40" y="0"/>
                  </a:lnTo>
                  <a:lnTo>
                    <a:pt x="27" y="13"/>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124" name="Freeform 200">
              <a:extLst>
                <a:ext uri="{FF2B5EF4-FFF2-40B4-BE49-F238E27FC236}">
                  <a16:creationId xmlns:a16="http://schemas.microsoft.com/office/drawing/2014/main" id="{A43C8648-00C1-45E4-B71B-D2801C229C77}"/>
                </a:ext>
              </a:extLst>
            </p:cNvPr>
            <p:cNvSpPr>
              <a:spLocks/>
            </p:cNvSpPr>
            <p:nvPr/>
          </p:nvSpPr>
          <p:spPr bwMode="gray">
            <a:xfrm>
              <a:off x="5954053" y="3484696"/>
              <a:ext cx="28625" cy="28934"/>
            </a:xfrm>
            <a:custGeom>
              <a:avLst/>
              <a:gdLst>
                <a:gd name="T0" fmla="*/ 0 w 54"/>
                <a:gd name="T1" fmla="*/ 0 h 52"/>
                <a:gd name="T2" fmla="*/ 0 w 54"/>
                <a:gd name="T3" fmla="*/ 7 h 52"/>
                <a:gd name="T4" fmla="*/ 7 w 54"/>
                <a:gd name="T5" fmla="*/ 13 h 52"/>
                <a:gd name="T6" fmla="*/ 10 w 54"/>
                <a:gd name="T7" fmla="*/ 13 h 52"/>
                <a:gd name="T8" fmla="*/ 14 w 54"/>
                <a:gd name="T9" fmla="*/ 10 h 52"/>
                <a:gd name="T10" fmla="*/ 14 w 54"/>
                <a:gd name="T11" fmla="*/ 3 h 52"/>
                <a:gd name="T12" fmla="*/ 7 w 54"/>
                <a:gd name="T13" fmla="*/ 3 h 52"/>
                <a:gd name="T14" fmla="*/ 0 w 54"/>
                <a:gd name="T15" fmla="*/ 0 h 52"/>
                <a:gd name="T16" fmla="*/ 0 60000 65536"/>
                <a:gd name="T17" fmla="*/ 0 60000 65536"/>
                <a:gd name="T18" fmla="*/ 0 60000 65536"/>
                <a:gd name="T19" fmla="*/ 0 60000 65536"/>
                <a:gd name="T20" fmla="*/ 0 60000 65536"/>
                <a:gd name="T21" fmla="*/ 0 60000 65536"/>
                <a:gd name="T22" fmla="*/ 0 60000 65536"/>
                <a:gd name="T23" fmla="*/ 0 60000 65536"/>
                <a:gd name="T24" fmla="*/ 0 w 54"/>
                <a:gd name="T25" fmla="*/ 0 h 52"/>
                <a:gd name="T26" fmla="*/ 54 w 54"/>
                <a:gd name="T27" fmla="*/ 52 h 5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4" h="52">
                  <a:moveTo>
                    <a:pt x="0" y="0"/>
                  </a:moveTo>
                  <a:lnTo>
                    <a:pt x="0" y="27"/>
                  </a:lnTo>
                  <a:lnTo>
                    <a:pt x="27" y="52"/>
                  </a:lnTo>
                  <a:lnTo>
                    <a:pt x="40" y="52"/>
                  </a:lnTo>
                  <a:lnTo>
                    <a:pt x="54" y="38"/>
                  </a:lnTo>
                  <a:lnTo>
                    <a:pt x="54" y="13"/>
                  </a:lnTo>
                  <a:lnTo>
                    <a:pt x="27" y="13"/>
                  </a:lnTo>
                  <a:lnTo>
                    <a:pt x="0" y="0"/>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125" name="Freeform 201">
              <a:extLst>
                <a:ext uri="{FF2B5EF4-FFF2-40B4-BE49-F238E27FC236}">
                  <a16:creationId xmlns:a16="http://schemas.microsoft.com/office/drawing/2014/main" id="{1FE72CBB-7F5A-4941-B306-27BE3B07FA49}"/>
                </a:ext>
              </a:extLst>
            </p:cNvPr>
            <p:cNvSpPr>
              <a:spLocks/>
            </p:cNvSpPr>
            <p:nvPr/>
          </p:nvSpPr>
          <p:spPr bwMode="gray">
            <a:xfrm>
              <a:off x="5750499" y="1991260"/>
              <a:ext cx="531151" cy="1480082"/>
            </a:xfrm>
            <a:custGeom>
              <a:avLst/>
              <a:gdLst>
                <a:gd name="T0" fmla="*/ 147 w 1002"/>
                <a:gd name="T1" fmla="*/ 6 h 2660"/>
                <a:gd name="T2" fmla="*/ 157 w 1002"/>
                <a:gd name="T3" fmla="*/ 37 h 2660"/>
                <a:gd name="T4" fmla="*/ 130 w 1002"/>
                <a:gd name="T5" fmla="*/ 37 h 2660"/>
                <a:gd name="T6" fmla="*/ 120 w 1002"/>
                <a:gd name="T7" fmla="*/ 47 h 2660"/>
                <a:gd name="T8" fmla="*/ 97 w 1002"/>
                <a:gd name="T9" fmla="*/ 70 h 2660"/>
                <a:gd name="T10" fmla="*/ 94 w 1002"/>
                <a:gd name="T11" fmla="*/ 103 h 2660"/>
                <a:gd name="T12" fmla="*/ 77 w 1002"/>
                <a:gd name="T13" fmla="*/ 148 h 2660"/>
                <a:gd name="T14" fmla="*/ 63 w 1002"/>
                <a:gd name="T15" fmla="*/ 173 h 2660"/>
                <a:gd name="T16" fmla="*/ 63 w 1002"/>
                <a:gd name="T17" fmla="*/ 207 h 2660"/>
                <a:gd name="T18" fmla="*/ 60 w 1002"/>
                <a:gd name="T19" fmla="*/ 250 h 2660"/>
                <a:gd name="T20" fmla="*/ 34 w 1002"/>
                <a:gd name="T21" fmla="*/ 258 h 2660"/>
                <a:gd name="T22" fmla="*/ 23 w 1002"/>
                <a:gd name="T23" fmla="*/ 288 h 2660"/>
                <a:gd name="T24" fmla="*/ 17 w 1002"/>
                <a:gd name="T25" fmla="*/ 315 h 2660"/>
                <a:gd name="T26" fmla="*/ 23 w 1002"/>
                <a:gd name="T27" fmla="*/ 367 h 2660"/>
                <a:gd name="T28" fmla="*/ 37 w 1002"/>
                <a:gd name="T29" fmla="*/ 394 h 2660"/>
                <a:gd name="T30" fmla="*/ 27 w 1002"/>
                <a:gd name="T31" fmla="*/ 404 h 2660"/>
                <a:gd name="T32" fmla="*/ 34 w 1002"/>
                <a:gd name="T33" fmla="*/ 424 h 2660"/>
                <a:gd name="T34" fmla="*/ 34 w 1002"/>
                <a:gd name="T35" fmla="*/ 444 h 2660"/>
                <a:gd name="T36" fmla="*/ 27 w 1002"/>
                <a:gd name="T37" fmla="*/ 454 h 2660"/>
                <a:gd name="T38" fmla="*/ 20 w 1002"/>
                <a:gd name="T39" fmla="*/ 461 h 2660"/>
                <a:gd name="T40" fmla="*/ 14 w 1002"/>
                <a:gd name="T41" fmla="*/ 471 h 2660"/>
                <a:gd name="T42" fmla="*/ 14 w 1002"/>
                <a:gd name="T43" fmla="*/ 498 h 2660"/>
                <a:gd name="T44" fmla="*/ 10 w 1002"/>
                <a:gd name="T45" fmla="*/ 491 h 2660"/>
                <a:gd name="T46" fmla="*/ 0 w 1002"/>
                <a:gd name="T47" fmla="*/ 501 h 2660"/>
                <a:gd name="T48" fmla="*/ 17 w 1002"/>
                <a:gd name="T49" fmla="*/ 558 h 2660"/>
                <a:gd name="T50" fmla="*/ 50 w 1002"/>
                <a:gd name="T51" fmla="*/ 612 h 2660"/>
                <a:gd name="T52" fmla="*/ 40 w 1002"/>
                <a:gd name="T53" fmla="*/ 628 h 2660"/>
                <a:gd name="T54" fmla="*/ 74 w 1002"/>
                <a:gd name="T55" fmla="*/ 665 h 2660"/>
                <a:gd name="T56" fmla="*/ 84 w 1002"/>
                <a:gd name="T57" fmla="*/ 642 h 2660"/>
                <a:gd name="T58" fmla="*/ 120 w 1002"/>
                <a:gd name="T59" fmla="*/ 625 h 2660"/>
                <a:gd name="T60" fmla="*/ 141 w 1002"/>
                <a:gd name="T61" fmla="*/ 595 h 2660"/>
                <a:gd name="T62" fmla="*/ 144 w 1002"/>
                <a:gd name="T63" fmla="*/ 555 h 2660"/>
                <a:gd name="T64" fmla="*/ 143 w 1002"/>
                <a:gd name="T65" fmla="*/ 553 h 2660"/>
                <a:gd name="T66" fmla="*/ 142 w 1002"/>
                <a:gd name="T67" fmla="*/ 549 h 2660"/>
                <a:gd name="T68" fmla="*/ 140 w 1002"/>
                <a:gd name="T69" fmla="*/ 543 h 2660"/>
                <a:gd name="T70" fmla="*/ 140 w 1002"/>
                <a:gd name="T71" fmla="*/ 538 h 2660"/>
                <a:gd name="T72" fmla="*/ 141 w 1002"/>
                <a:gd name="T73" fmla="*/ 534 h 2660"/>
                <a:gd name="T74" fmla="*/ 141 w 1002"/>
                <a:gd name="T75" fmla="*/ 531 h 2660"/>
                <a:gd name="T76" fmla="*/ 143 w 1002"/>
                <a:gd name="T77" fmla="*/ 522 h 2660"/>
                <a:gd name="T78" fmla="*/ 143 w 1002"/>
                <a:gd name="T79" fmla="*/ 520 h 2660"/>
                <a:gd name="T80" fmla="*/ 144 w 1002"/>
                <a:gd name="T81" fmla="*/ 518 h 2660"/>
                <a:gd name="T82" fmla="*/ 154 w 1002"/>
                <a:gd name="T83" fmla="*/ 494 h 2660"/>
                <a:gd name="T84" fmla="*/ 171 w 1002"/>
                <a:gd name="T85" fmla="*/ 467 h 2660"/>
                <a:gd name="T86" fmla="*/ 124 w 1002"/>
                <a:gd name="T87" fmla="*/ 467 h 2660"/>
                <a:gd name="T88" fmla="*/ 164 w 1002"/>
                <a:gd name="T89" fmla="*/ 464 h 2660"/>
                <a:gd name="T90" fmla="*/ 190 w 1002"/>
                <a:gd name="T91" fmla="*/ 444 h 2660"/>
                <a:gd name="T92" fmla="*/ 151 w 1002"/>
                <a:gd name="T93" fmla="*/ 414 h 2660"/>
                <a:gd name="T94" fmla="*/ 141 w 1002"/>
                <a:gd name="T95" fmla="*/ 347 h 2660"/>
                <a:gd name="T96" fmla="*/ 161 w 1002"/>
                <a:gd name="T97" fmla="*/ 291 h 2660"/>
                <a:gd name="T98" fmla="*/ 201 w 1002"/>
                <a:gd name="T99" fmla="*/ 253 h 2660"/>
                <a:gd name="T100" fmla="*/ 204 w 1002"/>
                <a:gd name="T101" fmla="*/ 204 h 2660"/>
                <a:gd name="T102" fmla="*/ 227 w 1002"/>
                <a:gd name="T103" fmla="*/ 151 h 2660"/>
                <a:gd name="T104" fmla="*/ 248 w 1002"/>
                <a:gd name="T105" fmla="*/ 141 h 2660"/>
                <a:gd name="T106" fmla="*/ 237 w 1002"/>
                <a:gd name="T107" fmla="*/ 117 h 2660"/>
                <a:gd name="T108" fmla="*/ 227 w 1002"/>
                <a:gd name="T109" fmla="*/ 83 h 2660"/>
                <a:gd name="T110" fmla="*/ 224 w 1002"/>
                <a:gd name="T111" fmla="*/ 67 h 2660"/>
                <a:gd name="T112" fmla="*/ 217 w 1002"/>
                <a:gd name="T113" fmla="*/ 43 h 2660"/>
                <a:gd name="T114" fmla="*/ 187 w 1002"/>
                <a:gd name="T115" fmla="*/ 27 h 2660"/>
                <a:gd name="T116" fmla="*/ 167 w 1002"/>
                <a:gd name="T117" fmla="*/ 10 h 266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002"/>
                <a:gd name="T178" fmla="*/ 0 h 2660"/>
                <a:gd name="T179" fmla="*/ 1002 w 1002"/>
                <a:gd name="T180" fmla="*/ 2660 h 266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002" h="2660">
                  <a:moveTo>
                    <a:pt x="628" y="14"/>
                  </a:moveTo>
                  <a:lnTo>
                    <a:pt x="601" y="0"/>
                  </a:lnTo>
                  <a:lnTo>
                    <a:pt x="588" y="27"/>
                  </a:lnTo>
                  <a:lnTo>
                    <a:pt x="628" y="81"/>
                  </a:lnTo>
                  <a:lnTo>
                    <a:pt x="614" y="121"/>
                  </a:lnTo>
                  <a:lnTo>
                    <a:pt x="628" y="148"/>
                  </a:lnTo>
                  <a:lnTo>
                    <a:pt x="601" y="161"/>
                  </a:lnTo>
                  <a:lnTo>
                    <a:pt x="547" y="121"/>
                  </a:lnTo>
                  <a:lnTo>
                    <a:pt x="520" y="148"/>
                  </a:lnTo>
                  <a:lnTo>
                    <a:pt x="493" y="121"/>
                  </a:lnTo>
                  <a:lnTo>
                    <a:pt x="467" y="135"/>
                  </a:lnTo>
                  <a:lnTo>
                    <a:pt x="480" y="188"/>
                  </a:lnTo>
                  <a:lnTo>
                    <a:pt x="480" y="242"/>
                  </a:lnTo>
                  <a:lnTo>
                    <a:pt x="426" y="229"/>
                  </a:lnTo>
                  <a:lnTo>
                    <a:pt x="386" y="280"/>
                  </a:lnTo>
                  <a:lnTo>
                    <a:pt x="386" y="348"/>
                  </a:lnTo>
                  <a:lnTo>
                    <a:pt x="348" y="361"/>
                  </a:lnTo>
                  <a:lnTo>
                    <a:pt x="374" y="415"/>
                  </a:lnTo>
                  <a:lnTo>
                    <a:pt x="374" y="455"/>
                  </a:lnTo>
                  <a:lnTo>
                    <a:pt x="307" y="549"/>
                  </a:lnTo>
                  <a:lnTo>
                    <a:pt x="307" y="589"/>
                  </a:lnTo>
                  <a:lnTo>
                    <a:pt x="280" y="628"/>
                  </a:lnTo>
                  <a:lnTo>
                    <a:pt x="240" y="628"/>
                  </a:lnTo>
                  <a:lnTo>
                    <a:pt x="254" y="695"/>
                  </a:lnTo>
                  <a:lnTo>
                    <a:pt x="254" y="776"/>
                  </a:lnTo>
                  <a:lnTo>
                    <a:pt x="240" y="802"/>
                  </a:lnTo>
                  <a:lnTo>
                    <a:pt x="254" y="829"/>
                  </a:lnTo>
                  <a:lnTo>
                    <a:pt x="186" y="923"/>
                  </a:lnTo>
                  <a:lnTo>
                    <a:pt x="240" y="948"/>
                  </a:lnTo>
                  <a:lnTo>
                    <a:pt x="240" y="1002"/>
                  </a:lnTo>
                  <a:lnTo>
                    <a:pt x="227" y="1042"/>
                  </a:lnTo>
                  <a:lnTo>
                    <a:pt x="173" y="1029"/>
                  </a:lnTo>
                  <a:lnTo>
                    <a:pt x="133" y="1029"/>
                  </a:lnTo>
                  <a:lnTo>
                    <a:pt x="106" y="1069"/>
                  </a:lnTo>
                  <a:lnTo>
                    <a:pt x="79" y="1109"/>
                  </a:lnTo>
                  <a:lnTo>
                    <a:pt x="92" y="1150"/>
                  </a:lnTo>
                  <a:lnTo>
                    <a:pt x="65" y="1190"/>
                  </a:lnTo>
                  <a:lnTo>
                    <a:pt x="92" y="1230"/>
                  </a:lnTo>
                  <a:lnTo>
                    <a:pt x="65" y="1257"/>
                  </a:lnTo>
                  <a:lnTo>
                    <a:pt x="79" y="1323"/>
                  </a:lnTo>
                  <a:lnTo>
                    <a:pt x="106" y="1376"/>
                  </a:lnTo>
                  <a:lnTo>
                    <a:pt x="92" y="1470"/>
                  </a:lnTo>
                  <a:lnTo>
                    <a:pt x="119" y="1497"/>
                  </a:lnTo>
                  <a:lnTo>
                    <a:pt x="159" y="1537"/>
                  </a:lnTo>
                  <a:lnTo>
                    <a:pt x="146" y="1578"/>
                  </a:lnTo>
                  <a:lnTo>
                    <a:pt x="133" y="1605"/>
                  </a:lnTo>
                  <a:lnTo>
                    <a:pt x="119" y="1605"/>
                  </a:lnTo>
                  <a:lnTo>
                    <a:pt x="106" y="1618"/>
                  </a:lnTo>
                  <a:lnTo>
                    <a:pt x="119" y="1645"/>
                  </a:lnTo>
                  <a:lnTo>
                    <a:pt x="106" y="1670"/>
                  </a:lnTo>
                  <a:lnTo>
                    <a:pt x="133" y="1697"/>
                  </a:lnTo>
                  <a:lnTo>
                    <a:pt x="133" y="1737"/>
                  </a:lnTo>
                  <a:lnTo>
                    <a:pt x="119" y="1750"/>
                  </a:lnTo>
                  <a:lnTo>
                    <a:pt x="133" y="1777"/>
                  </a:lnTo>
                  <a:lnTo>
                    <a:pt x="119" y="1791"/>
                  </a:lnTo>
                  <a:lnTo>
                    <a:pt x="119" y="1804"/>
                  </a:lnTo>
                  <a:lnTo>
                    <a:pt x="106" y="1818"/>
                  </a:lnTo>
                  <a:lnTo>
                    <a:pt x="65" y="1818"/>
                  </a:lnTo>
                  <a:lnTo>
                    <a:pt x="65" y="1831"/>
                  </a:lnTo>
                  <a:lnTo>
                    <a:pt x="79" y="1845"/>
                  </a:lnTo>
                  <a:lnTo>
                    <a:pt x="79" y="1858"/>
                  </a:lnTo>
                  <a:lnTo>
                    <a:pt x="54" y="1871"/>
                  </a:lnTo>
                  <a:lnTo>
                    <a:pt x="54" y="1885"/>
                  </a:lnTo>
                  <a:lnTo>
                    <a:pt x="65" y="1925"/>
                  </a:lnTo>
                  <a:lnTo>
                    <a:pt x="65" y="1965"/>
                  </a:lnTo>
                  <a:lnTo>
                    <a:pt x="54" y="1992"/>
                  </a:lnTo>
                  <a:lnTo>
                    <a:pt x="54" y="2004"/>
                  </a:lnTo>
                  <a:lnTo>
                    <a:pt x="40" y="2004"/>
                  </a:lnTo>
                  <a:lnTo>
                    <a:pt x="40" y="1965"/>
                  </a:lnTo>
                  <a:lnTo>
                    <a:pt x="14" y="1965"/>
                  </a:lnTo>
                  <a:lnTo>
                    <a:pt x="27" y="1979"/>
                  </a:lnTo>
                  <a:lnTo>
                    <a:pt x="0" y="2004"/>
                  </a:lnTo>
                  <a:lnTo>
                    <a:pt x="14" y="2084"/>
                  </a:lnTo>
                  <a:lnTo>
                    <a:pt x="40" y="2165"/>
                  </a:lnTo>
                  <a:lnTo>
                    <a:pt x="65" y="2232"/>
                  </a:lnTo>
                  <a:lnTo>
                    <a:pt x="106" y="2299"/>
                  </a:lnTo>
                  <a:lnTo>
                    <a:pt x="133" y="2365"/>
                  </a:lnTo>
                  <a:lnTo>
                    <a:pt x="200" y="2445"/>
                  </a:lnTo>
                  <a:lnTo>
                    <a:pt x="173" y="2472"/>
                  </a:lnTo>
                  <a:lnTo>
                    <a:pt x="173" y="2499"/>
                  </a:lnTo>
                  <a:lnTo>
                    <a:pt x="159" y="2512"/>
                  </a:lnTo>
                  <a:lnTo>
                    <a:pt x="213" y="2606"/>
                  </a:lnTo>
                  <a:lnTo>
                    <a:pt x="200" y="2660"/>
                  </a:lnTo>
                  <a:lnTo>
                    <a:pt x="294" y="2660"/>
                  </a:lnTo>
                  <a:lnTo>
                    <a:pt x="348" y="2633"/>
                  </a:lnTo>
                  <a:lnTo>
                    <a:pt x="348" y="2593"/>
                  </a:lnTo>
                  <a:lnTo>
                    <a:pt x="334" y="2566"/>
                  </a:lnTo>
                  <a:lnTo>
                    <a:pt x="361" y="2526"/>
                  </a:lnTo>
                  <a:lnTo>
                    <a:pt x="426" y="2499"/>
                  </a:lnTo>
                  <a:lnTo>
                    <a:pt x="480" y="2499"/>
                  </a:lnTo>
                  <a:lnTo>
                    <a:pt x="507" y="2512"/>
                  </a:lnTo>
                  <a:lnTo>
                    <a:pt x="534" y="2432"/>
                  </a:lnTo>
                  <a:lnTo>
                    <a:pt x="561" y="2378"/>
                  </a:lnTo>
                  <a:lnTo>
                    <a:pt x="574" y="2299"/>
                  </a:lnTo>
                  <a:lnTo>
                    <a:pt x="574" y="2219"/>
                  </a:lnTo>
                  <a:lnTo>
                    <a:pt x="572" y="2217"/>
                  </a:lnTo>
                  <a:lnTo>
                    <a:pt x="572" y="2213"/>
                  </a:lnTo>
                  <a:lnTo>
                    <a:pt x="570" y="2209"/>
                  </a:lnTo>
                  <a:lnTo>
                    <a:pt x="568" y="2205"/>
                  </a:lnTo>
                  <a:lnTo>
                    <a:pt x="566" y="2200"/>
                  </a:lnTo>
                  <a:lnTo>
                    <a:pt x="565" y="2194"/>
                  </a:lnTo>
                  <a:lnTo>
                    <a:pt x="563" y="2188"/>
                  </a:lnTo>
                  <a:lnTo>
                    <a:pt x="559" y="2175"/>
                  </a:lnTo>
                  <a:lnTo>
                    <a:pt x="557" y="2169"/>
                  </a:lnTo>
                  <a:lnTo>
                    <a:pt x="557" y="2161"/>
                  </a:lnTo>
                  <a:lnTo>
                    <a:pt x="557" y="2155"/>
                  </a:lnTo>
                  <a:lnTo>
                    <a:pt x="557" y="2150"/>
                  </a:lnTo>
                  <a:lnTo>
                    <a:pt x="559" y="2144"/>
                  </a:lnTo>
                  <a:lnTo>
                    <a:pt x="561" y="2138"/>
                  </a:lnTo>
                  <a:lnTo>
                    <a:pt x="561" y="2134"/>
                  </a:lnTo>
                  <a:lnTo>
                    <a:pt x="561" y="2132"/>
                  </a:lnTo>
                  <a:lnTo>
                    <a:pt x="563" y="2127"/>
                  </a:lnTo>
                  <a:lnTo>
                    <a:pt x="563" y="2123"/>
                  </a:lnTo>
                  <a:lnTo>
                    <a:pt x="565" y="2111"/>
                  </a:lnTo>
                  <a:lnTo>
                    <a:pt x="566" y="2100"/>
                  </a:lnTo>
                  <a:lnTo>
                    <a:pt x="570" y="2088"/>
                  </a:lnTo>
                  <a:lnTo>
                    <a:pt x="570" y="2084"/>
                  </a:lnTo>
                  <a:lnTo>
                    <a:pt x="572" y="2081"/>
                  </a:lnTo>
                  <a:lnTo>
                    <a:pt x="572" y="2077"/>
                  </a:lnTo>
                  <a:lnTo>
                    <a:pt x="574" y="2073"/>
                  </a:lnTo>
                  <a:lnTo>
                    <a:pt x="574" y="2071"/>
                  </a:lnTo>
                  <a:lnTo>
                    <a:pt x="520" y="2044"/>
                  </a:lnTo>
                  <a:lnTo>
                    <a:pt x="574" y="2017"/>
                  </a:lnTo>
                  <a:lnTo>
                    <a:pt x="614" y="1979"/>
                  </a:lnTo>
                  <a:lnTo>
                    <a:pt x="655" y="1952"/>
                  </a:lnTo>
                  <a:lnTo>
                    <a:pt x="707" y="1898"/>
                  </a:lnTo>
                  <a:lnTo>
                    <a:pt x="682" y="1871"/>
                  </a:lnTo>
                  <a:lnTo>
                    <a:pt x="614" y="1898"/>
                  </a:lnTo>
                  <a:lnTo>
                    <a:pt x="534" y="1885"/>
                  </a:lnTo>
                  <a:lnTo>
                    <a:pt x="493" y="1871"/>
                  </a:lnTo>
                  <a:lnTo>
                    <a:pt x="547" y="1845"/>
                  </a:lnTo>
                  <a:lnTo>
                    <a:pt x="588" y="1871"/>
                  </a:lnTo>
                  <a:lnTo>
                    <a:pt x="655" y="1858"/>
                  </a:lnTo>
                  <a:lnTo>
                    <a:pt x="707" y="1858"/>
                  </a:lnTo>
                  <a:lnTo>
                    <a:pt x="747" y="1818"/>
                  </a:lnTo>
                  <a:lnTo>
                    <a:pt x="760" y="1777"/>
                  </a:lnTo>
                  <a:lnTo>
                    <a:pt x="707" y="1724"/>
                  </a:lnTo>
                  <a:lnTo>
                    <a:pt x="655" y="1670"/>
                  </a:lnTo>
                  <a:lnTo>
                    <a:pt x="601" y="1656"/>
                  </a:lnTo>
                  <a:lnTo>
                    <a:pt x="574" y="1645"/>
                  </a:lnTo>
                  <a:lnTo>
                    <a:pt x="547" y="1470"/>
                  </a:lnTo>
                  <a:lnTo>
                    <a:pt x="561" y="1390"/>
                  </a:lnTo>
                  <a:lnTo>
                    <a:pt x="547" y="1298"/>
                  </a:lnTo>
                  <a:lnTo>
                    <a:pt x="601" y="1257"/>
                  </a:lnTo>
                  <a:lnTo>
                    <a:pt x="641" y="1163"/>
                  </a:lnTo>
                  <a:lnTo>
                    <a:pt x="695" y="1096"/>
                  </a:lnTo>
                  <a:lnTo>
                    <a:pt x="760" y="1042"/>
                  </a:lnTo>
                  <a:lnTo>
                    <a:pt x="801" y="1015"/>
                  </a:lnTo>
                  <a:lnTo>
                    <a:pt x="814" y="948"/>
                  </a:lnTo>
                  <a:lnTo>
                    <a:pt x="841" y="896"/>
                  </a:lnTo>
                  <a:lnTo>
                    <a:pt x="814" y="816"/>
                  </a:lnTo>
                  <a:lnTo>
                    <a:pt x="828" y="708"/>
                  </a:lnTo>
                  <a:lnTo>
                    <a:pt x="868" y="641"/>
                  </a:lnTo>
                  <a:lnTo>
                    <a:pt x="908" y="601"/>
                  </a:lnTo>
                  <a:lnTo>
                    <a:pt x="975" y="589"/>
                  </a:lnTo>
                  <a:lnTo>
                    <a:pt x="1002" y="589"/>
                  </a:lnTo>
                  <a:lnTo>
                    <a:pt x="989" y="563"/>
                  </a:lnTo>
                  <a:lnTo>
                    <a:pt x="962" y="522"/>
                  </a:lnTo>
                  <a:lnTo>
                    <a:pt x="935" y="482"/>
                  </a:lnTo>
                  <a:lnTo>
                    <a:pt x="948" y="469"/>
                  </a:lnTo>
                  <a:lnTo>
                    <a:pt x="948" y="415"/>
                  </a:lnTo>
                  <a:lnTo>
                    <a:pt x="935" y="388"/>
                  </a:lnTo>
                  <a:lnTo>
                    <a:pt x="908" y="334"/>
                  </a:lnTo>
                  <a:lnTo>
                    <a:pt x="922" y="307"/>
                  </a:lnTo>
                  <a:lnTo>
                    <a:pt x="922" y="294"/>
                  </a:lnTo>
                  <a:lnTo>
                    <a:pt x="895" y="267"/>
                  </a:lnTo>
                  <a:lnTo>
                    <a:pt x="895" y="229"/>
                  </a:lnTo>
                  <a:lnTo>
                    <a:pt x="895" y="202"/>
                  </a:lnTo>
                  <a:lnTo>
                    <a:pt x="868" y="175"/>
                  </a:lnTo>
                  <a:lnTo>
                    <a:pt x="841" y="135"/>
                  </a:lnTo>
                  <a:lnTo>
                    <a:pt x="801" y="108"/>
                  </a:lnTo>
                  <a:lnTo>
                    <a:pt x="747" y="108"/>
                  </a:lnTo>
                  <a:lnTo>
                    <a:pt x="707" y="81"/>
                  </a:lnTo>
                  <a:lnTo>
                    <a:pt x="682" y="54"/>
                  </a:lnTo>
                  <a:lnTo>
                    <a:pt x="668" y="41"/>
                  </a:lnTo>
                  <a:lnTo>
                    <a:pt x="628" y="14"/>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126" name="Freeform 202">
              <a:extLst>
                <a:ext uri="{FF2B5EF4-FFF2-40B4-BE49-F238E27FC236}">
                  <a16:creationId xmlns:a16="http://schemas.microsoft.com/office/drawing/2014/main" id="{780E8B5E-919B-4DA9-B491-6F5EC13CDCAE}"/>
                </a:ext>
              </a:extLst>
            </p:cNvPr>
            <p:cNvSpPr>
              <a:spLocks/>
            </p:cNvSpPr>
            <p:nvPr/>
          </p:nvSpPr>
          <p:spPr bwMode="gray">
            <a:xfrm>
              <a:off x="6039928" y="3255450"/>
              <a:ext cx="34986" cy="117961"/>
            </a:xfrm>
            <a:custGeom>
              <a:avLst/>
              <a:gdLst>
                <a:gd name="T0" fmla="*/ 17 w 66"/>
                <a:gd name="T1" fmla="*/ 0 h 213"/>
                <a:gd name="T2" fmla="*/ 13 w 66"/>
                <a:gd name="T3" fmla="*/ 3 h 213"/>
                <a:gd name="T4" fmla="*/ 13 w 66"/>
                <a:gd name="T5" fmla="*/ 16 h 213"/>
                <a:gd name="T6" fmla="*/ 10 w 66"/>
                <a:gd name="T7" fmla="*/ 19 h 213"/>
                <a:gd name="T8" fmla="*/ 6 w 66"/>
                <a:gd name="T9" fmla="*/ 26 h 213"/>
                <a:gd name="T10" fmla="*/ 3 w 66"/>
                <a:gd name="T11" fmla="*/ 33 h 213"/>
                <a:gd name="T12" fmla="*/ 0 w 66"/>
                <a:gd name="T13" fmla="*/ 40 h 213"/>
                <a:gd name="T14" fmla="*/ 3 w 66"/>
                <a:gd name="T15" fmla="*/ 43 h 213"/>
                <a:gd name="T16" fmla="*/ 3 w 66"/>
                <a:gd name="T17" fmla="*/ 53 h 213"/>
                <a:gd name="T18" fmla="*/ 6 w 66"/>
                <a:gd name="T19" fmla="*/ 43 h 213"/>
                <a:gd name="T20" fmla="*/ 6 w 66"/>
                <a:gd name="T21" fmla="*/ 43 h 213"/>
                <a:gd name="T22" fmla="*/ 7 w 66"/>
                <a:gd name="T23" fmla="*/ 42 h 213"/>
                <a:gd name="T24" fmla="*/ 7 w 66"/>
                <a:gd name="T25" fmla="*/ 41 h 213"/>
                <a:gd name="T26" fmla="*/ 8 w 66"/>
                <a:gd name="T27" fmla="*/ 41 h 213"/>
                <a:gd name="T28" fmla="*/ 8 w 66"/>
                <a:gd name="T29" fmla="*/ 40 h 213"/>
                <a:gd name="T30" fmla="*/ 9 w 66"/>
                <a:gd name="T31" fmla="*/ 39 h 213"/>
                <a:gd name="T32" fmla="*/ 9 w 66"/>
                <a:gd name="T33" fmla="*/ 38 h 213"/>
                <a:gd name="T34" fmla="*/ 10 w 66"/>
                <a:gd name="T35" fmla="*/ 36 h 213"/>
                <a:gd name="T36" fmla="*/ 10 w 66"/>
                <a:gd name="T37" fmla="*/ 36 h 213"/>
                <a:gd name="T38" fmla="*/ 10 w 66"/>
                <a:gd name="T39" fmla="*/ 36 h 213"/>
                <a:gd name="T40" fmla="*/ 10 w 66"/>
                <a:gd name="T41" fmla="*/ 35 h 213"/>
                <a:gd name="T42" fmla="*/ 10 w 66"/>
                <a:gd name="T43" fmla="*/ 34 h 213"/>
                <a:gd name="T44" fmla="*/ 10 w 66"/>
                <a:gd name="T45" fmla="*/ 33 h 213"/>
                <a:gd name="T46" fmla="*/ 10 w 66"/>
                <a:gd name="T47" fmla="*/ 32 h 213"/>
                <a:gd name="T48" fmla="*/ 10 w 66"/>
                <a:gd name="T49" fmla="*/ 30 h 213"/>
                <a:gd name="T50" fmla="*/ 10 w 66"/>
                <a:gd name="T51" fmla="*/ 30 h 213"/>
                <a:gd name="T52" fmla="*/ 10 w 66"/>
                <a:gd name="T53" fmla="*/ 29 h 213"/>
                <a:gd name="T54" fmla="*/ 10 w 66"/>
                <a:gd name="T55" fmla="*/ 29 h 213"/>
                <a:gd name="T56" fmla="*/ 13 w 66"/>
                <a:gd name="T57" fmla="*/ 23 h 213"/>
                <a:gd name="T58" fmla="*/ 13 w 66"/>
                <a:gd name="T59" fmla="*/ 16 h 213"/>
                <a:gd name="T60" fmla="*/ 17 w 66"/>
                <a:gd name="T61" fmla="*/ 6 h 213"/>
                <a:gd name="T62" fmla="*/ 17 w 66"/>
                <a:gd name="T63" fmla="*/ 0 h 21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6"/>
                <a:gd name="T97" fmla="*/ 0 h 213"/>
                <a:gd name="T98" fmla="*/ 66 w 66"/>
                <a:gd name="T99" fmla="*/ 213 h 21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6" h="213">
                  <a:moveTo>
                    <a:pt x="66" y="0"/>
                  </a:moveTo>
                  <a:lnTo>
                    <a:pt x="54" y="14"/>
                  </a:lnTo>
                  <a:lnTo>
                    <a:pt x="54" y="66"/>
                  </a:lnTo>
                  <a:lnTo>
                    <a:pt x="41" y="79"/>
                  </a:lnTo>
                  <a:lnTo>
                    <a:pt x="27" y="106"/>
                  </a:lnTo>
                  <a:lnTo>
                    <a:pt x="14" y="133"/>
                  </a:lnTo>
                  <a:lnTo>
                    <a:pt x="0" y="160"/>
                  </a:lnTo>
                  <a:lnTo>
                    <a:pt x="14" y="173"/>
                  </a:lnTo>
                  <a:lnTo>
                    <a:pt x="14" y="213"/>
                  </a:lnTo>
                  <a:lnTo>
                    <a:pt x="27" y="173"/>
                  </a:lnTo>
                  <a:lnTo>
                    <a:pt x="29" y="171"/>
                  </a:lnTo>
                  <a:lnTo>
                    <a:pt x="31" y="167"/>
                  </a:lnTo>
                  <a:lnTo>
                    <a:pt x="33" y="166"/>
                  </a:lnTo>
                  <a:lnTo>
                    <a:pt x="35" y="162"/>
                  </a:lnTo>
                  <a:lnTo>
                    <a:pt x="39" y="156"/>
                  </a:lnTo>
                  <a:lnTo>
                    <a:pt x="39" y="152"/>
                  </a:lnTo>
                  <a:lnTo>
                    <a:pt x="41" y="146"/>
                  </a:lnTo>
                  <a:lnTo>
                    <a:pt x="41" y="142"/>
                  </a:lnTo>
                  <a:lnTo>
                    <a:pt x="41" y="139"/>
                  </a:lnTo>
                  <a:lnTo>
                    <a:pt x="41" y="133"/>
                  </a:lnTo>
                  <a:lnTo>
                    <a:pt x="41" y="129"/>
                  </a:lnTo>
                  <a:lnTo>
                    <a:pt x="41" y="123"/>
                  </a:lnTo>
                  <a:lnTo>
                    <a:pt x="41" y="121"/>
                  </a:lnTo>
                  <a:lnTo>
                    <a:pt x="41" y="119"/>
                  </a:lnTo>
                  <a:lnTo>
                    <a:pt x="54" y="93"/>
                  </a:lnTo>
                  <a:lnTo>
                    <a:pt x="54" y="66"/>
                  </a:lnTo>
                  <a:lnTo>
                    <a:pt x="66" y="25"/>
                  </a:lnTo>
                  <a:lnTo>
                    <a:pt x="66" y="0"/>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127" name="Freeform 203">
              <a:extLst>
                <a:ext uri="{FF2B5EF4-FFF2-40B4-BE49-F238E27FC236}">
                  <a16:creationId xmlns:a16="http://schemas.microsoft.com/office/drawing/2014/main" id="{77E297FF-B103-4E1F-B38B-7B6B5419AB09}"/>
                </a:ext>
              </a:extLst>
            </p:cNvPr>
            <p:cNvSpPr>
              <a:spLocks/>
            </p:cNvSpPr>
            <p:nvPr/>
          </p:nvSpPr>
          <p:spPr bwMode="gray">
            <a:xfrm>
              <a:off x="6124742" y="3173100"/>
              <a:ext cx="57250" cy="119074"/>
            </a:xfrm>
            <a:custGeom>
              <a:avLst/>
              <a:gdLst>
                <a:gd name="T0" fmla="*/ 4 w 107"/>
                <a:gd name="T1" fmla="*/ 23 h 215"/>
                <a:gd name="T2" fmla="*/ 0 w 107"/>
                <a:gd name="T3" fmla="*/ 26 h 215"/>
                <a:gd name="T4" fmla="*/ 0 w 107"/>
                <a:gd name="T5" fmla="*/ 30 h 215"/>
                <a:gd name="T6" fmla="*/ 4 w 107"/>
                <a:gd name="T7" fmla="*/ 30 h 215"/>
                <a:gd name="T8" fmla="*/ 4 w 107"/>
                <a:gd name="T9" fmla="*/ 40 h 215"/>
                <a:gd name="T10" fmla="*/ 7 w 107"/>
                <a:gd name="T11" fmla="*/ 53 h 215"/>
                <a:gd name="T12" fmla="*/ 10 w 107"/>
                <a:gd name="T13" fmla="*/ 50 h 215"/>
                <a:gd name="T14" fmla="*/ 10 w 107"/>
                <a:gd name="T15" fmla="*/ 43 h 215"/>
                <a:gd name="T16" fmla="*/ 14 w 107"/>
                <a:gd name="T17" fmla="*/ 40 h 215"/>
                <a:gd name="T18" fmla="*/ 17 w 107"/>
                <a:gd name="T19" fmla="*/ 36 h 215"/>
                <a:gd name="T20" fmla="*/ 17 w 107"/>
                <a:gd name="T21" fmla="*/ 33 h 215"/>
                <a:gd name="T22" fmla="*/ 20 w 107"/>
                <a:gd name="T23" fmla="*/ 30 h 215"/>
                <a:gd name="T24" fmla="*/ 24 w 107"/>
                <a:gd name="T25" fmla="*/ 30 h 215"/>
                <a:gd name="T26" fmla="*/ 24 w 107"/>
                <a:gd name="T27" fmla="*/ 26 h 215"/>
                <a:gd name="T28" fmla="*/ 17 w 107"/>
                <a:gd name="T29" fmla="*/ 23 h 215"/>
                <a:gd name="T30" fmla="*/ 20 w 107"/>
                <a:gd name="T31" fmla="*/ 13 h 215"/>
                <a:gd name="T32" fmla="*/ 24 w 107"/>
                <a:gd name="T33" fmla="*/ 10 h 215"/>
                <a:gd name="T34" fmla="*/ 27 w 107"/>
                <a:gd name="T35" fmla="*/ 3 h 215"/>
                <a:gd name="T36" fmla="*/ 27 w 107"/>
                <a:gd name="T37" fmla="*/ 0 h 215"/>
                <a:gd name="T38" fmla="*/ 24 w 107"/>
                <a:gd name="T39" fmla="*/ 0 h 215"/>
                <a:gd name="T40" fmla="*/ 24 w 107"/>
                <a:gd name="T41" fmla="*/ 3 h 215"/>
                <a:gd name="T42" fmla="*/ 17 w 107"/>
                <a:gd name="T43" fmla="*/ 6 h 215"/>
                <a:gd name="T44" fmla="*/ 17 w 107"/>
                <a:gd name="T45" fmla="*/ 10 h 215"/>
                <a:gd name="T46" fmla="*/ 14 w 107"/>
                <a:gd name="T47" fmla="*/ 6 h 215"/>
                <a:gd name="T48" fmla="*/ 10 w 107"/>
                <a:gd name="T49" fmla="*/ 10 h 215"/>
                <a:gd name="T50" fmla="*/ 7 w 107"/>
                <a:gd name="T51" fmla="*/ 16 h 215"/>
                <a:gd name="T52" fmla="*/ 7 w 107"/>
                <a:gd name="T53" fmla="*/ 16 h 215"/>
                <a:gd name="T54" fmla="*/ 7 w 107"/>
                <a:gd name="T55" fmla="*/ 17 h 215"/>
                <a:gd name="T56" fmla="*/ 7 w 107"/>
                <a:gd name="T57" fmla="*/ 17 h 215"/>
                <a:gd name="T58" fmla="*/ 6 w 107"/>
                <a:gd name="T59" fmla="*/ 19 h 215"/>
                <a:gd name="T60" fmla="*/ 6 w 107"/>
                <a:gd name="T61" fmla="*/ 20 h 215"/>
                <a:gd name="T62" fmla="*/ 5 w 107"/>
                <a:gd name="T63" fmla="*/ 21 h 215"/>
                <a:gd name="T64" fmla="*/ 4 w 107"/>
                <a:gd name="T65" fmla="*/ 22 h 215"/>
                <a:gd name="T66" fmla="*/ 4 w 107"/>
                <a:gd name="T67" fmla="*/ 23 h 215"/>
                <a:gd name="T68" fmla="*/ 4 w 107"/>
                <a:gd name="T69" fmla="*/ 23 h 215"/>
                <a:gd name="T70" fmla="*/ 4 w 107"/>
                <a:gd name="T71" fmla="*/ 23 h 21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07"/>
                <a:gd name="T109" fmla="*/ 0 h 215"/>
                <a:gd name="T110" fmla="*/ 107 w 107"/>
                <a:gd name="T111" fmla="*/ 215 h 21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07" h="215">
                  <a:moveTo>
                    <a:pt x="13" y="94"/>
                  </a:moveTo>
                  <a:lnTo>
                    <a:pt x="0" y="107"/>
                  </a:lnTo>
                  <a:lnTo>
                    <a:pt x="0" y="121"/>
                  </a:lnTo>
                  <a:lnTo>
                    <a:pt x="13" y="121"/>
                  </a:lnTo>
                  <a:lnTo>
                    <a:pt x="13" y="161"/>
                  </a:lnTo>
                  <a:lnTo>
                    <a:pt x="26" y="215"/>
                  </a:lnTo>
                  <a:lnTo>
                    <a:pt x="40" y="201"/>
                  </a:lnTo>
                  <a:lnTo>
                    <a:pt x="40" y="174"/>
                  </a:lnTo>
                  <a:lnTo>
                    <a:pt x="53" y="161"/>
                  </a:lnTo>
                  <a:lnTo>
                    <a:pt x="67" y="147"/>
                  </a:lnTo>
                  <a:lnTo>
                    <a:pt x="67" y="134"/>
                  </a:lnTo>
                  <a:lnTo>
                    <a:pt x="80" y="121"/>
                  </a:lnTo>
                  <a:lnTo>
                    <a:pt x="94" y="121"/>
                  </a:lnTo>
                  <a:lnTo>
                    <a:pt x="94" y="107"/>
                  </a:lnTo>
                  <a:lnTo>
                    <a:pt x="67" y="94"/>
                  </a:lnTo>
                  <a:lnTo>
                    <a:pt x="80" y="53"/>
                  </a:lnTo>
                  <a:lnTo>
                    <a:pt x="94" y="40"/>
                  </a:lnTo>
                  <a:lnTo>
                    <a:pt x="107" y="13"/>
                  </a:lnTo>
                  <a:lnTo>
                    <a:pt x="107" y="0"/>
                  </a:lnTo>
                  <a:lnTo>
                    <a:pt x="94" y="0"/>
                  </a:lnTo>
                  <a:lnTo>
                    <a:pt x="94" y="13"/>
                  </a:lnTo>
                  <a:lnTo>
                    <a:pt x="67" y="27"/>
                  </a:lnTo>
                  <a:lnTo>
                    <a:pt x="67" y="40"/>
                  </a:lnTo>
                  <a:lnTo>
                    <a:pt x="53" y="27"/>
                  </a:lnTo>
                  <a:lnTo>
                    <a:pt x="40" y="40"/>
                  </a:lnTo>
                  <a:lnTo>
                    <a:pt x="26" y="67"/>
                  </a:lnTo>
                  <a:lnTo>
                    <a:pt x="26" y="69"/>
                  </a:lnTo>
                  <a:lnTo>
                    <a:pt x="25" y="71"/>
                  </a:lnTo>
                  <a:lnTo>
                    <a:pt x="23" y="76"/>
                  </a:lnTo>
                  <a:lnTo>
                    <a:pt x="21" y="80"/>
                  </a:lnTo>
                  <a:lnTo>
                    <a:pt x="17" y="86"/>
                  </a:lnTo>
                  <a:lnTo>
                    <a:pt x="15" y="90"/>
                  </a:lnTo>
                  <a:lnTo>
                    <a:pt x="15" y="94"/>
                  </a:lnTo>
                  <a:lnTo>
                    <a:pt x="13" y="94"/>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128" name="Freeform 204">
              <a:extLst>
                <a:ext uri="{FF2B5EF4-FFF2-40B4-BE49-F238E27FC236}">
                  <a16:creationId xmlns:a16="http://schemas.microsoft.com/office/drawing/2014/main" id="{19578286-E84C-40E1-BEAF-F59FE451CC62}"/>
                </a:ext>
              </a:extLst>
            </p:cNvPr>
            <p:cNvSpPr>
              <a:spLocks/>
            </p:cNvSpPr>
            <p:nvPr/>
          </p:nvSpPr>
          <p:spPr bwMode="gray">
            <a:xfrm>
              <a:off x="6380246" y="2927161"/>
              <a:ext cx="240661" cy="223682"/>
            </a:xfrm>
            <a:custGeom>
              <a:avLst/>
              <a:gdLst>
                <a:gd name="T0" fmla="*/ 33 w 455"/>
                <a:gd name="T1" fmla="*/ 94 h 401"/>
                <a:gd name="T2" fmla="*/ 33 w 455"/>
                <a:gd name="T3" fmla="*/ 77 h 401"/>
                <a:gd name="T4" fmla="*/ 30 w 455"/>
                <a:gd name="T5" fmla="*/ 70 h 401"/>
                <a:gd name="T6" fmla="*/ 27 w 455"/>
                <a:gd name="T7" fmla="*/ 77 h 401"/>
                <a:gd name="T8" fmla="*/ 17 w 455"/>
                <a:gd name="T9" fmla="*/ 77 h 401"/>
                <a:gd name="T10" fmla="*/ 6 w 455"/>
                <a:gd name="T11" fmla="*/ 64 h 401"/>
                <a:gd name="T12" fmla="*/ 6 w 455"/>
                <a:gd name="T13" fmla="*/ 57 h 401"/>
                <a:gd name="T14" fmla="*/ 0 w 455"/>
                <a:gd name="T15" fmla="*/ 41 h 401"/>
                <a:gd name="T16" fmla="*/ 10 w 455"/>
                <a:gd name="T17" fmla="*/ 31 h 401"/>
                <a:gd name="T18" fmla="*/ 23 w 455"/>
                <a:gd name="T19" fmla="*/ 17 h 401"/>
                <a:gd name="T20" fmla="*/ 33 w 455"/>
                <a:gd name="T21" fmla="*/ 14 h 401"/>
                <a:gd name="T22" fmla="*/ 47 w 455"/>
                <a:gd name="T23" fmla="*/ 11 h 401"/>
                <a:gd name="T24" fmla="*/ 53 w 455"/>
                <a:gd name="T25" fmla="*/ 7 h 401"/>
                <a:gd name="T26" fmla="*/ 73 w 455"/>
                <a:gd name="T27" fmla="*/ 7 h 401"/>
                <a:gd name="T28" fmla="*/ 87 w 455"/>
                <a:gd name="T29" fmla="*/ 7 h 401"/>
                <a:gd name="T30" fmla="*/ 97 w 455"/>
                <a:gd name="T31" fmla="*/ 4 h 401"/>
                <a:gd name="T32" fmla="*/ 103 w 455"/>
                <a:gd name="T33" fmla="*/ 4 h 401"/>
                <a:gd name="T34" fmla="*/ 103 w 455"/>
                <a:gd name="T35" fmla="*/ 0 h 401"/>
                <a:gd name="T36" fmla="*/ 107 w 455"/>
                <a:gd name="T37" fmla="*/ 4 h 401"/>
                <a:gd name="T38" fmla="*/ 103 w 455"/>
                <a:gd name="T39" fmla="*/ 14 h 401"/>
                <a:gd name="T40" fmla="*/ 100 w 455"/>
                <a:gd name="T41" fmla="*/ 17 h 401"/>
                <a:gd name="T42" fmla="*/ 100 w 455"/>
                <a:gd name="T43" fmla="*/ 31 h 401"/>
                <a:gd name="T44" fmla="*/ 93 w 455"/>
                <a:gd name="T45" fmla="*/ 34 h 401"/>
                <a:gd name="T46" fmla="*/ 103 w 455"/>
                <a:gd name="T47" fmla="*/ 50 h 401"/>
                <a:gd name="T48" fmla="*/ 103 w 455"/>
                <a:gd name="T49" fmla="*/ 64 h 401"/>
                <a:gd name="T50" fmla="*/ 113 w 455"/>
                <a:gd name="T51" fmla="*/ 74 h 401"/>
                <a:gd name="T52" fmla="*/ 113 w 455"/>
                <a:gd name="T53" fmla="*/ 77 h 401"/>
                <a:gd name="T54" fmla="*/ 110 w 455"/>
                <a:gd name="T55" fmla="*/ 77 h 401"/>
                <a:gd name="T56" fmla="*/ 110 w 455"/>
                <a:gd name="T57" fmla="*/ 87 h 401"/>
                <a:gd name="T58" fmla="*/ 107 w 455"/>
                <a:gd name="T59" fmla="*/ 94 h 401"/>
                <a:gd name="T60" fmla="*/ 103 w 455"/>
                <a:gd name="T61" fmla="*/ 94 h 401"/>
                <a:gd name="T62" fmla="*/ 97 w 455"/>
                <a:gd name="T63" fmla="*/ 94 h 401"/>
                <a:gd name="T64" fmla="*/ 90 w 455"/>
                <a:gd name="T65" fmla="*/ 101 h 401"/>
                <a:gd name="T66" fmla="*/ 77 w 455"/>
                <a:gd name="T67" fmla="*/ 94 h 401"/>
                <a:gd name="T68" fmla="*/ 64 w 455"/>
                <a:gd name="T69" fmla="*/ 84 h 401"/>
                <a:gd name="T70" fmla="*/ 50 w 455"/>
                <a:gd name="T71" fmla="*/ 84 h 401"/>
                <a:gd name="T72" fmla="*/ 33 w 455"/>
                <a:gd name="T73" fmla="*/ 94 h 40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5"/>
                <a:gd name="T112" fmla="*/ 0 h 401"/>
                <a:gd name="T113" fmla="*/ 455 w 455"/>
                <a:gd name="T114" fmla="*/ 401 h 401"/>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5" h="401">
                  <a:moveTo>
                    <a:pt x="135" y="375"/>
                  </a:moveTo>
                  <a:lnTo>
                    <a:pt x="135" y="307"/>
                  </a:lnTo>
                  <a:lnTo>
                    <a:pt x="121" y="280"/>
                  </a:lnTo>
                  <a:lnTo>
                    <a:pt x="108" y="307"/>
                  </a:lnTo>
                  <a:lnTo>
                    <a:pt x="68" y="307"/>
                  </a:lnTo>
                  <a:lnTo>
                    <a:pt x="27" y="254"/>
                  </a:lnTo>
                  <a:lnTo>
                    <a:pt x="27" y="227"/>
                  </a:lnTo>
                  <a:lnTo>
                    <a:pt x="0" y="162"/>
                  </a:lnTo>
                  <a:lnTo>
                    <a:pt x="41" y="121"/>
                  </a:lnTo>
                  <a:lnTo>
                    <a:pt x="94" y="67"/>
                  </a:lnTo>
                  <a:lnTo>
                    <a:pt x="135" y="54"/>
                  </a:lnTo>
                  <a:lnTo>
                    <a:pt x="189" y="41"/>
                  </a:lnTo>
                  <a:lnTo>
                    <a:pt x="215" y="27"/>
                  </a:lnTo>
                  <a:lnTo>
                    <a:pt x="294" y="27"/>
                  </a:lnTo>
                  <a:lnTo>
                    <a:pt x="348" y="27"/>
                  </a:lnTo>
                  <a:lnTo>
                    <a:pt x="388" y="14"/>
                  </a:lnTo>
                  <a:lnTo>
                    <a:pt x="415" y="14"/>
                  </a:lnTo>
                  <a:lnTo>
                    <a:pt x="415" y="0"/>
                  </a:lnTo>
                  <a:lnTo>
                    <a:pt x="429" y="14"/>
                  </a:lnTo>
                  <a:lnTo>
                    <a:pt x="415" y="54"/>
                  </a:lnTo>
                  <a:lnTo>
                    <a:pt x="402" y="67"/>
                  </a:lnTo>
                  <a:lnTo>
                    <a:pt x="402" y="121"/>
                  </a:lnTo>
                  <a:lnTo>
                    <a:pt x="375" y="135"/>
                  </a:lnTo>
                  <a:lnTo>
                    <a:pt x="415" y="200"/>
                  </a:lnTo>
                  <a:lnTo>
                    <a:pt x="415" y="254"/>
                  </a:lnTo>
                  <a:lnTo>
                    <a:pt x="455" y="294"/>
                  </a:lnTo>
                  <a:lnTo>
                    <a:pt x="455" y="307"/>
                  </a:lnTo>
                  <a:lnTo>
                    <a:pt x="442" y="307"/>
                  </a:lnTo>
                  <a:lnTo>
                    <a:pt x="442" y="348"/>
                  </a:lnTo>
                  <a:lnTo>
                    <a:pt x="429" y="375"/>
                  </a:lnTo>
                  <a:lnTo>
                    <a:pt x="415" y="375"/>
                  </a:lnTo>
                  <a:lnTo>
                    <a:pt x="388" y="375"/>
                  </a:lnTo>
                  <a:lnTo>
                    <a:pt x="361" y="401"/>
                  </a:lnTo>
                  <a:lnTo>
                    <a:pt x="308" y="375"/>
                  </a:lnTo>
                  <a:lnTo>
                    <a:pt x="256" y="334"/>
                  </a:lnTo>
                  <a:lnTo>
                    <a:pt x="202" y="334"/>
                  </a:lnTo>
                  <a:lnTo>
                    <a:pt x="135" y="375"/>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129" name="Freeform 205">
              <a:extLst>
                <a:ext uri="{FF2B5EF4-FFF2-40B4-BE49-F238E27FC236}">
                  <a16:creationId xmlns:a16="http://schemas.microsoft.com/office/drawing/2014/main" id="{63DAD966-24F9-4DAD-870D-7B5527491D8A}"/>
                </a:ext>
              </a:extLst>
            </p:cNvPr>
            <p:cNvSpPr>
              <a:spLocks/>
            </p:cNvSpPr>
            <p:nvPr/>
          </p:nvSpPr>
          <p:spPr bwMode="gray">
            <a:xfrm>
              <a:off x="6301793" y="3069605"/>
              <a:ext cx="84814" cy="87915"/>
            </a:xfrm>
            <a:custGeom>
              <a:avLst/>
              <a:gdLst>
                <a:gd name="T0" fmla="*/ 33 w 161"/>
                <a:gd name="T1" fmla="*/ 0 h 159"/>
                <a:gd name="T2" fmla="*/ 26 w 161"/>
                <a:gd name="T3" fmla="*/ 3 h 159"/>
                <a:gd name="T4" fmla="*/ 23 w 161"/>
                <a:gd name="T5" fmla="*/ 6 h 159"/>
                <a:gd name="T6" fmla="*/ 20 w 161"/>
                <a:gd name="T7" fmla="*/ 6 h 159"/>
                <a:gd name="T8" fmla="*/ 13 w 161"/>
                <a:gd name="T9" fmla="*/ 6 h 159"/>
                <a:gd name="T10" fmla="*/ 13 w 161"/>
                <a:gd name="T11" fmla="*/ 12 h 159"/>
                <a:gd name="T12" fmla="*/ 6 w 161"/>
                <a:gd name="T13" fmla="*/ 12 h 159"/>
                <a:gd name="T14" fmla="*/ 3 w 161"/>
                <a:gd name="T15" fmla="*/ 19 h 159"/>
                <a:gd name="T16" fmla="*/ 0 w 161"/>
                <a:gd name="T17" fmla="*/ 19 h 159"/>
                <a:gd name="T18" fmla="*/ 6 w 161"/>
                <a:gd name="T19" fmla="*/ 26 h 159"/>
                <a:gd name="T20" fmla="*/ 13 w 161"/>
                <a:gd name="T21" fmla="*/ 26 h 159"/>
                <a:gd name="T22" fmla="*/ 10 w 161"/>
                <a:gd name="T23" fmla="*/ 33 h 159"/>
                <a:gd name="T24" fmla="*/ 13 w 161"/>
                <a:gd name="T25" fmla="*/ 39 h 159"/>
                <a:gd name="T26" fmla="*/ 13 w 161"/>
                <a:gd name="T27" fmla="*/ 33 h 159"/>
                <a:gd name="T28" fmla="*/ 16 w 161"/>
                <a:gd name="T29" fmla="*/ 26 h 159"/>
                <a:gd name="T30" fmla="*/ 23 w 161"/>
                <a:gd name="T31" fmla="*/ 19 h 159"/>
                <a:gd name="T32" fmla="*/ 30 w 161"/>
                <a:gd name="T33" fmla="*/ 16 h 159"/>
                <a:gd name="T34" fmla="*/ 33 w 161"/>
                <a:gd name="T35" fmla="*/ 9 h 159"/>
                <a:gd name="T36" fmla="*/ 36 w 161"/>
                <a:gd name="T37" fmla="*/ 6 h 159"/>
                <a:gd name="T38" fmla="*/ 40 w 161"/>
                <a:gd name="T39" fmla="*/ 6 h 159"/>
                <a:gd name="T40" fmla="*/ 36 w 161"/>
                <a:gd name="T41" fmla="*/ 0 h 159"/>
                <a:gd name="T42" fmla="*/ 33 w 161"/>
                <a:gd name="T43" fmla="*/ 0 h 1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61"/>
                <a:gd name="T67" fmla="*/ 0 h 159"/>
                <a:gd name="T68" fmla="*/ 161 w 161"/>
                <a:gd name="T69" fmla="*/ 159 h 15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61" h="159">
                  <a:moveTo>
                    <a:pt x="134" y="0"/>
                  </a:moveTo>
                  <a:lnTo>
                    <a:pt x="107" y="13"/>
                  </a:lnTo>
                  <a:lnTo>
                    <a:pt x="94" y="24"/>
                  </a:lnTo>
                  <a:lnTo>
                    <a:pt x="80" y="24"/>
                  </a:lnTo>
                  <a:lnTo>
                    <a:pt x="53" y="24"/>
                  </a:lnTo>
                  <a:lnTo>
                    <a:pt x="53" y="51"/>
                  </a:lnTo>
                  <a:lnTo>
                    <a:pt x="26" y="51"/>
                  </a:lnTo>
                  <a:lnTo>
                    <a:pt x="13" y="78"/>
                  </a:lnTo>
                  <a:lnTo>
                    <a:pt x="0" y="78"/>
                  </a:lnTo>
                  <a:lnTo>
                    <a:pt x="26" y="105"/>
                  </a:lnTo>
                  <a:lnTo>
                    <a:pt x="53" y="105"/>
                  </a:lnTo>
                  <a:lnTo>
                    <a:pt x="40" y="132"/>
                  </a:lnTo>
                  <a:lnTo>
                    <a:pt x="53" y="159"/>
                  </a:lnTo>
                  <a:lnTo>
                    <a:pt x="53" y="132"/>
                  </a:lnTo>
                  <a:lnTo>
                    <a:pt x="67" y="105"/>
                  </a:lnTo>
                  <a:lnTo>
                    <a:pt x="94" y="78"/>
                  </a:lnTo>
                  <a:lnTo>
                    <a:pt x="121" y="65"/>
                  </a:lnTo>
                  <a:lnTo>
                    <a:pt x="134" y="38"/>
                  </a:lnTo>
                  <a:lnTo>
                    <a:pt x="147" y="24"/>
                  </a:lnTo>
                  <a:lnTo>
                    <a:pt x="161" y="24"/>
                  </a:lnTo>
                  <a:lnTo>
                    <a:pt x="147" y="0"/>
                  </a:lnTo>
                  <a:lnTo>
                    <a:pt x="134" y="0"/>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130" name="Freeform 206">
              <a:extLst>
                <a:ext uri="{FF2B5EF4-FFF2-40B4-BE49-F238E27FC236}">
                  <a16:creationId xmlns:a16="http://schemas.microsoft.com/office/drawing/2014/main" id="{2DC041CD-F036-41C9-B00A-395A3EC40537}"/>
                </a:ext>
              </a:extLst>
            </p:cNvPr>
            <p:cNvSpPr>
              <a:spLocks/>
            </p:cNvSpPr>
            <p:nvPr/>
          </p:nvSpPr>
          <p:spPr bwMode="gray">
            <a:xfrm>
              <a:off x="6315575" y="3030656"/>
              <a:ext cx="44527" cy="38950"/>
            </a:xfrm>
            <a:custGeom>
              <a:avLst/>
              <a:gdLst>
                <a:gd name="T0" fmla="*/ 11 w 83"/>
                <a:gd name="T1" fmla="*/ 0 h 70"/>
                <a:gd name="T2" fmla="*/ 7 w 83"/>
                <a:gd name="T3" fmla="*/ 3 h 70"/>
                <a:gd name="T4" fmla="*/ 4 w 83"/>
                <a:gd name="T5" fmla="*/ 6 h 70"/>
                <a:gd name="T6" fmla="*/ 0 w 83"/>
                <a:gd name="T7" fmla="*/ 6 h 70"/>
                <a:gd name="T8" fmla="*/ 0 w 83"/>
                <a:gd name="T9" fmla="*/ 10 h 70"/>
                <a:gd name="T10" fmla="*/ 7 w 83"/>
                <a:gd name="T11" fmla="*/ 10 h 70"/>
                <a:gd name="T12" fmla="*/ 7 w 83"/>
                <a:gd name="T13" fmla="*/ 13 h 70"/>
                <a:gd name="T14" fmla="*/ 14 w 83"/>
                <a:gd name="T15" fmla="*/ 18 h 70"/>
                <a:gd name="T16" fmla="*/ 18 w 83"/>
                <a:gd name="T17" fmla="*/ 13 h 70"/>
                <a:gd name="T18" fmla="*/ 21 w 83"/>
                <a:gd name="T19" fmla="*/ 10 h 70"/>
                <a:gd name="T20" fmla="*/ 18 w 83"/>
                <a:gd name="T21" fmla="*/ 3 h 70"/>
                <a:gd name="T22" fmla="*/ 14 w 83"/>
                <a:gd name="T23" fmla="*/ 3 h 70"/>
                <a:gd name="T24" fmla="*/ 11 w 83"/>
                <a:gd name="T25" fmla="*/ 0 h 7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3"/>
                <a:gd name="T40" fmla="*/ 0 h 70"/>
                <a:gd name="T41" fmla="*/ 83 w 83"/>
                <a:gd name="T42" fmla="*/ 70 h 7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3" h="70">
                  <a:moveTo>
                    <a:pt x="41" y="0"/>
                  </a:moveTo>
                  <a:lnTo>
                    <a:pt x="27" y="14"/>
                  </a:lnTo>
                  <a:lnTo>
                    <a:pt x="14" y="27"/>
                  </a:lnTo>
                  <a:lnTo>
                    <a:pt x="0" y="27"/>
                  </a:lnTo>
                  <a:lnTo>
                    <a:pt x="0" y="41"/>
                  </a:lnTo>
                  <a:lnTo>
                    <a:pt x="27" y="41"/>
                  </a:lnTo>
                  <a:lnTo>
                    <a:pt x="27" y="54"/>
                  </a:lnTo>
                  <a:lnTo>
                    <a:pt x="54" y="70"/>
                  </a:lnTo>
                  <a:lnTo>
                    <a:pt x="70" y="54"/>
                  </a:lnTo>
                  <a:lnTo>
                    <a:pt x="83" y="41"/>
                  </a:lnTo>
                  <a:lnTo>
                    <a:pt x="70" y="14"/>
                  </a:lnTo>
                  <a:lnTo>
                    <a:pt x="54" y="14"/>
                  </a:lnTo>
                  <a:lnTo>
                    <a:pt x="41" y="0"/>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131" name="Freeform 207">
              <a:extLst>
                <a:ext uri="{FF2B5EF4-FFF2-40B4-BE49-F238E27FC236}">
                  <a16:creationId xmlns:a16="http://schemas.microsoft.com/office/drawing/2014/main" id="{0F32D09E-0B0C-468E-96AE-75D6BFA73674}"/>
                </a:ext>
              </a:extLst>
            </p:cNvPr>
            <p:cNvSpPr>
              <a:spLocks/>
            </p:cNvSpPr>
            <p:nvPr/>
          </p:nvSpPr>
          <p:spPr bwMode="gray">
            <a:xfrm>
              <a:off x="6174571" y="2912694"/>
              <a:ext cx="37106" cy="36724"/>
            </a:xfrm>
            <a:custGeom>
              <a:avLst/>
              <a:gdLst>
                <a:gd name="T0" fmla="*/ 3 w 71"/>
                <a:gd name="T1" fmla="*/ 0 h 68"/>
                <a:gd name="T2" fmla="*/ 3 w 71"/>
                <a:gd name="T3" fmla="*/ 3 h 68"/>
                <a:gd name="T4" fmla="*/ 0 w 71"/>
                <a:gd name="T5" fmla="*/ 10 h 68"/>
                <a:gd name="T6" fmla="*/ 0 w 71"/>
                <a:gd name="T7" fmla="*/ 16 h 68"/>
                <a:gd name="T8" fmla="*/ 6 w 71"/>
                <a:gd name="T9" fmla="*/ 16 h 68"/>
                <a:gd name="T10" fmla="*/ 10 w 71"/>
                <a:gd name="T11" fmla="*/ 10 h 68"/>
                <a:gd name="T12" fmla="*/ 10 w 71"/>
                <a:gd name="T13" fmla="*/ 10 h 68"/>
                <a:gd name="T14" fmla="*/ 10 w 71"/>
                <a:gd name="T15" fmla="*/ 10 h 68"/>
                <a:gd name="T16" fmla="*/ 11 w 71"/>
                <a:gd name="T17" fmla="*/ 9 h 68"/>
                <a:gd name="T18" fmla="*/ 11 w 71"/>
                <a:gd name="T19" fmla="*/ 9 h 68"/>
                <a:gd name="T20" fmla="*/ 12 w 71"/>
                <a:gd name="T21" fmla="*/ 9 h 68"/>
                <a:gd name="T22" fmla="*/ 14 w 71"/>
                <a:gd name="T23" fmla="*/ 8 h 68"/>
                <a:gd name="T24" fmla="*/ 16 w 71"/>
                <a:gd name="T25" fmla="*/ 7 h 68"/>
                <a:gd name="T26" fmla="*/ 16 w 71"/>
                <a:gd name="T27" fmla="*/ 7 h 68"/>
                <a:gd name="T28" fmla="*/ 17 w 71"/>
                <a:gd name="T29" fmla="*/ 7 h 68"/>
                <a:gd name="T30" fmla="*/ 17 w 71"/>
                <a:gd name="T31" fmla="*/ 6 h 68"/>
                <a:gd name="T32" fmla="*/ 17 w 71"/>
                <a:gd name="T33" fmla="*/ 6 h 68"/>
                <a:gd name="T34" fmla="*/ 17 w 71"/>
                <a:gd name="T35" fmla="*/ 6 h 68"/>
                <a:gd name="T36" fmla="*/ 16 w 71"/>
                <a:gd name="T37" fmla="*/ 6 h 68"/>
                <a:gd name="T38" fmla="*/ 16 w 71"/>
                <a:gd name="T39" fmla="*/ 6 h 68"/>
                <a:gd name="T40" fmla="*/ 16 w 71"/>
                <a:gd name="T41" fmla="*/ 5 h 68"/>
                <a:gd name="T42" fmla="*/ 15 w 71"/>
                <a:gd name="T43" fmla="*/ 5 h 68"/>
                <a:gd name="T44" fmla="*/ 15 w 71"/>
                <a:gd name="T45" fmla="*/ 5 h 68"/>
                <a:gd name="T46" fmla="*/ 13 w 71"/>
                <a:gd name="T47" fmla="*/ 4 h 68"/>
                <a:gd name="T48" fmla="*/ 12 w 71"/>
                <a:gd name="T49" fmla="*/ 4 h 68"/>
                <a:gd name="T50" fmla="*/ 10 w 71"/>
                <a:gd name="T51" fmla="*/ 3 h 68"/>
                <a:gd name="T52" fmla="*/ 8 w 71"/>
                <a:gd name="T53" fmla="*/ 3 h 68"/>
                <a:gd name="T54" fmla="*/ 7 w 71"/>
                <a:gd name="T55" fmla="*/ 3 h 68"/>
                <a:gd name="T56" fmla="*/ 7 w 71"/>
                <a:gd name="T57" fmla="*/ 3 h 68"/>
                <a:gd name="T58" fmla="*/ 7 w 71"/>
                <a:gd name="T59" fmla="*/ 3 h 68"/>
                <a:gd name="T60" fmla="*/ 6 w 71"/>
                <a:gd name="T61" fmla="*/ 3 h 68"/>
                <a:gd name="T62" fmla="*/ 3 w 71"/>
                <a:gd name="T63" fmla="*/ 0 h 6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1"/>
                <a:gd name="T97" fmla="*/ 0 h 68"/>
                <a:gd name="T98" fmla="*/ 71 w 71"/>
                <a:gd name="T99" fmla="*/ 68 h 6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1" h="68">
                  <a:moveTo>
                    <a:pt x="13" y="0"/>
                  </a:moveTo>
                  <a:lnTo>
                    <a:pt x="13" y="14"/>
                  </a:lnTo>
                  <a:lnTo>
                    <a:pt x="0" y="41"/>
                  </a:lnTo>
                  <a:lnTo>
                    <a:pt x="0" y="68"/>
                  </a:lnTo>
                  <a:lnTo>
                    <a:pt x="27" y="68"/>
                  </a:lnTo>
                  <a:lnTo>
                    <a:pt x="40" y="41"/>
                  </a:lnTo>
                  <a:lnTo>
                    <a:pt x="42" y="41"/>
                  </a:lnTo>
                  <a:lnTo>
                    <a:pt x="44" y="39"/>
                  </a:lnTo>
                  <a:lnTo>
                    <a:pt x="46" y="39"/>
                  </a:lnTo>
                  <a:lnTo>
                    <a:pt x="51" y="37"/>
                  </a:lnTo>
                  <a:lnTo>
                    <a:pt x="59" y="33"/>
                  </a:lnTo>
                  <a:lnTo>
                    <a:pt x="65" y="31"/>
                  </a:lnTo>
                  <a:lnTo>
                    <a:pt x="67" y="29"/>
                  </a:lnTo>
                  <a:lnTo>
                    <a:pt x="69" y="29"/>
                  </a:lnTo>
                  <a:lnTo>
                    <a:pt x="69" y="27"/>
                  </a:lnTo>
                  <a:lnTo>
                    <a:pt x="71" y="27"/>
                  </a:lnTo>
                  <a:lnTo>
                    <a:pt x="69" y="27"/>
                  </a:lnTo>
                  <a:lnTo>
                    <a:pt x="67" y="27"/>
                  </a:lnTo>
                  <a:lnTo>
                    <a:pt x="67" y="25"/>
                  </a:lnTo>
                  <a:lnTo>
                    <a:pt x="65" y="22"/>
                  </a:lnTo>
                  <a:lnTo>
                    <a:pt x="63" y="22"/>
                  </a:lnTo>
                  <a:lnTo>
                    <a:pt x="61" y="20"/>
                  </a:lnTo>
                  <a:lnTo>
                    <a:pt x="55" y="16"/>
                  </a:lnTo>
                  <a:lnTo>
                    <a:pt x="48" y="16"/>
                  </a:lnTo>
                  <a:lnTo>
                    <a:pt x="40" y="14"/>
                  </a:lnTo>
                  <a:lnTo>
                    <a:pt x="34" y="14"/>
                  </a:lnTo>
                  <a:lnTo>
                    <a:pt x="30" y="14"/>
                  </a:lnTo>
                  <a:lnTo>
                    <a:pt x="28" y="14"/>
                  </a:lnTo>
                  <a:lnTo>
                    <a:pt x="27" y="14"/>
                  </a:lnTo>
                  <a:lnTo>
                    <a:pt x="13" y="0"/>
                  </a:lnTo>
                  <a:close/>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132" name="Freeform 208">
              <a:extLst>
                <a:ext uri="{FF2B5EF4-FFF2-40B4-BE49-F238E27FC236}">
                  <a16:creationId xmlns:a16="http://schemas.microsoft.com/office/drawing/2014/main" id="{1C4FD3B6-3F92-4D2B-BF7F-01CEE748493F}"/>
                </a:ext>
              </a:extLst>
            </p:cNvPr>
            <p:cNvSpPr>
              <a:spLocks/>
            </p:cNvSpPr>
            <p:nvPr/>
          </p:nvSpPr>
          <p:spPr bwMode="gray">
            <a:xfrm>
              <a:off x="6319816" y="5387658"/>
              <a:ext cx="28625" cy="30047"/>
            </a:xfrm>
            <a:custGeom>
              <a:avLst/>
              <a:gdLst>
                <a:gd name="T0" fmla="*/ 3 w 54"/>
                <a:gd name="T1" fmla="*/ 0 h 53"/>
                <a:gd name="T2" fmla="*/ 0 w 54"/>
                <a:gd name="T3" fmla="*/ 10 h 53"/>
                <a:gd name="T4" fmla="*/ 7 w 54"/>
                <a:gd name="T5" fmla="*/ 14 h 53"/>
                <a:gd name="T6" fmla="*/ 11 w 54"/>
                <a:gd name="T7" fmla="*/ 7 h 53"/>
                <a:gd name="T8" fmla="*/ 14 w 54"/>
                <a:gd name="T9" fmla="*/ 4 h 53"/>
                <a:gd name="T10" fmla="*/ 3 w 54"/>
                <a:gd name="T11" fmla="*/ 0 h 53"/>
                <a:gd name="T12" fmla="*/ 0 60000 65536"/>
                <a:gd name="T13" fmla="*/ 0 60000 65536"/>
                <a:gd name="T14" fmla="*/ 0 60000 65536"/>
                <a:gd name="T15" fmla="*/ 0 60000 65536"/>
                <a:gd name="T16" fmla="*/ 0 60000 65536"/>
                <a:gd name="T17" fmla="*/ 0 60000 65536"/>
                <a:gd name="T18" fmla="*/ 0 w 54"/>
                <a:gd name="T19" fmla="*/ 0 h 53"/>
                <a:gd name="T20" fmla="*/ 54 w 54"/>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54" h="53">
                  <a:moveTo>
                    <a:pt x="14" y="0"/>
                  </a:moveTo>
                  <a:lnTo>
                    <a:pt x="0" y="40"/>
                  </a:lnTo>
                  <a:lnTo>
                    <a:pt x="27" y="53"/>
                  </a:lnTo>
                  <a:lnTo>
                    <a:pt x="41" y="26"/>
                  </a:lnTo>
                  <a:lnTo>
                    <a:pt x="54" y="13"/>
                  </a:lnTo>
                  <a:lnTo>
                    <a:pt x="14" y="0"/>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133" name="Freeform 209">
              <a:extLst>
                <a:ext uri="{FF2B5EF4-FFF2-40B4-BE49-F238E27FC236}">
                  <a16:creationId xmlns:a16="http://schemas.microsoft.com/office/drawing/2014/main" id="{83466A81-468F-4299-BB0A-AAC48F07705A}"/>
                </a:ext>
              </a:extLst>
            </p:cNvPr>
            <p:cNvSpPr>
              <a:spLocks/>
            </p:cNvSpPr>
            <p:nvPr/>
          </p:nvSpPr>
          <p:spPr bwMode="gray">
            <a:xfrm>
              <a:off x="6343140" y="5405463"/>
              <a:ext cx="36046" cy="30047"/>
            </a:xfrm>
            <a:custGeom>
              <a:avLst/>
              <a:gdLst>
                <a:gd name="T0" fmla="*/ 0 w 67"/>
                <a:gd name="T1" fmla="*/ 0 h 54"/>
                <a:gd name="T2" fmla="*/ 0 w 67"/>
                <a:gd name="T3" fmla="*/ 11 h 54"/>
                <a:gd name="T4" fmla="*/ 7 w 67"/>
                <a:gd name="T5" fmla="*/ 11 h 54"/>
                <a:gd name="T6" fmla="*/ 17 w 67"/>
                <a:gd name="T7" fmla="*/ 14 h 54"/>
                <a:gd name="T8" fmla="*/ 17 w 67"/>
                <a:gd name="T9" fmla="*/ 3 h 54"/>
                <a:gd name="T10" fmla="*/ 10 w 67"/>
                <a:gd name="T11" fmla="*/ 0 h 54"/>
                <a:gd name="T12" fmla="*/ 0 w 67"/>
                <a:gd name="T13" fmla="*/ 0 h 54"/>
                <a:gd name="T14" fmla="*/ 0 60000 65536"/>
                <a:gd name="T15" fmla="*/ 0 60000 65536"/>
                <a:gd name="T16" fmla="*/ 0 60000 65536"/>
                <a:gd name="T17" fmla="*/ 0 60000 65536"/>
                <a:gd name="T18" fmla="*/ 0 60000 65536"/>
                <a:gd name="T19" fmla="*/ 0 60000 65536"/>
                <a:gd name="T20" fmla="*/ 0 60000 65536"/>
                <a:gd name="T21" fmla="*/ 0 w 67"/>
                <a:gd name="T22" fmla="*/ 0 h 54"/>
                <a:gd name="T23" fmla="*/ 67 w 67"/>
                <a:gd name="T24" fmla="*/ 54 h 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7" h="54">
                  <a:moveTo>
                    <a:pt x="0" y="0"/>
                  </a:moveTo>
                  <a:lnTo>
                    <a:pt x="0" y="41"/>
                  </a:lnTo>
                  <a:lnTo>
                    <a:pt x="27" y="41"/>
                  </a:lnTo>
                  <a:lnTo>
                    <a:pt x="67" y="54"/>
                  </a:lnTo>
                  <a:lnTo>
                    <a:pt x="67" y="14"/>
                  </a:lnTo>
                  <a:lnTo>
                    <a:pt x="40" y="0"/>
                  </a:lnTo>
                  <a:lnTo>
                    <a:pt x="0" y="0"/>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134" name="Freeform 210">
              <a:extLst>
                <a:ext uri="{FF2B5EF4-FFF2-40B4-BE49-F238E27FC236}">
                  <a16:creationId xmlns:a16="http://schemas.microsoft.com/office/drawing/2014/main" id="{12ADB075-88E8-4670-890F-A91954B34701}"/>
                </a:ext>
              </a:extLst>
            </p:cNvPr>
            <p:cNvSpPr>
              <a:spLocks/>
            </p:cNvSpPr>
            <p:nvPr/>
          </p:nvSpPr>
          <p:spPr bwMode="gray">
            <a:xfrm>
              <a:off x="6306034" y="4381647"/>
              <a:ext cx="333957" cy="446250"/>
            </a:xfrm>
            <a:custGeom>
              <a:avLst/>
              <a:gdLst>
                <a:gd name="T0" fmla="*/ 9 w 282"/>
                <a:gd name="T1" fmla="*/ 52 h 360"/>
                <a:gd name="T2" fmla="*/ 22 w 282"/>
                <a:gd name="T3" fmla="*/ 75 h 360"/>
                <a:gd name="T4" fmla="*/ 46 w 282"/>
                <a:gd name="T5" fmla="*/ 105 h 360"/>
                <a:gd name="T6" fmla="*/ 30 w 282"/>
                <a:gd name="T7" fmla="*/ 119 h 360"/>
                <a:gd name="T8" fmla="*/ 39 w 282"/>
                <a:gd name="T9" fmla="*/ 134 h 360"/>
                <a:gd name="T10" fmla="*/ 46 w 282"/>
                <a:gd name="T11" fmla="*/ 149 h 360"/>
                <a:gd name="T12" fmla="*/ 39 w 282"/>
                <a:gd name="T13" fmla="*/ 172 h 360"/>
                <a:gd name="T14" fmla="*/ 46 w 282"/>
                <a:gd name="T15" fmla="*/ 201 h 360"/>
                <a:gd name="T16" fmla="*/ 76 w 282"/>
                <a:gd name="T17" fmla="*/ 216 h 360"/>
                <a:gd name="T18" fmla="*/ 46 w 282"/>
                <a:gd name="T19" fmla="*/ 231 h 360"/>
                <a:gd name="T20" fmla="*/ 76 w 282"/>
                <a:gd name="T21" fmla="*/ 261 h 360"/>
                <a:gd name="T22" fmla="*/ 76 w 282"/>
                <a:gd name="T23" fmla="*/ 275 h 360"/>
                <a:gd name="T24" fmla="*/ 52 w 282"/>
                <a:gd name="T25" fmla="*/ 283 h 360"/>
                <a:gd name="T26" fmla="*/ 50 w 282"/>
                <a:gd name="T27" fmla="*/ 290 h 360"/>
                <a:gd name="T28" fmla="*/ 88 w 282"/>
                <a:gd name="T29" fmla="*/ 320 h 360"/>
                <a:gd name="T30" fmla="*/ 106 w 282"/>
                <a:gd name="T31" fmla="*/ 327 h 360"/>
                <a:gd name="T32" fmla="*/ 137 w 282"/>
                <a:gd name="T33" fmla="*/ 334 h 360"/>
                <a:gd name="T34" fmla="*/ 145 w 282"/>
                <a:gd name="T35" fmla="*/ 379 h 360"/>
                <a:gd name="T36" fmla="*/ 172 w 282"/>
                <a:gd name="T37" fmla="*/ 402 h 360"/>
                <a:gd name="T38" fmla="*/ 189 w 282"/>
                <a:gd name="T39" fmla="*/ 440 h 360"/>
                <a:gd name="T40" fmla="*/ 202 w 282"/>
                <a:gd name="T41" fmla="*/ 440 h 360"/>
                <a:gd name="T42" fmla="*/ 195 w 282"/>
                <a:gd name="T43" fmla="*/ 417 h 360"/>
                <a:gd name="T44" fmla="*/ 226 w 282"/>
                <a:gd name="T45" fmla="*/ 402 h 360"/>
                <a:gd name="T46" fmla="*/ 239 w 282"/>
                <a:gd name="T47" fmla="*/ 411 h 360"/>
                <a:gd name="T48" fmla="*/ 269 w 282"/>
                <a:gd name="T49" fmla="*/ 388 h 360"/>
                <a:gd name="T50" fmla="*/ 278 w 282"/>
                <a:gd name="T51" fmla="*/ 381 h 360"/>
                <a:gd name="T52" fmla="*/ 316 w 282"/>
                <a:gd name="T53" fmla="*/ 372 h 360"/>
                <a:gd name="T54" fmla="*/ 322 w 282"/>
                <a:gd name="T55" fmla="*/ 342 h 360"/>
                <a:gd name="T56" fmla="*/ 322 w 282"/>
                <a:gd name="T57" fmla="*/ 313 h 360"/>
                <a:gd name="T58" fmla="*/ 338 w 282"/>
                <a:gd name="T59" fmla="*/ 305 h 360"/>
                <a:gd name="T60" fmla="*/ 352 w 282"/>
                <a:gd name="T61" fmla="*/ 275 h 360"/>
                <a:gd name="T62" fmla="*/ 338 w 282"/>
                <a:gd name="T63" fmla="*/ 261 h 360"/>
                <a:gd name="T64" fmla="*/ 299 w 282"/>
                <a:gd name="T65" fmla="*/ 238 h 360"/>
                <a:gd name="T66" fmla="*/ 286 w 282"/>
                <a:gd name="T67" fmla="*/ 201 h 360"/>
                <a:gd name="T68" fmla="*/ 308 w 282"/>
                <a:gd name="T69" fmla="*/ 172 h 360"/>
                <a:gd name="T70" fmla="*/ 299 w 282"/>
                <a:gd name="T71" fmla="*/ 164 h 360"/>
                <a:gd name="T72" fmla="*/ 292 w 282"/>
                <a:gd name="T73" fmla="*/ 141 h 360"/>
                <a:gd name="T74" fmla="*/ 286 w 282"/>
                <a:gd name="T75" fmla="*/ 134 h 360"/>
                <a:gd name="T76" fmla="*/ 269 w 282"/>
                <a:gd name="T77" fmla="*/ 126 h 360"/>
                <a:gd name="T78" fmla="*/ 262 w 282"/>
                <a:gd name="T79" fmla="*/ 149 h 360"/>
                <a:gd name="T80" fmla="*/ 226 w 282"/>
                <a:gd name="T81" fmla="*/ 141 h 360"/>
                <a:gd name="T82" fmla="*/ 202 w 282"/>
                <a:gd name="T83" fmla="*/ 126 h 360"/>
                <a:gd name="T84" fmla="*/ 210 w 282"/>
                <a:gd name="T85" fmla="*/ 111 h 360"/>
                <a:gd name="T86" fmla="*/ 202 w 282"/>
                <a:gd name="T87" fmla="*/ 89 h 360"/>
                <a:gd name="T88" fmla="*/ 142 w 282"/>
                <a:gd name="T89" fmla="*/ 66 h 360"/>
                <a:gd name="T90" fmla="*/ 142 w 282"/>
                <a:gd name="T91" fmla="*/ 30 h 360"/>
                <a:gd name="T92" fmla="*/ 113 w 282"/>
                <a:gd name="T93" fmla="*/ 22 h 360"/>
                <a:gd name="T94" fmla="*/ 68 w 282"/>
                <a:gd name="T95" fmla="*/ 7 h 360"/>
                <a:gd name="T96" fmla="*/ 52 w 282"/>
                <a:gd name="T97" fmla="*/ 0 h 360"/>
                <a:gd name="T98" fmla="*/ 52 w 282"/>
                <a:gd name="T99" fmla="*/ 1 h 360"/>
                <a:gd name="T100" fmla="*/ 50 w 282"/>
                <a:gd name="T101" fmla="*/ 3 h 360"/>
                <a:gd name="T102" fmla="*/ 46 w 282"/>
                <a:gd name="T103" fmla="*/ 11 h 360"/>
                <a:gd name="T104" fmla="*/ 40 w 282"/>
                <a:gd name="T105" fmla="*/ 21 h 360"/>
                <a:gd name="T106" fmla="*/ 39 w 282"/>
                <a:gd name="T107" fmla="*/ 29 h 360"/>
                <a:gd name="T108" fmla="*/ 35 w 282"/>
                <a:gd name="T109" fmla="*/ 30 h 360"/>
                <a:gd name="T110" fmla="*/ 28 w 282"/>
                <a:gd name="T111" fmla="*/ 28 h 360"/>
                <a:gd name="T112" fmla="*/ 21 w 282"/>
                <a:gd name="T113" fmla="*/ 25 h 360"/>
                <a:gd name="T114" fmla="*/ 17 w 282"/>
                <a:gd name="T115" fmla="*/ 22 h 360"/>
                <a:gd name="T116" fmla="*/ 17 w 282"/>
                <a:gd name="T117" fmla="*/ 22 h 360"/>
                <a:gd name="T118" fmla="*/ 0 w 282"/>
                <a:gd name="T119" fmla="*/ 52 h 36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82"/>
                <a:gd name="T181" fmla="*/ 0 h 360"/>
                <a:gd name="T182" fmla="*/ 282 w 282"/>
                <a:gd name="T183" fmla="*/ 360 h 36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82" h="360">
                  <a:moveTo>
                    <a:pt x="0" y="42"/>
                  </a:moveTo>
                  <a:lnTo>
                    <a:pt x="7" y="42"/>
                  </a:lnTo>
                  <a:lnTo>
                    <a:pt x="7" y="53"/>
                  </a:lnTo>
                  <a:lnTo>
                    <a:pt x="18" y="60"/>
                  </a:lnTo>
                  <a:lnTo>
                    <a:pt x="18" y="77"/>
                  </a:lnTo>
                  <a:lnTo>
                    <a:pt x="37" y="84"/>
                  </a:lnTo>
                  <a:lnTo>
                    <a:pt x="31" y="90"/>
                  </a:lnTo>
                  <a:lnTo>
                    <a:pt x="24" y="96"/>
                  </a:lnTo>
                  <a:lnTo>
                    <a:pt x="24" y="101"/>
                  </a:lnTo>
                  <a:lnTo>
                    <a:pt x="31" y="108"/>
                  </a:lnTo>
                  <a:lnTo>
                    <a:pt x="37" y="114"/>
                  </a:lnTo>
                  <a:lnTo>
                    <a:pt x="37" y="120"/>
                  </a:lnTo>
                  <a:lnTo>
                    <a:pt x="37" y="126"/>
                  </a:lnTo>
                  <a:lnTo>
                    <a:pt x="31" y="138"/>
                  </a:lnTo>
                  <a:lnTo>
                    <a:pt x="31" y="162"/>
                  </a:lnTo>
                  <a:lnTo>
                    <a:pt x="37" y="162"/>
                  </a:lnTo>
                  <a:lnTo>
                    <a:pt x="42" y="167"/>
                  </a:lnTo>
                  <a:lnTo>
                    <a:pt x="61" y="174"/>
                  </a:lnTo>
                  <a:lnTo>
                    <a:pt x="61" y="186"/>
                  </a:lnTo>
                  <a:lnTo>
                    <a:pt x="37" y="186"/>
                  </a:lnTo>
                  <a:lnTo>
                    <a:pt x="37" y="192"/>
                  </a:lnTo>
                  <a:lnTo>
                    <a:pt x="61" y="210"/>
                  </a:lnTo>
                  <a:lnTo>
                    <a:pt x="66" y="222"/>
                  </a:lnTo>
                  <a:lnTo>
                    <a:pt x="61" y="222"/>
                  </a:lnTo>
                  <a:lnTo>
                    <a:pt x="48" y="216"/>
                  </a:lnTo>
                  <a:lnTo>
                    <a:pt x="42" y="228"/>
                  </a:lnTo>
                  <a:lnTo>
                    <a:pt x="31" y="228"/>
                  </a:lnTo>
                  <a:lnTo>
                    <a:pt x="40" y="233"/>
                  </a:lnTo>
                  <a:lnTo>
                    <a:pt x="50" y="237"/>
                  </a:lnTo>
                  <a:lnTo>
                    <a:pt x="71" y="258"/>
                  </a:lnTo>
                  <a:lnTo>
                    <a:pt x="80" y="255"/>
                  </a:lnTo>
                  <a:lnTo>
                    <a:pt x="85" y="264"/>
                  </a:lnTo>
                  <a:lnTo>
                    <a:pt x="92" y="258"/>
                  </a:lnTo>
                  <a:lnTo>
                    <a:pt x="110" y="269"/>
                  </a:lnTo>
                  <a:lnTo>
                    <a:pt x="109" y="294"/>
                  </a:lnTo>
                  <a:lnTo>
                    <a:pt x="116" y="305"/>
                  </a:lnTo>
                  <a:lnTo>
                    <a:pt x="127" y="312"/>
                  </a:lnTo>
                  <a:lnTo>
                    <a:pt x="138" y="324"/>
                  </a:lnTo>
                  <a:lnTo>
                    <a:pt x="151" y="348"/>
                  </a:lnTo>
                  <a:lnTo>
                    <a:pt x="151" y="355"/>
                  </a:lnTo>
                  <a:lnTo>
                    <a:pt x="151" y="360"/>
                  </a:lnTo>
                  <a:lnTo>
                    <a:pt x="162" y="355"/>
                  </a:lnTo>
                  <a:lnTo>
                    <a:pt x="157" y="342"/>
                  </a:lnTo>
                  <a:lnTo>
                    <a:pt x="157" y="336"/>
                  </a:lnTo>
                  <a:lnTo>
                    <a:pt x="168" y="331"/>
                  </a:lnTo>
                  <a:lnTo>
                    <a:pt x="181" y="324"/>
                  </a:lnTo>
                  <a:lnTo>
                    <a:pt x="186" y="331"/>
                  </a:lnTo>
                  <a:lnTo>
                    <a:pt x="192" y="331"/>
                  </a:lnTo>
                  <a:lnTo>
                    <a:pt x="199" y="318"/>
                  </a:lnTo>
                  <a:lnTo>
                    <a:pt x="216" y="312"/>
                  </a:lnTo>
                  <a:lnTo>
                    <a:pt x="223" y="312"/>
                  </a:lnTo>
                  <a:lnTo>
                    <a:pt x="223" y="307"/>
                  </a:lnTo>
                  <a:lnTo>
                    <a:pt x="240" y="307"/>
                  </a:lnTo>
                  <a:lnTo>
                    <a:pt x="253" y="300"/>
                  </a:lnTo>
                  <a:lnTo>
                    <a:pt x="264" y="294"/>
                  </a:lnTo>
                  <a:lnTo>
                    <a:pt x="258" y="276"/>
                  </a:lnTo>
                  <a:lnTo>
                    <a:pt x="253" y="258"/>
                  </a:lnTo>
                  <a:lnTo>
                    <a:pt x="258" y="252"/>
                  </a:lnTo>
                  <a:lnTo>
                    <a:pt x="264" y="252"/>
                  </a:lnTo>
                  <a:lnTo>
                    <a:pt x="271" y="246"/>
                  </a:lnTo>
                  <a:lnTo>
                    <a:pt x="277" y="234"/>
                  </a:lnTo>
                  <a:lnTo>
                    <a:pt x="282" y="222"/>
                  </a:lnTo>
                  <a:lnTo>
                    <a:pt x="277" y="222"/>
                  </a:lnTo>
                  <a:lnTo>
                    <a:pt x="271" y="210"/>
                  </a:lnTo>
                  <a:lnTo>
                    <a:pt x="258" y="204"/>
                  </a:lnTo>
                  <a:lnTo>
                    <a:pt x="240" y="192"/>
                  </a:lnTo>
                  <a:lnTo>
                    <a:pt x="234" y="174"/>
                  </a:lnTo>
                  <a:lnTo>
                    <a:pt x="229" y="162"/>
                  </a:lnTo>
                  <a:lnTo>
                    <a:pt x="240" y="156"/>
                  </a:lnTo>
                  <a:lnTo>
                    <a:pt x="247" y="138"/>
                  </a:lnTo>
                  <a:lnTo>
                    <a:pt x="247" y="132"/>
                  </a:lnTo>
                  <a:lnTo>
                    <a:pt x="240" y="132"/>
                  </a:lnTo>
                  <a:lnTo>
                    <a:pt x="229" y="126"/>
                  </a:lnTo>
                  <a:lnTo>
                    <a:pt x="234" y="114"/>
                  </a:lnTo>
                  <a:lnTo>
                    <a:pt x="247" y="108"/>
                  </a:lnTo>
                  <a:lnTo>
                    <a:pt x="229" y="108"/>
                  </a:lnTo>
                  <a:lnTo>
                    <a:pt x="223" y="101"/>
                  </a:lnTo>
                  <a:lnTo>
                    <a:pt x="216" y="101"/>
                  </a:lnTo>
                  <a:lnTo>
                    <a:pt x="216" y="108"/>
                  </a:lnTo>
                  <a:lnTo>
                    <a:pt x="210" y="120"/>
                  </a:lnTo>
                  <a:lnTo>
                    <a:pt x="199" y="114"/>
                  </a:lnTo>
                  <a:lnTo>
                    <a:pt x="181" y="114"/>
                  </a:lnTo>
                  <a:lnTo>
                    <a:pt x="175" y="101"/>
                  </a:lnTo>
                  <a:lnTo>
                    <a:pt x="162" y="101"/>
                  </a:lnTo>
                  <a:lnTo>
                    <a:pt x="157" y="96"/>
                  </a:lnTo>
                  <a:lnTo>
                    <a:pt x="168" y="90"/>
                  </a:lnTo>
                  <a:lnTo>
                    <a:pt x="157" y="84"/>
                  </a:lnTo>
                  <a:lnTo>
                    <a:pt x="162" y="72"/>
                  </a:lnTo>
                  <a:lnTo>
                    <a:pt x="138" y="60"/>
                  </a:lnTo>
                  <a:lnTo>
                    <a:pt x="114" y="53"/>
                  </a:lnTo>
                  <a:lnTo>
                    <a:pt x="120" y="42"/>
                  </a:lnTo>
                  <a:lnTo>
                    <a:pt x="114" y="24"/>
                  </a:lnTo>
                  <a:lnTo>
                    <a:pt x="103" y="24"/>
                  </a:lnTo>
                  <a:lnTo>
                    <a:pt x="90" y="18"/>
                  </a:lnTo>
                  <a:lnTo>
                    <a:pt x="72" y="0"/>
                  </a:lnTo>
                  <a:lnTo>
                    <a:pt x="55" y="5"/>
                  </a:lnTo>
                  <a:lnTo>
                    <a:pt x="42" y="0"/>
                  </a:lnTo>
                  <a:lnTo>
                    <a:pt x="42" y="1"/>
                  </a:lnTo>
                  <a:lnTo>
                    <a:pt x="41" y="2"/>
                  </a:lnTo>
                  <a:lnTo>
                    <a:pt x="40" y="3"/>
                  </a:lnTo>
                  <a:lnTo>
                    <a:pt x="39" y="5"/>
                  </a:lnTo>
                  <a:lnTo>
                    <a:pt x="37" y="9"/>
                  </a:lnTo>
                  <a:lnTo>
                    <a:pt x="34" y="13"/>
                  </a:lnTo>
                  <a:lnTo>
                    <a:pt x="32" y="17"/>
                  </a:lnTo>
                  <a:lnTo>
                    <a:pt x="31" y="21"/>
                  </a:lnTo>
                  <a:lnTo>
                    <a:pt x="31" y="23"/>
                  </a:lnTo>
                  <a:lnTo>
                    <a:pt x="31" y="24"/>
                  </a:lnTo>
                  <a:lnTo>
                    <a:pt x="28" y="24"/>
                  </a:lnTo>
                  <a:lnTo>
                    <a:pt x="25" y="23"/>
                  </a:lnTo>
                  <a:lnTo>
                    <a:pt x="22" y="22"/>
                  </a:lnTo>
                  <a:lnTo>
                    <a:pt x="19" y="21"/>
                  </a:lnTo>
                  <a:lnTo>
                    <a:pt x="17" y="20"/>
                  </a:lnTo>
                  <a:lnTo>
                    <a:pt x="15" y="19"/>
                  </a:lnTo>
                  <a:lnTo>
                    <a:pt x="13" y="18"/>
                  </a:lnTo>
                  <a:lnTo>
                    <a:pt x="0" y="36"/>
                  </a:lnTo>
                  <a:lnTo>
                    <a:pt x="0" y="42"/>
                  </a:lnTo>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135" name="Freeform 211">
              <a:extLst>
                <a:ext uri="{FF2B5EF4-FFF2-40B4-BE49-F238E27FC236}">
                  <a16:creationId xmlns:a16="http://schemas.microsoft.com/office/drawing/2014/main" id="{B6167087-5DC3-4BDD-9526-EB293C9C3402}"/>
                </a:ext>
              </a:extLst>
            </p:cNvPr>
            <p:cNvSpPr>
              <a:spLocks/>
            </p:cNvSpPr>
            <p:nvPr/>
          </p:nvSpPr>
          <p:spPr bwMode="gray">
            <a:xfrm>
              <a:off x="6301793" y="4664310"/>
              <a:ext cx="142064" cy="173604"/>
            </a:xfrm>
            <a:custGeom>
              <a:avLst/>
              <a:gdLst>
                <a:gd name="T0" fmla="*/ 0 w 134"/>
                <a:gd name="T1" fmla="*/ 100 h 156"/>
                <a:gd name="T2" fmla="*/ 65 w 134"/>
                <a:gd name="T3" fmla="*/ 147 h 156"/>
                <a:gd name="T4" fmla="*/ 87 w 134"/>
                <a:gd name="T5" fmla="*/ 156 h 156"/>
                <a:gd name="T6" fmla="*/ 86 w 134"/>
                <a:gd name="T7" fmla="*/ 134 h 156"/>
                <a:gd name="T8" fmla="*/ 83 w 134"/>
                <a:gd name="T9" fmla="*/ 121 h 156"/>
                <a:gd name="T10" fmla="*/ 87 w 134"/>
                <a:gd name="T11" fmla="*/ 97 h 156"/>
                <a:gd name="T12" fmla="*/ 99 w 134"/>
                <a:gd name="T13" fmla="*/ 74 h 156"/>
                <a:gd name="T14" fmla="*/ 104 w 134"/>
                <a:gd name="T15" fmla="*/ 87 h 156"/>
                <a:gd name="T16" fmla="*/ 134 w 134"/>
                <a:gd name="T17" fmla="*/ 86 h 156"/>
                <a:gd name="T18" fmla="*/ 126 w 134"/>
                <a:gd name="T19" fmla="*/ 76 h 156"/>
                <a:gd name="T20" fmla="*/ 127 w 134"/>
                <a:gd name="T21" fmla="*/ 46 h 156"/>
                <a:gd name="T22" fmla="*/ 106 w 134"/>
                <a:gd name="T23" fmla="*/ 33 h 156"/>
                <a:gd name="T24" fmla="*/ 97 w 134"/>
                <a:gd name="T25" fmla="*/ 40 h 156"/>
                <a:gd name="T26" fmla="*/ 94 w 134"/>
                <a:gd name="T27" fmla="*/ 29 h 156"/>
                <a:gd name="T28" fmla="*/ 84 w 134"/>
                <a:gd name="T29" fmla="*/ 33 h 156"/>
                <a:gd name="T30" fmla="*/ 60 w 134"/>
                <a:gd name="T31" fmla="*/ 9 h 156"/>
                <a:gd name="T32" fmla="*/ 40 w 134"/>
                <a:gd name="T33" fmla="*/ 0 h 156"/>
                <a:gd name="T34" fmla="*/ 52 w 134"/>
                <a:gd name="T35" fmla="*/ 16 h 156"/>
                <a:gd name="T36" fmla="*/ 36 w 134"/>
                <a:gd name="T37" fmla="*/ 19 h 156"/>
                <a:gd name="T38" fmla="*/ 23 w 134"/>
                <a:gd name="T39" fmla="*/ 23 h 156"/>
                <a:gd name="T40" fmla="*/ 19 w 134"/>
                <a:gd name="T41" fmla="*/ 52 h 156"/>
                <a:gd name="T42" fmla="*/ 3 w 134"/>
                <a:gd name="T43" fmla="*/ 59 h 156"/>
                <a:gd name="T44" fmla="*/ 19 w 134"/>
                <a:gd name="T45" fmla="*/ 84 h 156"/>
                <a:gd name="T46" fmla="*/ 0 w 134"/>
                <a:gd name="T47" fmla="*/ 100 h 15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34"/>
                <a:gd name="T73" fmla="*/ 0 h 156"/>
                <a:gd name="T74" fmla="*/ 134 w 134"/>
                <a:gd name="T75" fmla="*/ 156 h 15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34" h="156">
                  <a:moveTo>
                    <a:pt x="0" y="100"/>
                  </a:moveTo>
                  <a:lnTo>
                    <a:pt x="65" y="147"/>
                  </a:lnTo>
                  <a:lnTo>
                    <a:pt x="87" y="156"/>
                  </a:lnTo>
                  <a:lnTo>
                    <a:pt x="86" y="134"/>
                  </a:lnTo>
                  <a:lnTo>
                    <a:pt x="83" y="121"/>
                  </a:lnTo>
                  <a:lnTo>
                    <a:pt x="87" y="97"/>
                  </a:lnTo>
                  <a:lnTo>
                    <a:pt x="99" y="74"/>
                  </a:lnTo>
                  <a:lnTo>
                    <a:pt x="104" y="87"/>
                  </a:lnTo>
                  <a:lnTo>
                    <a:pt x="134" y="86"/>
                  </a:lnTo>
                  <a:lnTo>
                    <a:pt x="126" y="76"/>
                  </a:lnTo>
                  <a:lnTo>
                    <a:pt x="127" y="46"/>
                  </a:lnTo>
                  <a:lnTo>
                    <a:pt x="106" y="33"/>
                  </a:lnTo>
                  <a:lnTo>
                    <a:pt x="97" y="40"/>
                  </a:lnTo>
                  <a:lnTo>
                    <a:pt x="94" y="29"/>
                  </a:lnTo>
                  <a:lnTo>
                    <a:pt x="84" y="33"/>
                  </a:lnTo>
                  <a:lnTo>
                    <a:pt x="60" y="9"/>
                  </a:lnTo>
                  <a:lnTo>
                    <a:pt x="40" y="0"/>
                  </a:lnTo>
                  <a:lnTo>
                    <a:pt x="52" y="16"/>
                  </a:lnTo>
                  <a:lnTo>
                    <a:pt x="36" y="19"/>
                  </a:lnTo>
                  <a:lnTo>
                    <a:pt x="23" y="23"/>
                  </a:lnTo>
                  <a:lnTo>
                    <a:pt x="19" y="52"/>
                  </a:lnTo>
                  <a:lnTo>
                    <a:pt x="3" y="59"/>
                  </a:lnTo>
                  <a:lnTo>
                    <a:pt x="19" y="84"/>
                  </a:lnTo>
                  <a:lnTo>
                    <a:pt x="0" y="100"/>
                  </a:lnTo>
                  <a:close/>
                </a:path>
              </a:pathLst>
            </a:custGeom>
            <a:solidFill>
              <a:srgbClr val="C8C8C8"/>
            </a:solidFill>
            <a:ln w="9525" cap="rnd">
              <a:solidFill>
                <a:schemeClr val="bg1"/>
              </a:solidFill>
              <a:round/>
              <a:headEnd/>
              <a:tailEnd/>
            </a:ln>
          </p:spPr>
          <p:txBody>
            <a:bodyPr/>
            <a:lstStyle/>
            <a:p>
              <a:pPr algn="ctr"/>
              <a:endParaRPr lang="de-DE" sz="1400" dirty="0">
                <a:cs typeface="Arial" pitchFamily="34" charset="0"/>
              </a:endParaRPr>
            </a:p>
          </p:txBody>
        </p:sp>
        <p:sp>
          <p:nvSpPr>
            <p:cNvPr id="136" name="Line 258">
              <a:extLst>
                <a:ext uri="{FF2B5EF4-FFF2-40B4-BE49-F238E27FC236}">
                  <a16:creationId xmlns:a16="http://schemas.microsoft.com/office/drawing/2014/main" id="{09FF64BD-EEAF-4962-8A35-0223E1EE8C07}"/>
                </a:ext>
              </a:extLst>
            </p:cNvPr>
            <p:cNvSpPr>
              <a:spLocks noChangeShapeType="1"/>
            </p:cNvSpPr>
            <p:nvPr/>
          </p:nvSpPr>
          <p:spPr bwMode="gray">
            <a:xfrm flipH="1">
              <a:off x="6209501" y="5350934"/>
              <a:ext cx="75300" cy="132428"/>
            </a:xfrm>
            <a:prstGeom prst="line">
              <a:avLst/>
            </a:prstGeom>
            <a:noFill/>
            <a:ln w="9525">
              <a:solidFill>
                <a:srgbClr val="6E6F73"/>
              </a:solidFill>
              <a:round/>
              <a:headEnd type="none" w="lg" len="lg"/>
              <a:tailEnd type="stealth" w="sm" len="sm"/>
            </a:ln>
          </p:spPr>
          <p:txBody>
            <a:bodyPr wrap="none" tIns="91440" bIns="91440" anchor="ctr"/>
            <a:lstStyle/>
            <a:p>
              <a:pPr algn="ctr"/>
              <a:endParaRPr lang="de-DE" dirty="0">
                <a:solidFill>
                  <a:srgbClr val="000000"/>
                </a:solidFill>
                <a:cs typeface="Arial" pitchFamily="34" charset="0"/>
              </a:endParaRPr>
            </a:p>
          </p:txBody>
        </p:sp>
      </p:grpSp>
      <p:sp>
        <p:nvSpPr>
          <p:cNvPr id="3" name="Rectangle 2">
            <a:extLst>
              <a:ext uri="{FF2B5EF4-FFF2-40B4-BE49-F238E27FC236}">
                <a16:creationId xmlns:a16="http://schemas.microsoft.com/office/drawing/2014/main" id="{553D7E86-3AE2-44A2-B8EF-C83B59745EEE}"/>
              </a:ext>
            </a:extLst>
          </p:cNvPr>
          <p:cNvSpPr/>
          <p:nvPr/>
        </p:nvSpPr>
        <p:spPr bwMode="auto">
          <a:xfrm>
            <a:off x="7991363" y="5462412"/>
            <a:ext cx="466837" cy="702892"/>
          </a:xfrm>
          <a:prstGeom prst="rect">
            <a:avLst/>
          </a:prstGeom>
          <a:noFill/>
          <a:ln w="9525" cap="flat" cmpd="sng" algn="ctr">
            <a:solidFill>
              <a:schemeClr val="tx1"/>
            </a:solidFill>
            <a:prstDash val="solid"/>
            <a:round/>
            <a:headEnd type="none" w="med" len="med"/>
            <a:tailEnd type="none" w="med" len="med"/>
          </a:ln>
          <a:effectLst/>
        </p:spPr>
        <p:txBody>
          <a:bodyPr vert="horz" wrap="square" lIns="3600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Israel</a:t>
            </a:r>
          </a:p>
        </p:txBody>
      </p:sp>
      <p:sp>
        <p:nvSpPr>
          <p:cNvPr id="137" name="Freeform 217">
            <a:extLst>
              <a:ext uri="{FF2B5EF4-FFF2-40B4-BE49-F238E27FC236}">
                <a16:creationId xmlns:a16="http://schemas.microsoft.com/office/drawing/2014/main" id="{CC6628C9-4E84-4AFD-8A81-52568A315208}"/>
              </a:ext>
            </a:extLst>
          </p:cNvPr>
          <p:cNvSpPr>
            <a:spLocks noChangeAspect="1"/>
          </p:cNvSpPr>
          <p:nvPr/>
        </p:nvSpPr>
        <p:spPr bwMode="auto">
          <a:xfrm>
            <a:off x="8118281" y="5705539"/>
            <a:ext cx="213000" cy="432000"/>
          </a:xfrm>
          <a:custGeom>
            <a:avLst/>
            <a:gdLst>
              <a:gd name="T0" fmla="*/ 7144 w 52"/>
              <a:gd name="T1" fmla="*/ 3175 h 112"/>
              <a:gd name="T2" fmla="*/ 7144 w 52"/>
              <a:gd name="T3" fmla="*/ 3175 h 112"/>
              <a:gd name="T4" fmla="*/ 7144 w 52"/>
              <a:gd name="T5" fmla="*/ 7144 h 112"/>
              <a:gd name="T6" fmla="*/ 7144 w 52"/>
              <a:gd name="T7" fmla="*/ 12700 h 112"/>
              <a:gd name="T8" fmla="*/ 3969 w 52"/>
              <a:gd name="T9" fmla="*/ 22225 h 112"/>
              <a:gd name="T10" fmla="*/ 0 w 52"/>
              <a:gd name="T11" fmla="*/ 9525 h 112"/>
              <a:gd name="T12" fmla="*/ 3969 w 52"/>
              <a:gd name="T13" fmla="*/ 7144 h 112"/>
              <a:gd name="T14" fmla="*/ 7144 w 52"/>
              <a:gd name="T15" fmla="*/ 0 h 112"/>
              <a:gd name="T16" fmla="*/ 10319 w 52"/>
              <a:gd name="T17" fmla="*/ 0 h 112"/>
              <a:gd name="T18" fmla="*/ 7144 w 52"/>
              <a:gd name="T19" fmla="*/ 3175 h 1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2"/>
              <a:gd name="T31" fmla="*/ 0 h 112"/>
              <a:gd name="T32" fmla="*/ 52 w 52"/>
              <a:gd name="T33" fmla="*/ 112 h 1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2" h="112">
                <a:moveTo>
                  <a:pt x="35" y="16"/>
                </a:moveTo>
                <a:lnTo>
                  <a:pt x="35" y="16"/>
                </a:lnTo>
                <a:lnTo>
                  <a:pt x="35" y="33"/>
                </a:lnTo>
                <a:lnTo>
                  <a:pt x="35" y="64"/>
                </a:lnTo>
                <a:lnTo>
                  <a:pt x="18" y="112"/>
                </a:lnTo>
                <a:lnTo>
                  <a:pt x="0" y="48"/>
                </a:lnTo>
                <a:lnTo>
                  <a:pt x="18" y="33"/>
                </a:lnTo>
                <a:lnTo>
                  <a:pt x="35" y="0"/>
                </a:lnTo>
                <a:lnTo>
                  <a:pt x="52" y="0"/>
                </a:lnTo>
                <a:lnTo>
                  <a:pt x="35" y="16"/>
                </a:lnTo>
              </a:path>
            </a:pathLst>
          </a:custGeom>
          <a:solidFill>
            <a:srgbClr val="595959"/>
          </a:solidFill>
          <a:ln w="9525" cap="rnd">
            <a:solidFill>
              <a:schemeClr val="bg1"/>
            </a:solidFill>
            <a:round/>
            <a:headEnd/>
            <a:tailEnd/>
          </a:ln>
        </p:spPr>
        <p:txBody>
          <a:bodyPr/>
          <a:lstStyle/>
          <a:p>
            <a:endParaRPr lang="de-DE" dirty="0"/>
          </a:p>
        </p:txBody>
      </p:sp>
      <p:sp>
        <p:nvSpPr>
          <p:cNvPr id="139" name="Rectangle 138">
            <a:extLst>
              <a:ext uri="{FF2B5EF4-FFF2-40B4-BE49-F238E27FC236}">
                <a16:creationId xmlns:a16="http://schemas.microsoft.com/office/drawing/2014/main" id="{3121145F-000A-4E68-BE18-F954C5E7156D}"/>
              </a:ext>
            </a:extLst>
          </p:cNvPr>
          <p:cNvSpPr/>
          <p:nvPr/>
        </p:nvSpPr>
        <p:spPr bwMode="auto">
          <a:xfrm>
            <a:off x="685800" y="1700808"/>
            <a:ext cx="3238128" cy="1412197"/>
          </a:xfrm>
          <a:prstGeom prst="rect">
            <a:avLst/>
          </a:prstGeom>
          <a:noFill/>
          <a:ln w="9525" cap="flat" cmpd="sng" algn="ctr">
            <a:noFill/>
            <a:prstDash val="solid"/>
            <a:round/>
            <a:headEnd type="none" w="med" len="med"/>
            <a:tailEnd type="none" w="med" len="med"/>
          </a:ln>
          <a:effectLst/>
        </p:spPr>
        <p:txBody>
          <a:bodyPr vert="horz" wrap="square" lIns="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sz="1200" dirty="0" err="1">
                <a:latin typeface="Arial" pitchFamily="-65" charset="0"/>
                <a:ea typeface="ヒラギノ角ゴ Pro W3" pitchFamily="-65" charset="-128"/>
                <a:cs typeface="ヒラギノ角ゴ Pro W3" pitchFamily="-65" charset="-128"/>
              </a:rPr>
              <a:t>Build&amp;Invest</a:t>
            </a:r>
            <a:r>
              <a:rPr lang="en-US" sz="1200" dirty="0">
                <a:latin typeface="Arial" pitchFamily="-65" charset="0"/>
                <a:ea typeface="ヒラギノ角ゴ Pro W3" pitchFamily="-65" charset="-128"/>
                <a:cs typeface="ヒラギノ角ゴ Pro W3" pitchFamily="-65" charset="-128"/>
              </a:rPr>
              <a:t> covers Europe and Israel, but with a core focus on the German speaking part of Europe and Tel-Aviv</a:t>
            </a:r>
          </a:p>
          <a:p>
            <a:pPr marL="0" marR="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We have a wide-ranging established investor network across all the relevant regions, which fosters our proprietary </a:t>
            </a:r>
            <a:r>
              <a:rPr kumimoji="0" lang="en-US" sz="1200" b="0" i="0" u="none" strike="noStrike" cap="none" normalizeH="0" baseline="0" dirty="0" err="1">
                <a:ln>
                  <a:noFill/>
                </a:ln>
                <a:solidFill>
                  <a:schemeClr val="tx1"/>
                </a:solidFill>
                <a:effectLst/>
                <a:latin typeface="Arial" pitchFamily="-65" charset="0"/>
                <a:ea typeface="ヒラギノ角ゴ Pro W3" pitchFamily="-65" charset="-128"/>
                <a:cs typeface="ヒラギノ角ゴ Pro W3" pitchFamily="-65" charset="-128"/>
              </a:rPr>
              <a:t>dealflow</a:t>
            </a:r>
            <a:r>
              <a:rPr kumimoji="0" lang="en-US" sz="1200" b="0" i="0"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 and co-investment opportunities</a:t>
            </a:r>
          </a:p>
          <a:p>
            <a:pPr marL="0" marR="0" indent="0" algn="l" defTabSz="914400" rtl="0" eaLnBrk="0" fontAlgn="base" latinLnBrk="0" hangingPunct="0">
              <a:lnSpc>
                <a:spcPct val="100000"/>
              </a:lnSpc>
              <a:spcBef>
                <a:spcPct val="0"/>
              </a:spcBef>
              <a:spcAft>
                <a:spcPct val="0"/>
              </a:spcAft>
              <a:buClrTx/>
              <a:buSzTx/>
              <a:buFontTx/>
              <a:buNone/>
              <a:tabLst/>
            </a:pPr>
            <a:endParaRPr lang="en-US" sz="1200" dirty="0">
              <a:latin typeface="Arial" pitchFamily="-65" charset="0"/>
              <a:ea typeface="ヒラギノ角ゴ Pro W3" pitchFamily="-65" charset="-128"/>
              <a:cs typeface="ヒラギノ角ゴ Pro W3" pitchFamily="-65" charset="-128"/>
            </a:endParaRPr>
          </a:p>
          <a:p>
            <a:pPr algn="l"/>
            <a:r>
              <a:rPr lang="en-US" sz="1200" dirty="0">
                <a:latin typeface="Arial" pitchFamily="-65" charset="0"/>
                <a:ea typeface="ヒラギノ角ゴ Pro W3" pitchFamily="-65" charset="-128"/>
                <a:cs typeface="ヒラギノ角ゴ Pro W3" pitchFamily="-65" charset="-128"/>
              </a:rPr>
              <a:t>Our startups benefit highly from our team’s and Investments Committee’s wide range of blue chip B2B partners in Europe &amp; MENA.</a:t>
            </a:r>
          </a:p>
          <a:p>
            <a:pPr algn="l"/>
            <a:r>
              <a:rPr lang="en-US" sz="1200" dirty="0">
                <a:latin typeface="Arial" pitchFamily="-65" charset="0"/>
                <a:ea typeface="ヒラギノ角ゴ Pro W3" pitchFamily="-65" charset="-128"/>
                <a:cs typeface="ヒラギノ角ゴ Pro W3" pitchFamily="-65" charset="-128"/>
              </a:rPr>
              <a:t>We are active investors, invest where we can help to </a:t>
            </a:r>
            <a:r>
              <a:rPr lang="en-US" sz="1200" dirty="0" err="1">
                <a:latin typeface="Arial" pitchFamily="-65" charset="0"/>
                <a:ea typeface="ヒラギノ角ゴ Pro W3" pitchFamily="-65" charset="-128"/>
                <a:cs typeface="ヒラギノ角ゴ Pro W3" pitchFamily="-65" charset="-128"/>
              </a:rPr>
              <a:t>derisk</a:t>
            </a:r>
            <a:r>
              <a:rPr lang="en-US" sz="1200" dirty="0">
                <a:latin typeface="Arial" pitchFamily="-65" charset="0"/>
                <a:ea typeface="ヒラギノ角ゴ Pro W3" pitchFamily="-65" charset="-128"/>
                <a:cs typeface="ヒラギノ角ゴ Pro W3" pitchFamily="-65" charset="-128"/>
              </a:rPr>
              <a:t> and contribute to scaling faster.</a:t>
            </a:r>
          </a:p>
          <a:p>
            <a:pPr marL="0" marR="0" indent="0" algn="l"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endParaRPr>
          </a:p>
        </p:txBody>
      </p:sp>
      <p:sp>
        <p:nvSpPr>
          <p:cNvPr id="140" name="Rectangle 139">
            <a:extLst>
              <a:ext uri="{FF2B5EF4-FFF2-40B4-BE49-F238E27FC236}">
                <a16:creationId xmlns:a16="http://schemas.microsoft.com/office/drawing/2014/main" id="{D3C16F52-F60D-4B29-8F27-869BA2D24715}"/>
              </a:ext>
            </a:extLst>
          </p:cNvPr>
          <p:cNvSpPr/>
          <p:nvPr/>
        </p:nvSpPr>
        <p:spPr bwMode="auto">
          <a:xfrm>
            <a:off x="827584" y="5187346"/>
            <a:ext cx="360040" cy="208102"/>
          </a:xfrm>
          <a:prstGeom prst="rect">
            <a:avLst/>
          </a:prstGeom>
          <a:solidFill>
            <a:schemeClr val="tx1">
              <a:lumMod val="65000"/>
              <a:lumOff val="3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65" charset="0"/>
              <a:ea typeface="ヒラギノ角ゴ Pro W3" pitchFamily="-65" charset="-128"/>
              <a:cs typeface="ヒラギノ角ゴ Pro W3" pitchFamily="-65" charset="-128"/>
            </a:endParaRPr>
          </a:p>
        </p:txBody>
      </p:sp>
      <p:sp>
        <p:nvSpPr>
          <p:cNvPr id="141" name="Rectangle 140">
            <a:extLst>
              <a:ext uri="{FF2B5EF4-FFF2-40B4-BE49-F238E27FC236}">
                <a16:creationId xmlns:a16="http://schemas.microsoft.com/office/drawing/2014/main" id="{5B9E6116-A786-4A07-AB16-A5E851363581}"/>
              </a:ext>
            </a:extLst>
          </p:cNvPr>
          <p:cNvSpPr/>
          <p:nvPr/>
        </p:nvSpPr>
        <p:spPr bwMode="auto">
          <a:xfrm>
            <a:off x="827584" y="5517303"/>
            <a:ext cx="360040" cy="208102"/>
          </a:xfrm>
          <a:prstGeom prst="rect">
            <a:avLst/>
          </a:prstGeom>
          <a:solidFill>
            <a:srgbClr val="C8C8C8"/>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65" charset="0"/>
              <a:ea typeface="ヒラギノ角ゴ Pro W3" pitchFamily="-65" charset="-128"/>
              <a:cs typeface="ヒラギノ角ゴ Pro W3" pitchFamily="-65" charset="-128"/>
            </a:endParaRPr>
          </a:p>
        </p:txBody>
      </p:sp>
      <p:sp>
        <p:nvSpPr>
          <p:cNvPr id="143" name="Rectangle 142">
            <a:extLst>
              <a:ext uri="{FF2B5EF4-FFF2-40B4-BE49-F238E27FC236}">
                <a16:creationId xmlns:a16="http://schemas.microsoft.com/office/drawing/2014/main" id="{DD6137A4-61A1-47D2-9594-73226B42E7E1}"/>
              </a:ext>
            </a:extLst>
          </p:cNvPr>
          <p:cNvSpPr/>
          <p:nvPr/>
        </p:nvSpPr>
        <p:spPr bwMode="auto">
          <a:xfrm>
            <a:off x="1258600" y="5187345"/>
            <a:ext cx="1729224" cy="230359"/>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Our home markets</a:t>
            </a:r>
          </a:p>
        </p:txBody>
      </p:sp>
      <p:sp>
        <p:nvSpPr>
          <p:cNvPr id="146" name="Rectangle 145">
            <a:extLst>
              <a:ext uri="{FF2B5EF4-FFF2-40B4-BE49-F238E27FC236}">
                <a16:creationId xmlns:a16="http://schemas.microsoft.com/office/drawing/2014/main" id="{551C8056-3329-4A04-8E61-B975DE526EE2}"/>
              </a:ext>
            </a:extLst>
          </p:cNvPr>
          <p:cNvSpPr/>
          <p:nvPr/>
        </p:nvSpPr>
        <p:spPr bwMode="auto">
          <a:xfrm>
            <a:off x="1258600" y="5517303"/>
            <a:ext cx="2161272" cy="18823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Wider investment focus area</a:t>
            </a:r>
          </a:p>
        </p:txBody>
      </p:sp>
      <p:sp>
        <p:nvSpPr>
          <p:cNvPr id="147" name="Rectangle 146">
            <a:extLst>
              <a:ext uri="{FF2B5EF4-FFF2-40B4-BE49-F238E27FC236}">
                <a16:creationId xmlns:a16="http://schemas.microsoft.com/office/drawing/2014/main" id="{70EA6700-3781-4D3C-ADC5-9BD67EDF21BD}"/>
              </a:ext>
            </a:extLst>
          </p:cNvPr>
          <p:cNvSpPr/>
          <p:nvPr/>
        </p:nvSpPr>
        <p:spPr bwMode="auto">
          <a:xfrm>
            <a:off x="1258600" y="5847260"/>
            <a:ext cx="1296000" cy="208102"/>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Office locations</a:t>
            </a:r>
          </a:p>
        </p:txBody>
      </p:sp>
      <p:sp>
        <p:nvSpPr>
          <p:cNvPr id="148" name="Oval 147">
            <a:extLst>
              <a:ext uri="{FF2B5EF4-FFF2-40B4-BE49-F238E27FC236}">
                <a16:creationId xmlns:a16="http://schemas.microsoft.com/office/drawing/2014/main" id="{6809E9C7-212F-49EB-BB5B-EA4B6AF96D2A}"/>
              </a:ext>
            </a:extLst>
          </p:cNvPr>
          <p:cNvSpPr>
            <a:spLocks noChangeAspect="1"/>
          </p:cNvSpPr>
          <p:nvPr/>
        </p:nvSpPr>
        <p:spPr bwMode="auto">
          <a:xfrm>
            <a:off x="953604" y="5897311"/>
            <a:ext cx="108000" cy="108000"/>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65" charset="0"/>
              <a:ea typeface="ヒラギノ角ゴ Pro W3" pitchFamily="-65" charset="-128"/>
              <a:cs typeface="ヒラギノ角ゴ Pro W3" pitchFamily="-65" charset="-128"/>
            </a:endParaRPr>
          </a:p>
        </p:txBody>
      </p:sp>
      <p:sp>
        <p:nvSpPr>
          <p:cNvPr id="142" name="Oval 141">
            <a:extLst>
              <a:ext uri="{FF2B5EF4-FFF2-40B4-BE49-F238E27FC236}">
                <a16:creationId xmlns:a16="http://schemas.microsoft.com/office/drawing/2014/main" id="{A253C6AA-DD46-4661-A621-51E9DDA935E8}"/>
              </a:ext>
            </a:extLst>
          </p:cNvPr>
          <p:cNvSpPr>
            <a:spLocks noChangeAspect="1"/>
          </p:cNvSpPr>
          <p:nvPr/>
        </p:nvSpPr>
        <p:spPr bwMode="auto">
          <a:xfrm>
            <a:off x="6005488" y="4165702"/>
            <a:ext cx="108000" cy="108000"/>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65" charset="0"/>
              <a:ea typeface="ヒラギノ角ゴ Pro W3" pitchFamily="-65" charset="-128"/>
              <a:cs typeface="ヒラギノ角ゴ Pro W3" pitchFamily="-65" charset="-128"/>
            </a:endParaRPr>
          </a:p>
        </p:txBody>
      </p:sp>
      <p:sp>
        <p:nvSpPr>
          <p:cNvPr id="144" name="Oval 143">
            <a:extLst>
              <a:ext uri="{FF2B5EF4-FFF2-40B4-BE49-F238E27FC236}">
                <a16:creationId xmlns:a16="http://schemas.microsoft.com/office/drawing/2014/main" id="{64FAF9C5-6700-4FBE-88A7-3C979A65F21B}"/>
              </a:ext>
            </a:extLst>
          </p:cNvPr>
          <p:cNvSpPr>
            <a:spLocks noChangeAspect="1"/>
          </p:cNvSpPr>
          <p:nvPr/>
        </p:nvSpPr>
        <p:spPr bwMode="auto">
          <a:xfrm>
            <a:off x="5687476" y="4100627"/>
            <a:ext cx="108000" cy="108000"/>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65" charset="0"/>
              <a:ea typeface="ヒラギノ角ゴ Pro W3" pitchFamily="-65" charset="-128"/>
              <a:cs typeface="ヒラギノ角ゴ Pro W3" pitchFamily="-65" charset="-128"/>
            </a:endParaRPr>
          </a:p>
        </p:txBody>
      </p:sp>
      <p:sp>
        <p:nvSpPr>
          <p:cNvPr id="145" name="Oval 144">
            <a:extLst>
              <a:ext uri="{FF2B5EF4-FFF2-40B4-BE49-F238E27FC236}">
                <a16:creationId xmlns:a16="http://schemas.microsoft.com/office/drawing/2014/main" id="{8981DD13-B37C-432C-A0E6-DD274C2821E8}"/>
              </a:ext>
            </a:extLst>
          </p:cNvPr>
          <p:cNvSpPr>
            <a:spLocks noChangeAspect="1"/>
          </p:cNvSpPr>
          <p:nvPr/>
        </p:nvSpPr>
        <p:spPr bwMode="auto">
          <a:xfrm>
            <a:off x="8136408" y="5750107"/>
            <a:ext cx="108000" cy="108000"/>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endParaRPr>
          </a:p>
        </p:txBody>
      </p:sp>
      <p:sp>
        <p:nvSpPr>
          <p:cNvPr id="6" name="Rectangle 5">
            <a:extLst>
              <a:ext uri="{FF2B5EF4-FFF2-40B4-BE49-F238E27FC236}">
                <a16:creationId xmlns:a16="http://schemas.microsoft.com/office/drawing/2014/main" id="{45608EE1-E43F-47AA-9278-96DAD8A3341B}"/>
              </a:ext>
            </a:extLst>
          </p:cNvPr>
          <p:cNvSpPr/>
          <p:nvPr/>
        </p:nvSpPr>
        <p:spPr bwMode="auto">
          <a:xfrm>
            <a:off x="8304518" y="5713255"/>
            <a:ext cx="561199" cy="201205"/>
          </a:xfrm>
          <a:prstGeom prst="rect">
            <a:avLst/>
          </a:prstGeom>
          <a:noFill/>
          <a:ln w="9525" cap="flat" cmpd="sng" algn="ctr">
            <a:no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Tel Aviv</a:t>
            </a:r>
          </a:p>
        </p:txBody>
      </p:sp>
      <p:sp>
        <p:nvSpPr>
          <p:cNvPr id="149" name="Rectangle 148">
            <a:extLst>
              <a:ext uri="{FF2B5EF4-FFF2-40B4-BE49-F238E27FC236}">
                <a16:creationId xmlns:a16="http://schemas.microsoft.com/office/drawing/2014/main" id="{262DC0BE-7E27-4DA1-8F7A-8A3E63EA0BDC}"/>
              </a:ext>
            </a:extLst>
          </p:cNvPr>
          <p:cNvSpPr/>
          <p:nvPr/>
        </p:nvSpPr>
        <p:spPr bwMode="auto">
          <a:xfrm>
            <a:off x="6155836" y="4115607"/>
            <a:ext cx="561199" cy="201205"/>
          </a:xfrm>
          <a:prstGeom prst="rect">
            <a:avLst/>
          </a:prstGeom>
          <a:noFill/>
          <a:ln w="9525" cap="flat" cmpd="sng" algn="ctr">
            <a:no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Vienna</a:t>
            </a:r>
          </a:p>
        </p:txBody>
      </p:sp>
      <p:sp>
        <p:nvSpPr>
          <p:cNvPr id="150" name="Rectangle 149">
            <a:extLst>
              <a:ext uri="{FF2B5EF4-FFF2-40B4-BE49-F238E27FC236}">
                <a16:creationId xmlns:a16="http://schemas.microsoft.com/office/drawing/2014/main" id="{43A5E0BA-CE62-4DCF-B041-40CC61F074B1}"/>
              </a:ext>
            </a:extLst>
          </p:cNvPr>
          <p:cNvSpPr/>
          <p:nvPr/>
        </p:nvSpPr>
        <p:spPr bwMode="auto">
          <a:xfrm>
            <a:off x="5113679" y="4019883"/>
            <a:ext cx="561199" cy="201205"/>
          </a:xfrm>
          <a:prstGeom prst="rect">
            <a:avLst/>
          </a:prstGeom>
          <a:noFill/>
          <a:ln w="9525" cap="flat" cmpd="sng" algn="ctr">
            <a:no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Munich</a:t>
            </a:r>
          </a:p>
        </p:txBody>
      </p:sp>
    </p:spTree>
    <p:extLst>
      <p:ext uri="{BB962C8B-B14F-4D97-AF65-F5344CB8AC3E}">
        <p14:creationId xmlns:p14="http://schemas.microsoft.com/office/powerpoint/2010/main" val="42356334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9D6B185-FCC7-7D40-BD1E-CF613376C241}"/>
              </a:ext>
            </a:extLst>
          </p:cNvPr>
          <p:cNvSpPr>
            <a:spLocks noGrp="1"/>
          </p:cNvSpPr>
          <p:nvPr>
            <p:ph type="title"/>
          </p:nvPr>
        </p:nvSpPr>
        <p:spPr/>
        <p:txBody>
          <a:bodyPr/>
          <a:lstStyle/>
          <a:p>
            <a:r>
              <a:rPr lang="en-US" sz="3600" dirty="0"/>
              <a:t>We build on an existing track record of our founding partners</a:t>
            </a:r>
          </a:p>
        </p:txBody>
      </p:sp>
      <p:sp>
        <p:nvSpPr>
          <p:cNvPr id="4" name="Fußzeilenplatzhalter 3">
            <a:extLst>
              <a:ext uri="{FF2B5EF4-FFF2-40B4-BE49-F238E27FC236}">
                <a16:creationId xmlns:a16="http://schemas.microsoft.com/office/drawing/2014/main" id="{8FB12E0C-7A49-A747-BD31-37B8A5DA6AFB}"/>
              </a:ext>
            </a:extLst>
          </p:cNvPr>
          <p:cNvSpPr>
            <a:spLocks noGrp="1"/>
          </p:cNvSpPr>
          <p:nvPr>
            <p:ph type="ftr" sz="quarter" idx="10"/>
          </p:nvPr>
        </p:nvSpPr>
        <p:spPr/>
        <p:txBody>
          <a:bodyPr/>
          <a:lstStyle/>
          <a:p>
            <a:r>
              <a:rPr lang="en"/>
              <a:t>© Build &amp; Invest. All rights reserved </a:t>
            </a:r>
            <a:endParaRPr lang="de-DE" dirty="0"/>
          </a:p>
        </p:txBody>
      </p:sp>
      <p:sp>
        <p:nvSpPr>
          <p:cNvPr id="5" name="Foliennummernplatzhalter 4">
            <a:extLst>
              <a:ext uri="{FF2B5EF4-FFF2-40B4-BE49-F238E27FC236}">
                <a16:creationId xmlns:a16="http://schemas.microsoft.com/office/drawing/2014/main" id="{0A0EDD80-BB76-3245-BCED-AD149651A9B4}"/>
              </a:ext>
            </a:extLst>
          </p:cNvPr>
          <p:cNvSpPr>
            <a:spLocks noGrp="1"/>
          </p:cNvSpPr>
          <p:nvPr>
            <p:ph type="sldNum" sz="quarter" idx="11"/>
          </p:nvPr>
        </p:nvSpPr>
        <p:spPr/>
        <p:txBody>
          <a:bodyPr/>
          <a:lstStyle/>
          <a:p>
            <a:fld id="{A2BBA7E8-647F-41E8-9202-E071415AA6E7}" type="slidenum">
              <a:rPr lang="de-DE" smtClean="0"/>
              <a:pPr/>
              <a:t>15</a:t>
            </a:fld>
            <a:endParaRPr lang="de-DE"/>
          </a:p>
        </p:txBody>
      </p:sp>
      <p:sp>
        <p:nvSpPr>
          <p:cNvPr id="11" name="Rectangle 10">
            <a:extLst>
              <a:ext uri="{FF2B5EF4-FFF2-40B4-BE49-F238E27FC236}">
                <a16:creationId xmlns:a16="http://schemas.microsoft.com/office/drawing/2014/main" id="{7C4CBAF5-247A-48AF-99FD-89AC6556A2CD}"/>
              </a:ext>
            </a:extLst>
          </p:cNvPr>
          <p:cNvSpPr/>
          <p:nvPr/>
        </p:nvSpPr>
        <p:spPr bwMode="auto">
          <a:xfrm>
            <a:off x="6683586" y="14612"/>
            <a:ext cx="2460414" cy="445438"/>
          </a:xfrm>
          <a:prstGeom prst="rect">
            <a:avLst/>
          </a:prstGeom>
          <a:solidFill>
            <a:srgbClr val="FFFF00"/>
          </a:solidFill>
          <a:ln w="9525" cap="flat" cmpd="sng" algn="ctr">
            <a:solidFill>
              <a:srgbClr val="FFFF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400" dirty="0">
                <a:latin typeface="Arial" pitchFamily="-65" charset="0"/>
                <a:ea typeface="ヒラギノ角ゴ Pro W3" pitchFamily="-65" charset="-128"/>
                <a:cs typeface="ヒラギノ角ゴ Pro W3" pitchFamily="-65" charset="-128"/>
              </a:rPr>
              <a:t>Expectations </a:t>
            </a:r>
            <a:r>
              <a:rPr lang="en-US" sz="1400" dirty="0" err="1">
                <a:latin typeface="Arial" pitchFamily="-65" charset="0"/>
                <a:ea typeface="ヒラギノ角ゴ Pro W3" pitchFamily="-65" charset="-128"/>
                <a:cs typeface="ヒラギノ角ゴ Pro W3" pitchFamily="-65" charset="-128"/>
              </a:rPr>
              <a:t>anpassen</a:t>
            </a:r>
            <a:endParaRPr kumimoji="0" lang="en-US" sz="1400" b="0" i="0"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endParaRPr>
          </a:p>
        </p:txBody>
      </p:sp>
      <p:pic>
        <p:nvPicPr>
          <p:cNvPr id="19" name="Grafik 5">
            <a:extLst>
              <a:ext uri="{FF2B5EF4-FFF2-40B4-BE49-F238E27FC236}">
                <a16:creationId xmlns:a16="http://schemas.microsoft.com/office/drawing/2014/main" id="{DA128788-3D8A-49FE-978C-69264A82DBC9}"/>
              </a:ext>
            </a:extLst>
          </p:cNvPr>
          <p:cNvPicPr>
            <a:picLocks noChangeAspect="1"/>
          </p:cNvPicPr>
          <p:nvPr/>
        </p:nvPicPr>
        <p:blipFill rotWithShape="1">
          <a:blip r:embed="rId3">
            <a:extLst>
              <a:ext uri="{28A0092B-C50C-407E-A947-70E740481C1C}">
                <a14:useLocalDpi xmlns:a14="http://schemas.microsoft.com/office/drawing/2010/main" val="0"/>
              </a:ext>
            </a:extLst>
          </a:blip>
          <a:srcRect t="23797" b="25222"/>
          <a:stretch/>
        </p:blipFill>
        <p:spPr>
          <a:xfrm>
            <a:off x="3833938" y="1932593"/>
            <a:ext cx="1309564" cy="650546"/>
          </a:xfrm>
          <a:prstGeom prst="rect">
            <a:avLst/>
          </a:prstGeom>
        </p:spPr>
      </p:pic>
      <p:pic>
        <p:nvPicPr>
          <p:cNvPr id="20" name="Picture 2" descr="Bildergebnis für appraised.tech">
            <a:extLst>
              <a:ext uri="{FF2B5EF4-FFF2-40B4-BE49-F238E27FC236}">
                <a16:creationId xmlns:a16="http://schemas.microsoft.com/office/drawing/2014/main" id="{53CB98EA-3CF9-4ECC-97DD-A9C1718C10D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9545"/>
          <a:stretch/>
        </p:blipFill>
        <p:spPr bwMode="auto">
          <a:xfrm>
            <a:off x="3961082" y="3493312"/>
            <a:ext cx="1055277" cy="39065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5">
            <a:extLst>
              <a:ext uri="{FF2B5EF4-FFF2-40B4-BE49-F238E27FC236}">
                <a16:creationId xmlns:a16="http://schemas.microsoft.com/office/drawing/2014/main" id="{E94868FE-A408-4139-A2C9-6EA1FF0F16E5}"/>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3921659" y="4916988"/>
            <a:ext cx="1134122" cy="375739"/>
          </a:xfrm>
          <a:prstGeom prst="rect">
            <a:avLst/>
          </a:prstGeom>
        </p:spPr>
      </p:pic>
      <p:sp>
        <p:nvSpPr>
          <p:cNvPr id="22" name="Rectangle 21">
            <a:extLst>
              <a:ext uri="{FF2B5EF4-FFF2-40B4-BE49-F238E27FC236}">
                <a16:creationId xmlns:a16="http://schemas.microsoft.com/office/drawing/2014/main" id="{103F69FF-29D1-4F84-97D2-0600C8172350}"/>
              </a:ext>
            </a:extLst>
          </p:cNvPr>
          <p:cNvSpPr/>
          <p:nvPr/>
        </p:nvSpPr>
        <p:spPr bwMode="auto">
          <a:xfrm>
            <a:off x="3588620" y="2513397"/>
            <a:ext cx="1800200" cy="491164"/>
          </a:xfrm>
          <a:prstGeom prst="rect">
            <a:avLst/>
          </a:prstGeom>
          <a:noFill/>
          <a:ln w="9525" cap="flat" cmpd="sng" algn="ctr">
            <a:noFill/>
            <a:prstDash val="solid"/>
            <a:round/>
            <a:headEnd type="none" w="med" len="med"/>
            <a:tailEnd type="none" w="med" len="med"/>
          </a:ln>
          <a:effectLst/>
        </p:spPr>
        <p:txBody>
          <a:bodyPr vert="horz" wrap="square" lIns="0" tIns="0" rIns="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1"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a:t>
            </a:r>
            <a:r>
              <a:rPr kumimoji="0" lang="en-US" sz="1000" b="0" i="1" u="none" strike="noStrike" cap="none" normalizeH="0" baseline="0" dirty="0">
                <a:ln>
                  <a:noFill/>
                </a:ln>
                <a:solidFill>
                  <a:schemeClr val="tx1"/>
                </a:solidFill>
                <a:effectLst/>
                <a:highlight>
                  <a:srgbClr val="FFFF00"/>
                </a:highlight>
                <a:latin typeface="Arial" pitchFamily="-65" charset="0"/>
                <a:ea typeface="ヒラギノ角ゴ Pro W3" pitchFamily="-65" charset="-128"/>
                <a:cs typeface="ヒラギノ角ゴ Pro W3" pitchFamily="-65" charset="-128"/>
              </a:rPr>
              <a:t>TBD</a:t>
            </a:r>
            <a:r>
              <a:rPr kumimoji="0" lang="en-US" sz="1000" b="0" i="1"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1"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Digitization of complex real estate and physical processes via </a:t>
            </a:r>
            <a:r>
              <a:rPr lang="en-US" sz="1000" i="1" dirty="0">
                <a:latin typeface="Arial" pitchFamily="-65" charset="0"/>
                <a:ea typeface="ヒラギノ角ゴ Pro W3" pitchFamily="-65" charset="-128"/>
                <a:cs typeface="ヒラギノ角ゴ Pro W3" pitchFamily="-65" charset="-128"/>
              </a:rPr>
              <a:t>IoT devices</a:t>
            </a:r>
            <a:endParaRPr kumimoji="0" lang="en-US" sz="1000" b="0" i="1"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endParaRPr>
          </a:p>
        </p:txBody>
      </p:sp>
      <p:sp>
        <p:nvSpPr>
          <p:cNvPr id="23" name="Rectangle 22">
            <a:extLst>
              <a:ext uri="{FF2B5EF4-FFF2-40B4-BE49-F238E27FC236}">
                <a16:creationId xmlns:a16="http://schemas.microsoft.com/office/drawing/2014/main" id="{0AAFE228-03A5-40A3-8AB0-CEF0E1DCB5B5}"/>
              </a:ext>
            </a:extLst>
          </p:cNvPr>
          <p:cNvSpPr/>
          <p:nvPr/>
        </p:nvSpPr>
        <p:spPr bwMode="auto">
          <a:xfrm>
            <a:off x="3588620" y="3916299"/>
            <a:ext cx="1800200" cy="491164"/>
          </a:xfrm>
          <a:prstGeom prst="rect">
            <a:avLst/>
          </a:prstGeom>
          <a:noFill/>
          <a:ln w="9525" cap="flat" cmpd="sng" algn="ctr">
            <a:noFill/>
            <a:prstDash val="solid"/>
            <a:round/>
            <a:headEnd type="none" w="med" len="med"/>
            <a:tailEnd type="none" w="med" len="med"/>
          </a:ln>
          <a:effectLst/>
        </p:spPr>
        <p:txBody>
          <a:bodyPr vert="horz" wrap="square" lIns="0" tIns="0" rIns="0" bIns="45720" numCol="1" rtlCol="0" anchor="t" anchorCtr="0" compatLnSpc="1">
            <a:prstTxWarp prst="textNoShape">
              <a:avLst/>
            </a:prstTxWarp>
          </a:bodyPr>
          <a:lstStyle/>
          <a:p>
            <a:r>
              <a:rPr lang="en-US" sz="1000" i="1" dirty="0">
                <a:latin typeface="Arial" pitchFamily="-65" charset="0"/>
                <a:ea typeface="ヒラギノ角ゴ Pro W3" pitchFamily="-65" charset="-128"/>
                <a:cs typeface="ヒラギノ角ゴ Pro W3" pitchFamily="-65" charset="-128"/>
              </a:rPr>
              <a:t>(</a:t>
            </a:r>
            <a:r>
              <a:rPr lang="en-US" sz="1000" i="1" dirty="0">
                <a:highlight>
                  <a:srgbClr val="FFFF00"/>
                </a:highlight>
                <a:latin typeface="Arial" pitchFamily="-65" charset="0"/>
                <a:ea typeface="ヒラギノ角ゴ Pro W3" pitchFamily="-65" charset="-128"/>
                <a:cs typeface="ヒラギノ角ゴ Pro W3" pitchFamily="-65" charset="-128"/>
              </a:rPr>
              <a:t>TBD</a:t>
            </a:r>
            <a:r>
              <a:rPr lang="en-US" sz="1000" i="1" dirty="0">
                <a:latin typeface="Arial" pitchFamily="-65" charset="0"/>
                <a:ea typeface="ヒラギノ角ゴ Pro W3" pitchFamily="-65" charset="-128"/>
                <a:cs typeface="ヒラギノ角ゴ Pro W3" pitchFamily="-65" charset="-128"/>
              </a:rPr>
              <a:t>)</a:t>
            </a:r>
          </a:p>
          <a:p>
            <a:pPr marL="0" marR="0" indent="0" algn="ctr" defTabSz="914400" rtl="0" eaLnBrk="0" fontAlgn="base" latinLnBrk="0" hangingPunct="0">
              <a:lnSpc>
                <a:spcPct val="100000"/>
              </a:lnSpc>
              <a:spcBef>
                <a:spcPct val="0"/>
              </a:spcBef>
              <a:spcAft>
                <a:spcPct val="0"/>
              </a:spcAft>
              <a:buClrTx/>
              <a:buSzTx/>
              <a:buFontTx/>
              <a:buNone/>
              <a:tabLst/>
            </a:pPr>
            <a:r>
              <a:rPr lang="en-US" sz="1000" i="1" dirty="0">
                <a:latin typeface="Arial" pitchFamily="-65" charset="0"/>
                <a:ea typeface="ヒラギノ角ゴ Pro W3" pitchFamily="-65" charset="-128"/>
                <a:cs typeface="ヒラギノ角ゴ Pro W3" pitchFamily="-65" charset="-128"/>
              </a:rPr>
              <a:t>Software tool for valuation of real estate for developers and creditors</a:t>
            </a:r>
            <a:endParaRPr kumimoji="0" lang="en-US" sz="1000" b="0" i="1"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endParaRPr>
          </a:p>
        </p:txBody>
      </p:sp>
      <p:sp>
        <p:nvSpPr>
          <p:cNvPr id="24" name="Rectangle 23">
            <a:extLst>
              <a:ext uri="{FF2B5EF4-FFF2-40B4-BE49-F238E27FC236}">
                <a16:creationId xmlns:a16="http://schemas.microsoft.com/office/drawing/2014/main" id="{91FFC45C-C9B5-4F16-9ABA-DD94B44C2890}"/>
              </a:ext>
            </a:extLst>
          </p:cNvPr>
          <p:cNvSpPr/>
          <p:nvPr/>
        </p:nvSpPr>
        <p:spPr bwMode="auto">
          <a:xfrm>
            <a:off x="3588620" y="5373429"/>
            <a:ext cx="1800200" cy="491164"/>
          </a:xfrm>
          <a:prstGeom prst="rect">
            <a:avLst/>
          </a:prstGeom>
          <a:noFill/>
          <a:ln w="9525" cap="flat" cmpd="sng" algn="ctr">
            <a:noFill/>
            <a:prstDash val="solid"/>
            <a:round/>
            <a:headEnd type="none" w="med" len="med"/>
            <a:tailEnd type="none" w="med" len="med"/>
          </a:ln>
          <a:effectLst/>
        </p:spPr>
        <p:txBody>
          <a:bodyPr vert="horz" wrap="square" lIns="0" tIns="0" rIns="0" bIns="45720" numCol="1" rtlCol="0" anchor="t" anchorCtr="0" compatLnSpc="1">
            <a:prstTxWarp prst="textNoShape">
              <a:avLst/>
            </a:prstTxWarp>
          </a:bodyPr>
          <a:lstStyle/>
          <a:p>
            <a:r>
              <a:rPr lang="en-US" sz="1000" i="1" dirty="0">
                <a:latin typeface="Arial" pitchFamily="-65" charset="0"/>
                <a:ea typeface="ヒラギノ角ゴ Pro W3" pitchFamily="-65" charset="-128"/>
                <a:cs typeface="ヒラギノ角ゴ Pro W3" pitchFamily="-65" charset="-128"/>
              </a:rPr>
              <a:t>(</a:t>
            </a:r>
            <a:r>
              <a:rPr lang="en-US" sz="1000" i="1" dirty="0">
                <a:highlight>
                  <a:srgbClr val="FFFF00"/>
                </a:highlight>
                <a:latin typeface="Arial" pitchFamily="-65" charset="0"/>
                <a:ea typeface="ヒラギノ角ゴ Pro W3" pitchFamily="-65" charset="-128"/>
                <a:cs typeface="ヒラギノ角ゴ Pro W3" pitchFamily="-65" charset="-128"/>
              </a:rPr>
              <a:t>TBD</a:t>
            </a:r>
            <a:r>
              <a:rPr lang="en-US" sz="1000" i="1" dirty="0">
                <a:latin typeface="Arial" pitchFamily="-65" charset="0"/>
                <a:ea typeface="ヒラギノ角ゴ Pro W3" pitchFamily="-65" charset="-128"/>
                <a:cs typeface="ヒラギノ角ゴ Pro W3" pitchFamily="-65" charset="-128"/>
              </a:rPr>
              <a:t>)</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1"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AI-based list of tenant data for standardization and analysis</a:t>
            </a:r>
          </a:p>
        </p:txBody>
      </p:sp>
      <p:sp>
        <p:nvSpPr>
          <p:cNvPr id="10" name="Rectangle 9">
            <a:extLst>
              <a:ext uri="{FF2B5EF4-FFF2-40B4-BE49-F238E27FC236}">
                <a16:creationId xmlns:a16="http://schemas.microsoft.com/office/drawing/2014/main" id="{3E039627-948E-45FE-82C2-E0B06958B8E9}"/>
              </a:ext>
            </a:extLst>
          </p:cNvPr>
          <p:cNvSpPr>
            <a:spLocks/>
          </p:cNvSpPr>
          <p:nvPr/>
        </p:nvSpPr>
        <p:spPr bwMode="auto">
          <a:xfrm>
            <a:off x="3426720" y="1902150"/>
            <a:ext cx="2124000" cy="1262853"/>
          </a:xfrm>
          <a:prstGeom prst="rect">
            <a:avLst/>
          </a:prstGeom>
          <a:no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65" charset="0"/>
              <a:ea typeface="ヒラギノ角ゴ Pro W3" pitchFamily="-65" charset="-128"/>
              <a:cs typeface="ヒラギノ角ゴ Pro W3" pitchFamily="-65" charset="-128"/>
            </a:endParaRPr>
          </a:p>
        </p:txBody>
      </p:sp>
      <p:sp>
        <p:nvSpPr>
          <p:cNvPr id="13" name="Rectangle 12">
            <a:extLst>
              <a:ext uri="{FF2B5EF4-FFF2-40B4-BE49-F238E27FC236}">
                <a16:creationId xmlns:a16="http://schemas.microsoft.com/office/drawing/2014/main" id="{F75A1738-6B3A-4390-ACD2-A3F6240DA4D8}"/>
              </a:ext>
            </a:extLst>
          </p:cNvPr>
          <p:cNvSpPr>
            <a:spLocks/>
          </p:cNvSpPr>
          <p:nvPr/>
        </p:nvSpPr>
        <p:spPr bwMode="auto">
          <a:xfrm>
            <a:off x="3426720" y="3330293"/>
            <a:ext cx="2124000" cy="1262853"/>
          </a:xfrm>
          <a:prstGeom prst="rect">
            <a:avLst/>
          </a:prstGeom>
          <a:no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65" charset="0"/>
              <a:ea typeface="ヒラギノ角ゴ Pro W3" pitchFamily="-65" charset="-128"/>
              <a:cs typeface="ヒラギノ角ゴ Pro W3" pitchFamily="-65" charset="-128"/>
            </a:endParaRPr>
          </a:p>
        </p:txBody>
      </p:sp>
      <p:sp>
        <p:nvSpPr>
          <p:cNvPr id="32" name="Rectangle 12">
            <a:extLst>
              <a:ext uri="{FF2B5EF4-FFF2-40B4-BE49-F238E27FC236}">
                <a16:creationId xmlns:a16="http://schemas.microsoft.com/office/drawing/2014/main" id="{C31A9A00-C60A-4AB6-82E4-A57B81DE8F25}"/>
              </a:ext>
            </a:extLst>
          </p:cNvPr>
          <p:cNvSpPr>
            <a:spLocks/>
          </p:cNvSpPr>
          <p:nvPr/>
        </p:nvSpPr>
        <p:spPr bwMode="auto">
          <a:xfrm>
            <a:off x="3426720" y="4758435"/>
            <a:ext cx="2124000" cy="1262853"/>
          </a:xfrm>
          <a:prstGeom prst="rect">
            <a:avLst/>
          </a:prstGeom>
          <a:no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65" charset="0"/>
              <a:ea typeface="ヒラギノ角ゴ Pro W3" pitchFamily="-65" charset="-128"/>
              <a:cs typeface="ヒラギノ角ゴ Pro W3" pitchFamily="-65" charset="-128"/>
            </a:endParaRPr>
          </a:p>
        </p:txBody>
      </p:sp>
      <p:sp>
        <p:nvSpPr>
          <p:cNvPr id="33" name="Rectangle 16">
            <a:extLst>
              <a:ext uri="{FF2B5EF4-FFF2-40B4-BE49-F238E27FC236}">
                <a16:creationId xmlns:a16="http://schemas.microsoft.com/office/drawing/2014/main" id="{6C3E8E6C-2088-44CE-A390-5E163108EC22}"/>
              </a:ext>
            </a:extLst>
          </p:cNvPr>
          <p:cNvSpPr>
            <a:spLocks/>
          </p:cNvSpPr>
          <p:nvPr/>
        </p:nvSpPr>
        <p:spPr bwMode="auto">
          <a:xfrm>
            <a:off x="691532" y="4758435"/>
            <a:ext cx="2124000" cy="1262853"/>
          </a:xfrm>
          <a:prstGeom prst="rect">
            <a:avLst/>
          </a:prstGeom>
          <a:no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65" charset="0"/>
              <a:ea typeface="ヒラギノ角ゴ Pro W3" pitchFamily="-65" charset="-128"/>
              <a:cs typeface="ヒラギノ角ゴ Pro W3" pitchFamily="-65" charset="-128"/>
            </a:endParaRPr>
          </a:p>
        </p:txBody>
      </p:sp>
      <p:pic>
        <p:nvPicPr>
          <p:cNvPr id="51" name="Grafik 50" descr="Ein Bild, das ClipArt enthält.&#10;&#10;Automatisch generierte Beschreibung">
            <a:extLst>
              <a:ext uri="{FF2B5EF4-FFF2-40B4-BE49-F238E27FC236}">
                <a16:creationId xmlns:a16="http://schemas.microsoft.com/office/drawing/2014/main" id="{17960758-5520-44E5-B941-8182D5EE6A08}"/>
              </a:ext>
            </a:extLst>
          </p:cNvPr>
          <p:cNvPicPr>
            <a:picLocks noChangeAspect="1"/>
          </p:cNvPicPr>
          <p:nvPr/>
        </p:nvPicPr>
        <p:blipFill>
          <a:blip r:embed="rId6"/>
          <a:stretch>
            <a:fillRect/>
          </a:stretch>
        </p:blipFill>
        <p:spPr>
          <a:xfrm>
            <a:off x="951355" y="4894381"/>
            <a:ext cx="1604354" cy="420951"/>
          </a:xfrm>
          <a:prstGeom prst="rect">
            <a:avLst/>
          </a:prstGeom>
        </p:spPr>
      </p:pic>
      <p:sp>
        <p:nvSpPr>
          <p:cNvPr id="54" name="Rectangle 23">
            <a:extLst>
              <a:ext uri="{FF2B5EF4-FFF2-40B4-BE49-F238E27FC236}">
                <a16:creationId xmlns:a16="http://schemas.microsoft.com/office/drawing/2014/main" id="{A3DAB9DF-8939-4C4F-8760-8A463100E15A}"/>
              </a:ext>
            </a:extLst>
          </p:cNvPr>
          <p:cNvSpPr/>
          <p:nvPr/>
        </p:nvSpPr>
        <p:spPr bwMode="auto">
          <a:xfrm>
            <a:off x="853432" y="5373429"/>
            <a:ext cx="1800200" cy="491164"/>
          </a:xfrm>
          <a:prstGeom prst="rect">
            <a:avLst/>
          </a:prstGeom>
          <a:noFill/>
          <a:ln w="9525" cap="flat" cmpd="sng" algn="ctr">
            <a:noFill/>
            <a:prstDash val="solid"/>
            <a:round/>
            <a:headEnd type="none" w="med" len="med"/>
            <a:tailEnd type="none" w="med" len="med"/>
          </a:ln>
          <a:effectLst/>
        </p:spPr>
        <p:txBody>
          <a:bodyPr vert="horz" wrap="square" lIns="0" tIns="0" rIns="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1"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(2018)</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1"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Advanced tool for building a competitive edge to succeed in post-tariff markets</a:t>
            </a:r>
          </a:p>
        </p:txBody>
      </p:sp>
      <p:sp>
        <p:nvSpPr>
          <p:cNvPr id="55" name="Rectangle 17">
            <a:extLst>
              <a:ext uri="{FF2B5EF4-FFF2-40B4-BE49-F238E27FC236}">
                <a16:creationId xmlns:a16="http://schemas.microsoft.com/office/drawing/2014/main" id="{FB886346-35FA-4227-A14B-2987003853B0}"/>
              </a:ext>
            </a:extLst>
          </p:cNvPr>
          <p:cNvSpPr/>
          <p:nvPr/>
        </p:nvSpPr>
        <p:spPr bwMode="auto">
          <a:xfrm>
            <a:off x="2617070" y="4828461"/>
            <a:ext cx="648072" cy="562351"/>
          </a:xfrm>
          <a:prstGeom prst="rect">
            <a:avLst/>
          </a:prstGeom>
          <a:solidFill>
            <a:schemeClr val="bg1"/>
          </a:solidFill>
          <a:ln w="9525" cap="flat" cmpd="sng" algn="ctr">
            <a:noFill/>
            <a:prstDash val="solid"/>
            <a:round/>
            <a:headEnd type="none" w="med" len="med"/>
            <a:tailEnd type="none" w="med" len="med"/>
          </a:ln>
          <a:effectLst/>
        </p:spPr>
        <p:txBody>
          <a:bodyPr vert="horz" wrap="square" lIns="0" tIns="45720" rIns="36000" bIns="45720" numCol="1" rtlCol="0" anchor="t"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r>
              <a:rPr kumimoji="0" lang="en-US" sz="1050" b="1" i="0" u="none" strike="noStrike" cap="none" normalizeH="0" baseline="0">
                <a:ln>
                  <a:noFill/>
                </a:ln>
                <a:solidFill>
                  <a:schemeClr val="tx1"/>
                </a:solidFill>
                <a:effectLst/>
                <a:latin typeface="Arial" pitchFamily="-65" charset="0"/>
                <a:ea typeface="ヒラギノ角ゴ Pro W3" pitchFamily="-65" charset="-128"/>
                <a:cs typeface="ヒラギノ角ゴ Pro W3" pitchFamily="-65" charset="-128"/>
              </a:rPr>
              <a:t>7x expected</a:t>
            </a:r>
          </a:p>
        </p:txBody>
      </p:sp>
      <p:grpSp>
        <p:nvGrpSpPr>
          <p:cNvPr id="12" name="Group 11">
            <a:extLst>
              <a:ext uri="{FF2B5EF4-FFF2-40B4-BE49-F238E27FC236}">
                <a16:creationId xmlns:a16="http://schemas.microsoft.com/office/drawing/2014/main" id="{6213F181-AD47-4E94-A569-53FEEA7AC539}"/>
              </a:ext>
            </a:extLst>
          </p:cNvPr>
          <p:cNvGrpSpPr/>
          <p:nvPr/>
        </p:nvGrpSpPr>
        <p:grpSpPr>
          <a:xfrm>
            <a:off x="6161908" y="4758435"/>
            <a:ext cx="2586556" cy="1262853"/>
            <a:chOff x="6161908" y="1902150"/>
            <a:chExt cx="2586556" cy="1262853"/>
          </a:xfrm>
        </p:grpSpPr>
        <p:sp>
          <p:nvSpPr>
            <p:cNvPr id="6" name="Rectangle 5">
              <a:extLst>
                <a:ext uri="{FF2B5EF4-FFF2-40B4-BE49-F238E27FC236}">
                  <a16:creationId xmlns:a16="http://schemas.microsoft.com/office/drawing/2014/main" id="{C3C540A6-CC8D-4BF8-A4CC-50C66F0D1992}"/>
                </a:ext>
              </a:extLst>
            </p:cNvPr>
            <p:cNvSpPr>
              <a:spLocks/>
            </p:cNvSpPr>
            <p:nvPr/>
          </p:nvSpPr>
          <p:spPr bwMode="auto">
            <a:xfrm>
              <a:off x="6161908" y="1902150"/>
              <a:ext cx="2124000" cy="1262853"/>
            </a:xfrm>
            <a:prstGeom prst="rect">
              <a:avLst/>
            </a:prstGeom>
            <a:no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65" charset="0"/>
                <a:ea typeface="ヒラギノ角ゴ Pro W3" pitchFamily="-65" charset="-128"/>
                <a:cs typeface="ヒラギノ角ゴ Pro W3" pitchFamily="-65" charset="-128"/>
              </a:endParaRPr>
            </a:p>
          </p:txBody>
        </p:sp>
        <p:pic>
          <p:nvPicPr>
            <p:cNvPr id="49" name="Grafik 48">
              <a:extLst>
                <a:ext uri="{FF2B5EF4-FFF2-40B4-BE49-F238E27FC236}">
                  <a16:creationId xmlns:a16="http://schemas.microsoft.com/office/drawing/2014/main" id="{8180A7B4-FDFF-43B6-8E69-87F5FE2FE788}"/>
                </a:ext>
              </a:extLst>
            </p:cNvPr>
            <p:cNvPicPr>
              <a:picLocks noChangeAspect="1"/>
            </p:cNvPicPr>
            <p:nvPr/>
          </p:nvPicPr>
          <p:blipFill rotWithShape="1">
            <a:blip r:embed="rId7"/>
            <a:srcRect l="4522" t="34458" r="4696" b="32688"/>
            <a:stretch/>
          </p:blipFill>
          <p:spPr>
            <a:xfrm>
              <a:off x="6671834" y="2063175"/>
              <a:ext cx="1104148" cy="389380"/>
            </a:xfrm>
            <a:prstGeom prst="rect">
              <a:avLst/>
            </a:prstGeom>
          </p:spPr>
        </p:pic>
        <p:sp>
          <p:nvSpPr>
            <p:cNvPr id="52" name="Rectangle 29">
              <a:extLst>
                <a:ext uri="{FF2B5EF4-FFF2-40B4-BE49-F238E27FC236}">
                  <a16:creationId xmlns:a16="http://schemas.microsoft.com/office/drawing/2014/main" id="{D5E423A5-C300-4E28-A0C9-18724504C8A5}"/>
                </a:ext>
              </a:extLst>
            </p:cNvPr>
            <p:cNvSpPr/>
            <p:nvPr/>
          </p:nvSpPr>
          <p:spPr bwMode="auto">
            <a:xfrm>
              <a:off x="6323808" y="2513397"/>
              <a:ext cx="1800200" cy="491164"/>
            </a:xfrm>
            <a:prstGeom prst="rect">
              <a:avLst/>
            </a:prstGeom>
            <a:noFill/>
            <a:ln w="9525" cap="flat" cmpd="sng" algn="ctr">
              <a:noFill/>
              <a:prstDash val="solid"/>
              <a:round/>
              <a:headEnd type="none" w="med" len="med"/>
              <a:tailEnd type="none" w="med" len="med"/>
            </a:ln>
            <a:effectLst/>
          </p:spPr>
          <p:txBody>
            <a:bodyPr vert="horz" wrap="square" lIns="0" tIns="0" rIns="0" bIns="45720" numCol="1" rtlCol="0" anchor="t" anchorCtr="0" compatLnSpc="1">
              <a:prstTxWarp prst="textNoShape">
                <a:avLst/>
              </a:prstTxWarp>
            </a:bodyPr>
            <a:lstStyle/>
            <a:p>
              <a:r>
                <a:rPr lang="en-US" sz="1000" i="1" dirty="0">
                  <a:latin typeface="Arial" pitchFamily="-65" charset="0"/>
                  <a:ea typeface="ヒラギノ角ゴ Pro W3" pitchFamily="-65" charset="-128"/>
                  <a:cs typeface="ヒラギノ角ゴ Pro W3" pitchFamily="-65" charset="-128"/>
                </a:rPr>
                <a:t>(2019)</a:t>
              </a:r>
            </a:p>
            <a:p>
              <a:r>
                <a:rPr lang="en-US" sz="1000" i="1" dirty="0">
                  <a:latin typeface="Arial" pitchFamily="-65" charset="0"/>
                  <a:ea typeface="ヒラギノ角ゴ Pro W3" pitchFamily="-65" charset="-128"/>
                  <a:cs typeface="ヒラギノ角ゴ Pro W3" pitchFamily="-65" charset="-128"/>
                </a:rPr>
                <a:t>Detecting cyber-attacks on rail companies early, before</a:t>
              </a:r>
            </a:p>
            <a:p>
              <a:r>
                <a:rPr lang="en-US" sz="1000" i="1" dirty="0">
                  <a:latin typeface="Arial" pitchFamily="-65" charset="0"/>
                  <a:ea typeface="ヒラギノ角ゴ Pro W3" pitchFamily="-65" charset="-128"/>
                  <a:cs typeface="ヒラギノ角ゴ Pro W3" pitchFamily="-65" charset="-128"/>
                </a:rPr>
                <a:t>harm happens</a:t>
              </a:r>
              <a:endParaRPr kumimoji="0" lang="en-US" sz="1000" b="0" i="1"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endParaRPr>
            </a:p>
          </p:txBody>
        </p:sp>
        <p:sp>
          <p:nvSpPr>
            <p:cNvPr id="57" name="Rectangle 17">
              <a:extLst>
                <a:ext uri="{FF2B5EF4-FFF2-40B4-BE49-F238E27FC236}">
                  <a16:creationId xmlns:a16="http://schemas.microsoft.com/office/drawing/2014/main" id="{ECC49EE8-2AA2-4FC4-B428-660D5DE857B0}"/>
                </a:ext>
              </a:extLst>
            </p:cNvPr>
            <p:cNvSpPr/>
            <p:nvPr/>
          </p:nvSpPr>
          <p:spPr bwMode="auto">
            <a:xfrm>
              <a:off x="8100392" y="2000081"/>
              <a:ext cx="648072" cy="562351"/>
            </a:xfrm>
            <a:prstGeom prst="rect">
              <a:avLst/>
            </a:prstGeom>
            <a:solidFill>
              <a:schemeClr val="bg1"/>
            </a:solidFill>
            <a:ln w="9525" cap="flat" cmpd="sng" algn="ctr">
              <a:noFill/>
              <a:prstDash val="solid"/>
              <a:round/>
              <a:headEnd type="none" w="med" len="med"/>
              <a:tailEnd type="none" w="med" len="med"/>
            </a:ln>
            <a:effectLst/>
          </p:spPr>
          <p:txBody>
            <a:bodyPr vert="horz" wrap="square" lIns="0" tIns="45720" rIns="36000" bIns="45720" numCol="1" rtlCol="0" anchor="t"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r>
                <a:rPr kumimoji="0" lang="en-US" sz="1050" b="1" i="0" u="none" strike="noStrike" cap="none" normalizeH="0" baseline="0">
                  <a:ln>
                    <a:noFill/>
                  </a:ln>
                  <a:solidFill>
                    <a:schemeClr val="tx1"/>
                  </a:solidFill>
                  <a:effectLst/>
                  <a:latin typeface="Arial" pitchFamily="-65" charset="0"/>
                  <a:ea typeface="ヒラギノ角ゴ Pro W3" pitchFamily="-65" charset="-128"/>
                  <a:cs typeface="ヒラギノ角ゴ Pro W3" pitchFamily="-65" charset="-128"/>
                </a:rPr>
                <a:t>4x expected</a:t>
              </a:r>
            </a:p>
          </p:txBody>
        </p:sp>
      </p:grpSp>
      <p:sp>
        <p:nvSpPr>
          <p:cNvPr id="58" name="Rectangle 17">
            <a:extLst>
              <a:ext uri="{FF2B5EF4-FFF2-40B4-BE49-F238E27FC236}">
                <a16:creationId xmlns:a16="http://schemas.microsoft.com/office/drawing/2014/main" id="{78D052C8-CFCF-496B-8968-E6F3CA7765B7}"/>
              </a:ext>
            </a:extLst>
          </p:cNvPr>
          <p:cNvSpPr/>
          <p:nvPr/>
        </p:nvSpPr>
        <p:spPr bwMode="auto">
          <a:xfrm>
            <a:off x="5364088" y="2000081"/>
            <a:ext cx="648072" cy="562351"/>
          </a:xfrm>
          <a:prstGeom prst="rect">
            <a:avLst/>
          </a:prstGeom>
          <a:solidFill>
            <a:schemeClr val="bg1"/>
          </a:solidFill>
          <a:ln w="9525" cap="flat" cmpd="sng" algn="ctr">
            <a:noFill/>
            <a:prstDash val="solid"/>
            <a:round/>
            <a:headEnd type="none" w="med" len="med"/>
            <a:tailEnd type="none" w="med" len="med"/>
          </a:ln>
          <a:effectLst/>
        </p:spPr>
        <p:txBody>
          <a:bodyPr vert="horz" wrap="square" lIns="0" tIns="45720" rIns="36000" bIns="45720" numCol="1" rtlCol="0" anchor="t"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r>
              <a:rPr kumimoji="0" lang="en-US" sz="1050" b="1" i="0" u="none" strike="noStrike" cap="none" normalizeH="0" baseline="0">
                <a:ln>
                  <a:noFill/>
                </a:ln>
                <a:solidFill>
                  <a:schemeClr val="tx1"/>
                </a:solidFill>
                <a:effectLst/>
                <a:highlight>
                  <a:srgbClr val="FFFF00"/>
                </a:highlight>
                <a:latin typeface="Arial" pitchFamily="-65" charset="0"/>
                <a:ea typeface="ヒラギノ角ゴ Pro W3" pitchFamily="-65" charset="-128"/>
                <a:cs typeface="ヒラギノ角ゴ Pro W3" pitchFamily="-65" charset="-128"/>
              </a:rPr>
              <a:t>x </a:t>
            </a:r>
            <a:r>
              <a:rPr kumimoji="0" lang="en-US" sz="1050" b="1" i="0" u="none" strike="noStrike" cap="none" normalizeH="0" baseline="0">
                <a:ln>
                  <a:noFill/>
                </a:ln>
                <a:solidFill>
                  <a:schemeClr val="tx1"/>
                </a:solidFill>
                <a:effectLst/>
                <a:latin typeface="Arial" pitchFamily="-65" charset="0"/>
                <a:ea typeface="ヒラギノ角ゴ Pro W3" pitchFamily="-65" charset="-128"/>
                <a:cs typeface="ヒラギノ角ゴ Pro W3" pitchFamily="-65" charset="-128"/>
              </a:rPr>
              <a:t>expected</a:t>
            </a:r>
          </a:p>
        </p:txBody>
      </p:sp>
      <p:grpSp>
        <p:nvGrpSpPr>
          <p:cNvPr id="7" name="Group 6">
            <a:extLst>
              <a:ext uri="{FF2B5EF4-FFF2-40B4-BE49-F238E27FC236}">
                <a16:creationId xmlns:a16="http://schemas.microsoft.com/office/drawing/2014/main" id="{68803842-AFF9-468D-A558-E03EDF02DC66}"/>
              </a:ext>
            </a:extLst>
          </p:cNvPr>
          <p:cNvGrpSpPr/>
          <p:nvPr/>
        </p:nvGrpSpPr>
        <p:grpSpPr>
          <a:xfrm>
            <a:off x="691532" y="1902150"/>
            <a:ext cx="2573610" cy="1262853"/>
            <a:chOff x="691532" y="3330293"/>
            <a:chExt cx="2573610" cy="1262853"/>
          </a:xfrm>
        </p:grpSpPr>
        <p:pic>
          <p:nvPicPr>
            <p:cNvPr id="27" name="Grafik 6">
              <a:extLst>
                <a:ext uri="{FF2B5EF4-FFF2-40B4-BE49-F238E27FC236}">
                  <a16:creationId xmlns:a16="http://schemas.microsoft.com/office/drawing/2014/main" id="{70C77787-C31B-4AF3-8666-A07E01CF5E69}"/>
                </a:ext>
              </a:extLst>
            </p:cNvPr>
            <p:cNvPicPr>
              <a:picLocks noChangeAspect="1"/>
            </p:cNvPicPr>
            <p:nvPr/>
          </p:nvPicPr>
          <p:blipFill rotWithShape="1">
            <a:blip r:embed="rId8"/>
            <a:srcRect l="80730" t="34322" r="2233" b="27300"/>
            <a:stretch/>
          </p:blipFill>
          <p:spPr>
            <a:xfrm>
              <a:off x="1166866" y="3547246"/>
              <a:ext cx="1173333" cy="282789"/>
            </a:xfrm>
            <a:prstGeom prst="rect">
              <a:avLst/>
            </a:prstGeom>
          </p:spPr>
        </p:pic>
        <p:sp>
          <p:nvSpPr>
            <p:cNvPr id="29" name="Rectangle 28">
              <a:extLst>
                <a:ext uri="{FF2B5EF4-FFF2-40B4-BE49-F238E27FC236}">
                  <a16:creationId xmlns:a16="http://schemas.microsoft.com/office/drawing/2014/main" id="{59881B18-2B35-4C89-9F7C-61BB22E0314B}"/>
                </a:ext>
              </a:extLst>
            </p:cNvPr>
            <p:cNvSpPr/>
            <p:nvPr/>
          </p:nvSpPr>
          <p:spPr bwMode="auto">
            <a:xfrm>
              <a:off x="853432" y="3916299"/>
              <a:ext cx="1800200" cy="491164"/>
            </a:xfrm>
            <a:prstGeom prst="rect">
              <a:avLst/>
            </a:prstGeom>
            <a:noFill/>
            <a:ln w="9525" cap="flat" cmpd="sng" algn="ctr">
              <a:noFill/>
              <a:prstDash val="solid"/>
              <a:round/>
              <a:headEnd type="none" w="med" len="med"/>
              <a:tailEnd type="none" w="med" len="med"/>
            </a:ln>
            <a:effectLst/>
          </p:spPr>
          <p:txBody>
            <a:bodyPr vert="horz" wrap="square" lIns="0" tIns="0" rIns="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000" i="1" dirty="0">
                  <a:latin typeface="Arial" pitchFamily="-65" charset="0"/>
                  <a:ea typeface="ヒラギノ角ゴ Pro W3" pitchFamily="-65" charset="-128"/>
                  <a:cs typeface="ヒラギノ角ゴ Pro W3" pitchFamily="-65" charset="-128"/>
                </a:rPr>
                <a:t>(2014)</a:t>
              </a:r>
            </a:p>
            <a:p>
              <a:pPr marL="0" marR="0" indent="0" algn="ctr" defTabSz="914400" rtl="0" eaLnBrk="0" fontAlgn="base" latinLnBrk="0" hangingPunct="0">
                <a:lnSpc>
                  <a:spcPct val="100000"/>
                </a:lnSpc>
                <a:spcBef>
                  <a:spcPct val="0"/>
                </a:spcBef>
                <a:spcAft>
                  <a:spcPct val="0"/>
                </a:spcAft>
                <a:buClrTx/>
                <a:buSzTx/>
                <a:buFontTx/>
                <a:buNone/>
                <a:tabLst/>
              </a:pPr>
              <a:r>
                <a:rPr lang="en-US" sz="1000" i="1" dirty="0">
                  <a:latin typeface="Arial" pitchFamily="-65" charset="0"/>
                  <a:ea typeface="ヒラギノ角ゴ Pro W3" pitchFamily="-65" charset="-128"/>
                  <a:cs typeface="ヒラギノ角ゴ Pro W3" pitchFamily="-65" charset="-128"/>
                </a:rPr>
                <a:t>Platform for distributed grid management based on artificial intelligence</a:t>
              </a:r>
              <a:endParaRPr kumimoji="0" lang="en-US" sz="1000" b="0" i="1"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endParaRPr>
            </a:p>
          </p:txBody>
        </p:sp>
        <p:sp>
          <p:nvSpPr>
            <p:cNvPr id="17" name="Rectangle 16">
              <a:extLst>
                <a:ext uri="{FF2B5EF4-FFF2-40B4-BE49-F238E27FC236}">
                  <a16:creationId xmlns:a16="http://schemas.microsoft.com/office/drawing/2014/main" id="{88AC7322-AAEE-45FF-B872-F4E617206E45}"/>
                </a:ext>
              </a:extLst>
            </p:cNvPr>
            <p:cNvSpPr>
              <a:spLocks/>
            </p:cNvSpPr>
            <p:nvPr/>
          </p:nvSpPr>
          <p:spPr bwMode="auto">
            <a:xfrm>
              <a:off x="691532" y="3330293"/>
              <a:ext cx="2124000" cy="1262853"/>
            </a:xfrm>
            <a:prstGeom prst="rect">
              <a:avLst/>
            </a:prstGeom>
            <a:no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65" charset="0"/>
                <a:ea typeface="ヒラギノ角ゴ Pro W3" pitchFamily="-65" charset="-128"/>
                <a:cs typeface="ヒラギノ角ゴ Pro W3" pitchFamily="-65" charset="-128"/>
              </a:endParaRPr>
            </a:p>
          </p:txBody>
        </p:sp>
        <p:sp>
          <p:nvSpPr>
            <p:cNvPr id="59" name="Rectangle 17">
              <a:extLst>
                <a:ext uri="{FF2B5EF4-FFF2-40B4-BE49-F238E27FC236}">
                  <a16:creationId xmlns:a16="http://schemas.microsoft.com/office/drawing/2014/main" id="{F89E3CAD-412B-42AD-BF39-2E44A3D04C57}"/>
                </a:ext>
              </a:extLst>
            </p:cNvPr>
            <p:cNvSpPr/>
            <p:nvPr/>
          </p:nvSpPr>
          <p:spPr bwMode="auto">
            <a:xfrm>
              <a:off x="2617070" y="3397144"/>
              <a:ext cx="648072" cy="562351"/>
            </a:xfrm>
            <a:prstGeom prst="rect">
              <a:avLst/>
            </a:prstGeom>
            <a:solidFill>
              <a:schemeClr val="bg1"/>
            </a:solidFill>
            <a:ln w="9525" cap="flat" cmpd="sng" algn="ctr">
              <a:noFill/>
              <a:prstDash val="solid"/>
              <a:round/>
              <a:headEnd type="none" w="med" len="med"/>
              <a:tailEnd type="none" w="med" len="med"/>
            </a:ln>
            <a:effectLst/>
          </p:spPr>
          <p:txBody>
            <a:bodyPr vert="horz" wrap="square" lIns="0" tIns="45720" rIns="36000" bIns="45720" numCol="1" rtlCol="0" anchor="t"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r>
                <a:rPr kumimoji="0" lang="en-US" sz="1050" b="1" i="0"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10x expected</a:t>
              </a:r>
            </a:p>
          </p:txBody>
        </p:sp>
      </p:grpSp>
      <p:grpSp>
        <p:nvGrpSpPr>
          <p:cNvPr id="14" name="Group 13">
            <a:extLst>
              <a:ext uri="{FF2B5EF4-FFF2-40B4-BE49-F238E27FC236}">
                <a16:creationId xmlns:a16="http://schemas.microsoft.com/office/drawing/2014/main" id="{1CE6E31A-3DFA-46C1-B596-93423617F9D1}"/>
              </a:ext>
            </a:extLst>
          </p:cNvPr>
          <p:cNvGrpSpPr/>
          <p:nvPr/>
        </p:nvGrpSpPr>
        <p:grpSpPr>
          <a:xfrm>
            <a:off x="6161908" y="1902150"/>
            <a:ext cx="2586556" cy="2690995"/>
            <a:chOff x="6161908" y="3330293"/>
            <a:chExt cx="2586556" cy="2690995"/>
          </a:xfrm>
        </p:grpSpPr>
        <p:sp>
          <p:nvSpPr>
            <p:cNvPr id="8" name="Rectangle 7">
              <a:extLst>
                <a:ext uri="{FF2B5EF4-FFF2-40B4-BE49-F238E27FC236}">
                  <a16:creationId xmlns:a16="http://schemas.microsoft.com/office/drawing/2014/main" id="{B48ED0CB-787C-4055-A047-BBE9A16FFC74}"/>
                </a:ext>
              </a:extLst>
            </p:cNvPr>
            <p:cNvSpPr>
              <a:spLocks/>
            </p:cNvSpPr>
            <p:nvPr/>
          </p:nvSpPr>
          <p:spPr bwMode="auto">
            <a:xfrm>
              <a:off x="6161908" y="3330293"/>
              <a:ext cx="2124000" cy="1262853"/>
            </a:xfrm>
            <a:prstGeom prst="rect">
              <a:avLst/>
            </a:prstGeom>
            <a:no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65" charset="0"/>
                <a:ea typeface="ヒラギノ角ゴ Pro W3" pitchFamily="-65" charset="-128"/>
                <a:cs typeface="ヒラギノ角ゴ Pro W3" pitchFamily="-65" charset="-128"/>
              </a:endParaRPr>
            </a:p>
          </p:txBody>
        </p:sp>
        <p:sp>
          <p:nvSpPr>
            <p:cNvPr id="31" name="Rectangle 7">
              <a:extLst>
                <a:ext uri="{FF2B5EF4-FFF2-40B4-BE49-F238E27FC236}">
                  <a16:creationId xmlns:a16="http://schemas.microsoft.com/office/drawing/2014/main" id="{8E13DD79-79AF-45A1-9FEC-EE533F240EA3}"/>
                </a:ext>
              </a:extLst>
            </p:cNvPr>
            <p:cNvSpPr>
              <a:spLocks/>
            </p:cNvSpPr>
            <p:nvPr/>
          </p:nvSpPr>
          <p:spPr bwMode="auto">
            <a:xfrm>
              <a:off x="6161908" y="4758435"/>
              <a:ext cx="2124000" cy="1262853"/>
            </a:xfrm>
            <a:prstGeom prst="rect">
              <a:avLst/>
            </a:prstGeom>
            <a:no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65" charset="0"/>
                <a:ea typeface="ヒラギノ角ゴ Pro W3" pitchFamily="-65" charset="-128"/>
                <a:cs typeface="ヒラギノ角ゴ Pro W3" pitchFamily="-65" charset="-128"/>
              </a:endParaRPr>
            </a:p>
          </p:txBody>
        </p:sp>
        <p:pic>
          <p:nvPicPr>
            <p:cNvPr id="35" name="Grafik 5">
              <a:extLst>
                <a:ext uri="{FF2B5EF4-FFF2-40B4-BE49-F238E27FC236}">
                  <a16:creationId xmlns:a16="http://schemas.microsoft.com/office/drawing/2014/main" id="{BFBAB816-E24C-4529-B21F-E29FDBF96F64}"/>
                </a:ext>
              </a:extLst>
            </p:cNvPr>
            <p:cNvPicPr>
              <a:picLocks noChangeAspect="1"/>
            </p:cNvPicPr>
            <p:nvPr/>
          </p:nvPicPr>
          <p:blipFill rotWithShape="1">
            <a:blip r:embed="rId9"/>
            <a:srcRect l="24769" t="21645" r="61029" b="19201"/>
            <a:stretch/>
          </p:blipFill>
          <p:spPr>
            <a:xfrm>
              <a:off x="6787369" y="4890090"/>
              <a:ext cx="873079" cy="429535"/>
            </a:xfrm>
            <a:prstGeom prst="rect">
              <a:avLst/>
            </a:prstGeom>
          </p:spPr>
        </p:pic>
        <p:sp>
          <p:nvSpPr>
            <p:cNvPr id="39" name="Rectangle 29">
              <a:extLst>
                <a:ext uri="{FF2B5EF4-FFF2-40B4-BE49-F238E27FC236}">
                  <a16:creationId xmlns:a16="http://schemas.microsoft.com/office/drawing/2014/main" id="{D67208C7-4DB4-4AEE-B5B6-918A0DDB1776}"/>
                </a:ext>
              </a:extLst>
            </p:cNvPr>
            <p:cNvSpPr/>
            <p:nvPr/>
          </p:nvSpPr>
          <p:spPr bwMode="auto">
            <a:xfrm>
              <a:off x="6323808" y="5373429"/>
              <a:ext cx="1800200" cy="491164"/>
            </a:xfrm>
            <a:prstGeom prst="rect">
              <a:avLst/>
            </a:prstGeom>
            <a:noFill/>
            <a:ln w="9525" cap="flat" cmpd="sng" algn="ctr">
              <a:noFill/>
              <a:prstDash val="solid"/>
              <a:round/>
              <a:headEnd type="none" w="med" len="med"/>
              <a:tailEnd type="none" w="med" len="med"/>
            </a:ln>
            <a:effectLst/>
          </p:spPr>
          <p:txBody>
            <a:bodyPr vert="horz" wrap="square" lIns="0" tIns="0" rIns="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1"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(2015)</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1"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Leading turnkey solution for the operation of e-chargin</a:t>
              </a:r>
              <a:r>
                <a:rPr lang="en-US" sz="1000" i="1" dirty="0">
                  <a:latin typeface="Arial" pitchFamily="-65" charset="0"/>
                  <a:ea typeface="ヒラギノ角ゴ Pro W3" pitchFamily="-65" charset="-128"/>
                  <a:cs typeface="ヒラギノ角ゴ Pro W3" pitchFamily="-65" charset="-128"/>
                </a:rPr>
                <a:t>g infrastructure</a:t>
              </a:r>
              <a:endParaRPr kumimoji="0" lang="en-US" sz="1000" b="0" i="1"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endParaRPr>
            </a:p>
          </p:txBody>
        </p:sp>
        <p:pic>
          <p:nvPicPr>
            <p:cNvPr id="47" name="Grafik 46">
              <a:extLst>
                <a:ext uri="{FF2B5EF4-FFF2-40B4-BE49-F238E27FC236}">
                  <a16:creationId xmlns:a16="http://schemas.microsoft.com/office/drawing/2014/main" id="{845DE48A-BCB5-458B-B3B5-FA46D685AF94}"/>
                </a:ext>
              </a:extLst>
            </p:cNvPr>
            <p:cNvPicPr>
              <a:picLocks noChangeAspect="1"/>
            </p:cNvPicPr>
            <p:nvPr/>
          </p:nvPicPr>
          <p:blipFill>
            <a:blip r:embed="rId10"/>
            <a:stretch>
              <a:fillRect/>
            </a:stretch>
          </p:blipFill>
          <p:spPr>
            <a:xfrm>
              <a:off x="6604236" y="3443086"/>
              <a:ext cx="1239345" cy="491110"/>
            </a:xfrm>
            <a:prstGeom prst="rect">
              <a:avLst/>
            </a:prstGeom>
          </p:spPr>
        </p:pic>
        <p:sp>
          <p:nvSpPr>
            <p:cNvPr id="53" name="Rectangle 29">
              <a:extLst>
                <a:ext uri="{FF2B5EF4-FFF2-40B4-BE49-F238E27FC236}">
                  <a16:creationId xmlns:a16="http://schemas.microsoft.com/office/drawing/2014/main" id="{81956709-03F8-4EC6-8FBF-88C1527BE7B4}"/>
                </a:ext>
              </a:extLst>
            </p:cNvPr>
            <p:cNvSpPr/>
            <p:nvPr/>
          </p:nvSpPr>
          <p:spPr bwMode="auto">
            <a:xfrm>
              <a:off x="6263608" y="3916299"/>
              <a:ext cx="1920600" cy="491164"/>
            </a:xfrm>
            <a:prstGeom prst="rect">
              <a:avLst/>
            </a:prstGeom>
            <a:noFill/>
            <a:ln w="9525" cap="flat" cmpd="sng" algn="ctr">
              <a:noFill/>
              <a:prstDash val="solid"/>
              <a:round/>
              <a:headEnd type="none" w="med" len="med"/>
              <a:tailEnd type="none" w="med" len="med"/>
            </a:ln>
            <a:effectLst/>
          </p:spPr>
          <p:txBody>
            <a:bodyPr vert="horz" wrap="square" lIns="0" tIns="0" rIns="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1"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(2011-2012)</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1"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Platform that integrates vehicle batteries into power grid through intelligent charging &amp; storage</a:t>
              </a:r>
            </a:p>
          </p:txBody>
        </p:sp>
        <p:sp>
          <p:nvSpPr>
            <p:cNvPr id="56" name="Rectangle 17">
              <a:extLst>
                <a:ext uri="{FF2B5EF4-FFF2-40B4-BE49-F238E27FC236}">
                  <a16:creationId xmlns:a16="http://schemas.microsoft.com/office/drawing/2014/main" id="{C338BD49-753D-409D-A511-F5127E3C5800}"/>
                </a:ext>
              </a:extLst>
            </p:cNvPr>
            <p:cNvSpPr/>
            <p:nvPr/>
          </p:nvSpPr>
          <p:spPr bwMode="auto">
            <a:xfrm>
              <a:off x="8100392" y="4828461"/>
              <a:ext cx="648072" cy="562351"/>
            </a:xfrm>
            <a:prstGeom prst="rect">
              <a:avLst/>
            </a:prstGeom>
            <a:solidFill>
              <a:schemeClr val="bg1"/>
            </a:solidFill>
            <a:ln w="9525" cap="flat" cmpd="sng" algn="ctr">
              <a:noFill/>
              <a:prstDash val="solid"/>
              <a:round/>
              <a:headEnd type="none" w="med" len="med"/>
              <a:tailEnd type="none" w="med" len="med"/>
            </a:ln>
            <a:effectLst/>
          </p:spPr>
          <p:txBody>
            <a:bodyPr vert="horz" wrap="square" lIns="0" tIns="45720" rIns="36000" bIns="45720" numCol="1" rtlCol="0" anchor="t"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r>
                <a:rPr kumimoji="0" lang="en-US" sz="1050" b="1" i="0" u="none" strike="noStrike" cap="none" normalizeH="0" baseline="0">
                  <a:ln>
                    <a:noFill/>
                  </a:ln>
                  <a:solidFill>
                    <a:schemeClr val="tx1"/>
                  </a:solidFill>
                  <a:effectLst/>
                  <a:latin typeface="Arial" pitchFamily="-65" charset="0"/>
                  <a:ea typeface="ヒラギノ角ゴ Pro W3" pitchFamily="-65" charset="-128"/>
                  <a:cs typeface="ヒラギノ角ゴ Pro W3" pitchFamily="-65" charset="-128"/>
                </a:rPr>
                <a:t>&gt;20x expected</a:t>
              </a:r>
            </a:p>
          </p:txBody>
        </p:sp>
        <p:sp>
          <p:nvSpPr>
            <p:cNvPr id="61" name="Rectangle 17">
              <a:extLst>
                <a:ext uri="{FF2B5EF4-FFF2-40B4-BE49-F238E27FC236}">
                  <a16:creationId xmlns:a16="http://schemas.microsoft.com/office/drawing/2014/main" id="{ED2CE987-29B4-4A74-9E79-BE178BCE05ED}"/>
                </a:ext>
              </a:extLst>
            </p:cNvPr>
            <p:cNvSpPr/>
            <p:nvPr/>
          </p:nvSpPr>
          <p:spPr bwMode="auto">
            <a:xfrm>
              <a:off x="8100392" y="3397144"/>
              <a:ext cx="648072" cy="562351"/>
            </a:xfrm>
            <a:prstGeom prst="rect">
              <a:avLst/>
            </a:prstGeom>
            <a:solidFill>
              <a:schemeClr val="bg1"/>
            </a:solidFill>
            <a:ln w="9525" cap="flat" cmpd="sng" algn="ctr">
              <a:noFill/>
              <a:prstDash val="solid"/>
              <a:round/>
              <a:headEnd type="none" w="med" len="med"/>
              <a:tailEnd type="none" w="med" len="med"/>
            </a:ln>
            <a:effectLst/>
          </p:spPr>
          <p:txBody>
            <a:bodyPr vert="horz" wrap="square" lIns="0" tIns="45720" rIns="36000" bIns="45720" numCol="1" rtlCol="0" anchor="t"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r>
                <a:rPr kumimoji="0" lang="en-US" sz="1050" b="1" i="0"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5x expected</a:t>
              </a:r>
            </a:p>
          </p:txBody>
        </p:sp>
      </p:grpSp>
      <p:sp>
        <p:nvSpPr>
          <p:cNvPr id="63" name="Rectangle 17">
            <a:extLst>
              <a:ext uri="{FF2B5EF4-FFF2-40B4-BE49-F238E27FC236}">
                <a16:creationId xmlns:a16="http://schemas.microsoft.com/office/drawing/2014/main" id="{627B30D7-2055-4170-8ABB-A5302E99BBD7}"/>
              </a:ext>
            </a:extLst>
          </p:cNvPr>
          <p:cNvSpPr/>
          <p:nvPr/>
        </p:nvSpPr>
        <p:spPr bwMode="auto">
          <a:xfrm>
            <a:off x="5364088" y="3397144"/>
            <a:ext cx="648072" cy="562351"/>
          </a:xfrm>
          <a:prstGeom prst="rect">
            <a:avLst/>
          </a:prstGeom>
          <a:solidFill>
            <a:schemeClr val="bg1"/>
          </a:solidFill>
          <a:ln w="9525" cap="flat" cmpd="sng" algn="ctr">
            <a:noFill/>
            <a:prstDash val="solid"/>
            <a:round/>
            <a:headEnd type="none" w="med" len="med"/>
            <a:tailEnd type="none" w="med" len="med"/>
          </a:ln>
          <a:effectLst/>
        </p:spPr>
        <p:txBody>
          <a:bodyPr vert="horz" wrap="square" lIns="0" tIns="45720" rIns="36000" bIns="45720" numCol="1" rtlCol="0" anchor="t"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r>
              <a:rPr kumimoji="0" lang="en-US" sz="1050" b="1" i="0" u="none" strike="noStrike" cap="none" normalizeH="0" baseline="0">
                <a:ln>
                  <a:noFill/>
                </a:ln>
                <a:solidFill>
                  <a:schemeClr val="tx1"/>
                </a:solidFill>
                <a:effectLst/>
                <a:highlight>
                  <a:srgbClr val="FFFF00"/>
                </a:highlight>
                <a:latin typeface="Arial" pitchFamily="-65" charset="0"/>
                <a:ea typeface="ヒラギノ角ゴ Pro W3" pitchFamily="-65" charset="-128"/>
                <a:cs typeface="ヒラギノ角ゴ Pro W3" pitchFamily="-65" charset="-128"/>
              </a:rPr>
              <a:t>x</a:t>
            </a:r>
            <a:r>
              <a:rPr kumimoji="0" lang="en-US" sz="1050" b="1" i="0" u="none" strike="noStrike" cap="none" normalizeH="0" baseline="0">
                <a:ln>
                  <a:noFill/>
                </a:ln>
                <a:solidFill>
                  <a:schemeClr val="tx1"/>
                </a:solidFill>
                <a:effectLst/>
                <a:latin typeface="Arial" pitchFamily="-65" charset="0"/>
                <a:ea typeface="ヒラギノ角ゴ Pro W3" pitchFamily="-65" charset="-128"/>
                <a:cs typeface="ヒラギノ角ゴ Pro W3" pitchFamily="-65" charset="-128"/>
              </a:rPr>
              <a:t> expected</a:t>
            </a:r>
          </a:p>
        </p:txBody>
      </p:sp>
      <p:sp>
        <p:nvSpPr>
          <p:cNvPr id="65" name="Rectangle 17">
            <a:extLst>
              <a:ext uri="{FF2B5EF4-FFF2-40B4-BE49-F238E27FC236}">
                <a16:creationId xmlns:a16="http://schemas.microsoft.com/office/drawing/2014/main" id="{F308F7E7-7BA9-4775-A959-562CC4B8A255}"/>
              </a:ext>
            </a:extLst>
          </p:cNvPr>
          <p:cNvSpPr/>
          <p:nvPr/>
        </p:nvSpPr>
        <p:spPr bwMode="auto">
          <a:xfrm>
            <a:off x="5364088" y="4828461"/>
            <a:ext cx="648072" cy="562351"/>
          </a:xfrm>
          <a:prstGeom prst="rect">
            <a:avLst/>
          </a:prstGeom>
          <a:solidFill>
            <a:schemeClr val="bg1"/>
          </a:solidFill>
          <a:ln w="9525" cap="flat" cmpd="sng" algn="ctr">
            <a:noFill/>
            <a:prstDash val="solid"/>
            <a:round/>
            <a:headEnd type="none" w="med" len="med"/>
            <a:tailEnd type="none" w="med" len="med"/>
          </a:ln>
          <a:effectLst/>
        </p:spPr>
        <p:txBody>
          <a:bodyPr vert="horz" wrap="square" lIns="0" tIns="45720" rIns="36000" bIns="45720" numCol="1" rtlCol="0" anchor="t"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r>
              <a:rPr kumimoji="0" lang="en-US" sz="1050" b="1" i="0" u="none" strike="noStrike" cap="none" normalizeH="0" baseline="0">
                <a:ln>
                  <a:noFill/>
                </a:ln>
                <a:solidFill>
                  <a:schemeClr val="tx1"/>
                </a:solidFill>
                <a:effectLst/>
                <a:highlight>
                  <a:srgbClr val="FFFF00"/>
                </a:highlight>
                <a:latin typeface="Arial" pitchFamily="-65" charset="0"/>
                <a:ea typeface="ヒラギノ角ゴ Pro W3" pitchFamily="-65" charset="-128"/>
                <a:cs typeface="ヒラギノ角ゴ Pro W3" pitchFamily="-65" charset="-128"/>
              </a:rPr>
              <a:t>x</a:t>
            </a:r>
            <a:r>
              <a:rPr kumimoji="0" lang="en-US" sz="1050" b="1" i="0" u="none" strike="noStrike" cap="none" normalizeH="0" baseline="0">
                <a:ln>
                  <a:noFill/>
                </a:ln>
                <a:solidFill>
                  <a:schemeClr val="tx1"/>
                </a:solidFill>
                <a:effectLst/>
                <a:latin typeface="Arial" pitchFamily="-65" charset="0"/>
                <a:ea typeface="ヒラギノ角ゴ Pro W3" pitchFamily="-65" charset="-128"/>
                <a:cs typeface="ヒラギノ角ゴ Pro W3" pitchFamily="-65" charset="-128"/>
              </a:rPr>
              <a:t> expected</a:t>
            </a:r>
          </a:p>
        </p:txBody>
      </p:sp>
      <p:grpSp>
        <p:nvGrpSpPr>
          <p:cNvPr id="9" name="Group 8">
            <a:extLst>
              <a:ext uri="{FF2B5EF4-FFF2-40B4-BE49-F238E27FC236}">
                <a16:creationId xmlns:a16="http://schemas.microsoft.com/office/drawing/2014/main" id="{B09CB1E5-B4F3-47EE-9133-CCE5BB1DE1C6}"/>
              </a:ext>
            </a:extLst>
          </p:cNvPr>
          <p:cNvGrpSpPr/>
          <p:nvPr/>
        </p:nvGrpSpPr>
        <p:grpSpPr>
          <a:xfrm>
            <a:off x="691532" y="3330293"/>
            <a:ext cx="2573610" cy="1262853"/>
            <a:chOff x="691532" y="1902150"/>
            <a:chExt cx="2573610" cy="1262853"/>
          </a:xfrm>
        </p:grpSpPr>
        <p:sp>
          <p:nvSpPr>
            <p:cNvPr id="28" name="Rectangle 27">
              <a:extLst>
                <a:ext uri="{FF2B5EF4-FFF2-40B4-BE49-F238E27FC236}">
                  <a16:creationId xmlns:a16="http://schemas.microsoft.com/office/drawing/2014/main" id="{F99DF4FB-C160-4574-99E8-AF26152140F5}"/>
                </a:ext>
              </a:extLst>
            </p:cNvPr>
            <p:cNvSpPr/>
            <p:nvPr/>
          </p:nvSpPr>
          <p:spPr bwMode="auto">
            <a:xfrm>
              <a:off x="853432" y="2513397"/>
              <a:ext cx="1800200" cy="491164"/>
            </a:xfrm>
            <a:prstGeom prst="rect">
              <a:avLst/>
            </a:prstGeom>
            <a:noFill/>
            <a:ln w="9525" cap="flat" cmpd="sng" algn="ctr">
              <a:noFill/>
              <a:prstDash val="solid"/>
              <a:round/>
              <a:headEnd type="none" w="med" len="med"/>
              <a:tailEnd type="none" w="med" len="med"/>
            </a:ln>
            <a:effectLst/>
          </p:spPr>
          <p:txBody>
            <a:bodyPr vert="horz" wrap="square" lIns="0" tIns="0" rIns="0" bIns="45720" numCol="1" rtlCol="0" anchor="t" anchorCtr="0" compatLnSpc="1">
              <a:prstTxWarp prst="textNoShape">
                <a:avLst/>
              </a:prstTxWarp>
            </a:bodyPr>
            <a:lstStyle/>
            <a:p>
              <a:r>
                <a:rPr lang="en-US" sz="1000" i="1" dirty="0">
                  <a:latin typeface="Arial" pitchFamily="-65" charset="0"/>
                  <a:ea typeface="ヒラギノ角ゴ Pro W3" pitchFamily="-65" charset="-128"/>
                  <a:cs typeface="ヒラギノ角ゴ Pro W3" pitchFamily="-65" charset="-128"/>
                </a:rPr>
                <a:t>(2016)</a:t>
              </a:r>
            </a:p>
            <a:p>
              <a:r>
                <a:rPr lang="en-US" sz="1000" i="1" dirty="0">
                  <a:latin typeface="Arial" pitchFamily="-65" charset="0"/>
                  <a:ea typeface="ヒラギノ角ゴ Pro W3" pitchFamily="-65" charset="-128"/>
                  <a:cs typeface="ヒラギノ角ゴ Pro W3" pitchFamily="-65" charset="-128"/>
                </a:rPr>
                <a:t>Platform that involves thousands of customers in energy transformation</a:t>
              </a:r>
            </a:p>
          </p:txBody>
        </p:sp>
        <p:sp>
          <p:nvSpPr>
            <p:cNvPr id="15" name="Rectangle 14">
              <a:extLst>
                <a:ext uri="{FF2B5EF4-FFF2-40B4-BE49-F238E27FC236}">
                  <a16:creationId xmlns:a16="http://schemas.microsoft.com/office/drawing/2014/main" id="{58526280-7443-41A1-BF14-8E00C734EF4C}"/>
                </a:ext>
              </a:extLst>
            </p:cNvPr>
            <p:cNvSpPr>
              <a:spLocks/>
            </p:cNvSpPr>
            <p:nvPr/>
          </p:nvSpPr>
          <p:spPr bwMode="auto">
            <a:xfrm>
              <a:off x="691532" y="1902150"/>
              <a:ext cx="2124000" cy="1262853"/>
            </a:xfrm>
            <a:prstGeom prst="rect">
              <a:avLst/>
            </a:prstGeom>
            <a:no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65" charset="0"/>
                <a:ea typeface="ヒラギノ角ゴ Pro W3" pitchFamily="-65" charset="-128"/>
                <a:cs typeface="ヒラギノ角ゴ Pro W3" pitchFamily="-65" charset="-128"/>
              </a:endParaRPr>
            </a:p>
          </p:txBody>
        </p:sp>
        <p:sp>
          <p:nvSpPr>
            <p:cNvPr id="18" name="Rectangle 17">
              <a:extLst>
                <a:ext uri="{FF2B5EF4-FFF2-40B4-BE49-F238E27FC236}">
                  <a16:creationId xmlns:a16="http://schemas.microsoft.com/office/drawing/2014/main" id="{D6AE8872-7B8F-4C54-8883-6FBDBBAD006F}"/>
                </a:ext>
              </a:extLst>
            </p:cNvPr>
            <p:cNvSpPr/>
            <p:nvPr/>
          </p:nvSpPr>
          <p:spPr bwMode="auto">
            <a:xfrm>
              <a:off x="2617070" y="2000081"/>
              <a:ext cx="648072" cy="562351"/>
            </a:xfrm>
            <a:prstGeom prst="rect">
              <a:avLst/>
            </a:prstGeom>
            <a:solidFill>
              <a:schemeClr val="bg1"/>
            </a:solidFill>
            <a:ln w="9525" cap="flat" cmpd="sng" algn="ctr">
              <a:noFill/>
              <a:prstDash val="solid"/>
              <a:round/>
              <a:headEnd type="none" w="med" len="med"/>
              <a:tailEnd type="none" w="med" len="med"/>
            </a:ln>
            <a:effectLst/>
          </p:spPr>
          <p:txBody>
            <a:bodyPr vert="horz" wrap="square" lIns="0" tIns="45720" rIns="36000" bIns="45720" numCol="1" rtlCol="0" anchor="t"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r>
                <a:rPr kumimoji="0" lang="en-US" sz="1050" b="1" i="0"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&gt;5x expected</a:t>
              </a:r>
            </a:p>
          </p:txBody>
        </p:sp>
        <p:pic>
          <p:nvPicPr>
            <p:cNvPr id="44" name="Grafik 6">
              <a:extLst>
                <a:ext uri="{FF2B5EF4-FFF2-40B4-BE49-F238E27FC236}">
                  <a16:creationId xmlns:a16="http://schemas.microsoft.com/office/drawing/2014/main" id="{624D3647-49C8-48F7-8078-4056A128AECF}"/>
                </a:ext>
              </a:extLst>
            </p:cNvPr>
            <p:cNvPicPr>
              <a:picLocks noChangeAspect="1"/>
            </p:cNvPicPr>
            <p:nvPr/>
          </p:nvPicPr>
          <p:blipFill rotWithShape="1">
            <a:blip r:embed="rId8"/>
            <a:srcRect l="1327" t="8710" r="81349" b="8403"/>
            <a:stretch/>
          </p:blipFill>
          <p:spPr>
            <a:xfrm>
              <a:off x="1234994" y="1946001"/>
              <a:ext cx="1037077" cy="530910"/>
            </a:xfrm>
            <a:prstGeom prst="rect">
              <a:avLst/>
            </a:prstGeom>
          </p:spPr>
        </p:pic>
      </p:grpSp>
      <p:sp>
        <p:nvSpPr>
          <p:cNvPr id="46" name="Abgerundetes Rechteck 8">
            <a:extLst>
              <a:ext uri="{FF2B5EF4-FFF2-40B4-BE49-F238E27FC236}">
                <a16:creationId xmlns:a16="http://schemas.microsoft.com/office/drawing/2014/main" id="{0E55360C-2E7E-4E9B-9791-5E9B464C2765}"/>
              </a:ext>
            </a:extLst>
          </p:cNvPr>
          <p:cNvSpPr/>
          <p:nvPr/>
        </p:nvSpPr>
        <p:spPr bwMode="auto">
          <a:xfrm>
            <a:off x="853432" y="1595275"/>
            <a:ext cx="1800200" cy="319200"/>
          </a:xfrm>
          <a:prstGeom prst="roundRect">
            <a:avLst/>
          </a:prstGeom>
          <a:noFill/>
          <a:ln>
            <a:no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defTabSz="914400" rtl="0" eaLnBrk="0" fontAlgn="base" latinLnBrk="0" hangingPunct="0">
              <a:lnSpc>
                <a:spcPct val="100000"/>
              </a:lnSpc>
              <a:spcBef>
                <a:spcPct val="0"/>
              </a:spcBef>
              <a:spcAft>
                <a:spcPct val="0"/>
              </a:spcAft>
              <a:buClrTx/>
              <a:buSzTx/>
              <a:buFontTx/>
              <a:buNone/>
              <a:tabLst/>
            </a:pPr>
            <a:r>
              <a:rPr lang="en-US" sz="1400" b="1" cap="small" dirty="0">
                <a:solidFill>
                  <a:schemeClr val="tx1"/>
                </a:solidFill>
                <a:latin typeface="Arial" pitchFamily="-65" charset="0"/>
                <a:ea typeface="ヒラギノ角ゴ Pro W3" pitchFamily="-65" charset="-128"/>
                <a:cs typeface="ヒラギノ角ゴ Pro W3" pitchFamily="-65" charset="-128"/>
              </a:rPr>
              <a:t>Energy</a:t>
            </a:r>
          </a:p>
          <a:p>
            <a:pPr marL="0" marR="0" indent="0" defTabSz="914400" rtl="0" eaLnBrk="0" fontAlgn="base" latinLnBrk="0" hangingPunct="0">
              <a:lnSpc>
                <a:spcPct val="100000"/>
              </a:lnSpc>
              <a:spcBef>
                <a:spcPct val="0"/>
              </a:spcBef>
              <a:spcAft>
                <a:spcPct val="0"/>
              </a:spcAft>
              <a:buClrTx/>
              <a:buSzTx/>
              <a:buFontTx/>
              <a:buNone/>
              <a:tabLst/>
            </a:pPr>
            <a:endParaRPr lang="en-US" sz="1400" b="1" cap="small" dirty="0">
              <a:solidFill>
                <a:schemeClr val="tx1"/>
              </a:solidFill>
              <a:latin typeface="Arial" pitchFamily="-65" charset="0"/>
              <a:ea typeface="ヒラギノ角ゴ Pro W3" pitchFamily="-65" charset="-128"/>
              <a:cs typeface="ヒラギノ角ゴ Pro W3" pitchFamily="-65" charset="-128"/>
            </a:endParaRPr>
          </a:p>
        </p:txBody>
      </p:sp>
      <p:sp>
        <p:nvSpPr>
          <p:cNvPr id="48" name="Abgerundetes Rechteck 9">
            <a:extLst>
              <a:ext uri="{FF2B5EF4-FFF2-40B4-BE49-F238E27FC236}">
                <a16:creationId xmlns:a16="http://schemas.microsoft.com/office/drawing/2014/main" id="{22C9E242-5622-4D48-AAA3-1F096891DB54}"/>
              </a:ext>
            </a:extLst>
          </p:cNvPr>
          <p:cNvSpPr/>
          <p:nvPr/>
        </p:nvSpPr>
        <p:spPr bwMode="auto">
          <a:xfrm>
            <a:off x="3588620" y="1595275"/>
            <a:ext cx="1800200" cy="319200"/>
          </a:xfrm>
          <a:prstGeom prst="roundRect">
            <a:avLst/>
          </a:prstGeom>
          <a:noFill/>
          <a:ln>
            <a:no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defTabSz="914400" rtl="0" eaLnBrk="0" fontAlgn="base" latinLnBrk="0" hangingPunct="0">
              <a:lnSpc>
                <a:spcPct val="100000"/>
              </a:lnSpc>
              <a:spcBef>
                <a:spcPct val="0"/>
              </a:spcBef>
              <a:spcAft>
                <a:spcPct val="0"/>
              </a:spcAft>
              <a:buClrTx/>
              <a:buSzTx/>
              <a:buFontTx/>
              <a:buNone/>
              <a:tabLst/>
            </a:pPr>
            <a:r>
              <a:rPr lang="en-US" sz="1400" b="1" cap="small" dirty="0">
                <a:solidFill>
                  <a:schemeClr val="tx1"/>
                </a:solidFill>
                <a:latin typeface="Arial" pitchFamily="-65" charset="0"/>
                <a:ea typeface="ヒラギノ角ゴ Pro W3" pitchFamily="-65" charset="-128"/>
                <a:cs typeface="ヒラギノ角ゴ Pro W3" pitchFamily="-65" charset="-128"/>
              </a:rPr>
              <a:t>Property</a:t>
            </a:r>
          </a:p>
        </p:txBody>
      </p:sp>
      <p:sp>
        <p:nvSpPr>
          <p:cNvPr id="50" name="Abgerundetes Rechteck 10">
            <a:extLst>
              <a:ext uri="{FF2B5EF4-FFF2-40B4-BE49-F238E27FC236}">
                <a16:creationId xmlns:a16="http://schemas.microsoft.com/office/drawing/2014/main" id="{3FF9D4D4-C33F-460C-BCC4-015FCB1CBDC3}"/>
              </a:ext>
            </a:extLst>
          </p:cNvPr>
          <p:cNvSpPr/>
          <p:nvPr/>
        </p:nvSpPr>
        <p:spPr bwMode="auto">
          <a:xfrm>
            <a:off x="6323808" y="1556792"/>
            <a:ext cx="1800200" cy="357683"/>
          </a:xfrm>
          <a:prstGeom prst="roundRect">
            <a:avLst/>
          </a:prstGeom>
          <a:noFill/>
          <a:ln>
            <a:no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defTabSz="914400" rtl="0" eaLnBrk="0" fontAlgn="base" latinLnBrk="0" hangingPunct="0">
              <a:lnSpc>
                <a:spcPct val="100000"/>
              </a:lnSpc>
              <a:spcBef>
                <a:spcPct val="0"/>
              </a:spcBef>
              <a:spcAft>
                <a:spcPct val="0"/>
              </a:spcAft>
              <a:buClrTx/>
              <a:buSzTx/>
              <a:buFontTx/>
              <a:buNone/>
              <a:tabLst/>
            </a:pPr>
            <a:r>
              <a:rPr lang="en-US" sz="1400" b="1" cap="small" dirty="0">
                <a:solidFill>
                  <a:schemeClr val="tx1"/>
                </a:solidFill>
                <a:latin typeface="Arial" pitchFamily="-65" charset="0"/>
                <a:ea typeface="ヒラギノ角ゴ Pro W3" pitchFamily="-65" charset="-128"/>
                <a:cs typeface="ヒラギノ角ゴ Pro W3" pitchFamily="-65" charset="-128"/>
              </a:rPr>
              <a:t>Mobility</a:t>
            </a:r>
          </a:p>
        </p:txBody>
      </p:sp>
    </p:spTree>
    <p:extLst>
      <p:ext uri="{BB962C8B-B14F-4D97-AF65-F5344CB8AC3E}">
        <p14:creationId xmlns:p14="http://schemas.microsoft.com/office/powerpoint/2010/main" val="38281415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0F47A439-85CE-40FD-92E6-A9E66ACEAB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800000">
            <a:off x="685800" y="1844823"/>
            <a:ext cx="3456767" cy="3353157"/>
          </a:xfrm>
          <a:prstGeom prst="rect">
            <a:avLst/>
          </a:prstGeom>
        </p:spPr>
      </p:pic>
      <p:cxnSp>
        <p:nvCxnSpPr>
          <p:cNvPr id="16" name="Straight Connector 14">
            <a:extLst>
              <a:ext uri="{FF2B5EF4-FFF2-40B4-BE49-F238E27FC236}">
                <a16:creationId xmlns:a16="http://schemas.microsoft.com/office/drawing/2014/main" id="{87005999-D6D6-45A6-ABD8-15AA34979A03}"/>
              </a:ext>
            </a:extLst>
          </p:cNvPr>
          <p:cNvCxnSpPr>
            <a:cxnSpLocks/>
          </p:cNvCxnSpPr>
          <p:nvPr/>
        </p:nvCxnSpPr>
        <p:spPr>
          <a:xfrm>
            <a:off x="3518906" y="2780928"/>
            <a:ext cx="4869518" cy="0"/>
          </a:xfrm>
          <a:prstGeom prst="line">
            <a:avLst/>
          </a:prstGeom>
          <a:ln w="6350">
            <a:solidFill>
              <a:schemeClr val="bg1">
                <a:lumMod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32200296-1D8B-4F36-949E-0A774B750488}"/>
              </a:ext>
            </a:extLst>
          </p:cNvPr>
          <p:cNvCxnSpPr>
            <a:cxnSpLocks/>
          </p:cNvCxnSpPr>
          <p:nvPr/>
        </p:nvCxnSpPr>
        <p:spPr>
          <a:xfrm>
            <a:off x="3160978" y="3733071"/>
            <a:ext cx="5297222" cy="0"/>
          </a:xfrm>
          <a:prstGeom prst="line">
            <a:avLst/>
          </a:prstGeom>
          <a:ln w="6350">
            <a:solidFill>
              <a:schemeClr val="bg1">
                <a:lumMod val="50000"/>
                <a:alpha val="50000"/>
              </a:schemeClr>
            </a:solidFill>
          </a:ln>
        </p:spPr>
        <p:style>
          <a:lnRef idx="1">
            <a:schemeClr val="accent1"/>
          </a:lnRef>
          <a:fillRef idx="0">
            <a:schemeClr val="accent1"/>
          </a:fillRef>
          <a:effectRef idx="0">
            <a:schemeClr val="accent1"/>
          </a:effectRef>
          <a:fontRef idx="minor">
            <a:schemeClr val="tx1"/>
          </a:fontRef>
        </p:style>
      </p:cxnSp>
      <p:sp>
        <p:nvSpPr>
          <p:cNvPr id="19" name="TextBox 15">
            <a:extLst>
              <a:ext uri="{FF2B5EF4-FFF2-40B4-BE49-F238E27FC236}">
                <a16:creationId xmlns:a16="http://schemas.microsoft.com/office/drawing/2014/main" id="{FE760DB7-E82B-4EF3-82C9-BD60E4E2AE57}"/>
              </a:ext>
            </a:extLst>
          </p:cNvPr>
          <p:cNvSpPr txBox="1"/>
          <p:nvPr/>
        </p:nvSpPr>
        <p:spPr>
          <a:xfrm>
            <a:off x="4072921" y="2027414"/>
            <a:ext cx="4248000" cy="646331"/>
          </a:xfrm>
          <a:prstGeom prst="rect">
            <a:avLst/>
          </a:prstGeom>
          <a:noFill/>
        </p:spPr>
        <p:txBody>
          <a:bodyPr wrap="square" rtlCol="0">
            <a:spAutoFit/>
          </a:bodyPr>
          <a:lstStyle/>
          <a:p>
            <a:pPr algn="l" defTabSz="914378" eaLnBrk="1" fontAlgn="auto" hangingPunct="1">
              <a:lnSpc>
                <a:spcPct val="90000"/>
              </a:lnSpc>
              <a:spcBef>
                <a:spcPts val="0"/>
              </a:spcBef>
              <a:spcAft>
                <a:spcPts val="0"/>
              </a:spcAft>
              <a:defRPr/>
            </a:pPr>
            <a:r>
              <a:rPr lang="de-DE" sz="800" b="1" dirty="0">
                <a:solidFill>
                  <a:srgbClr val="57565A"/>
                </a:solidFill>
                <a:ea typeface="+mn-ea"/>
              </a:rPr>
              <a:t>Venture Capital - </a:t>
            </a:r>
            <a:r>
              <a:rPr lang="de-DE" sz="800" b="1" dirty="0" err="1">
                <a:solidFill>
                  <a:srgbClr val="57565A"/>
                </a:solidFill>
                <a:ea typeface="+mn-ea"/>
              </a:rPr>
              <a:t>Criteria</a:t>
            </a:r>
            <a:r>
              <a:rPr lang="de-DE" sz="800" b="1" dirty="0">
                <a:solidFill>
                  <a:srgbClr val="57565A"/>
                </a:solidFill>
                <a:ea typeface="+mn-ea"/>
              </a:rPr>
              <a:t>:</a:t>
            </a:r>
          </a:p>
          <a:p>
            <a:pPr algn="l" defTabSz="914378" eaLnBrk="1" fontAlgn="auto" hangingPunct="1">
              <a:lnSpc>
                <a:spcPct val="90000"/>
              </a:lnSpc>
              <a:spcBef>
                <a:spcPts val="0"/>
              </a:spcBef>
              <a:spcAft>
                <a:spcPts val="0"/>
              </a:spcAft>
              <a:defRPr/>
            </a:pPr>
            <a:r>
              <a:rPr lang="de-DE" sz="800" dirty="0">
                <a:solidFill>
                  <a:srgbClr val="57565A"/>
                </a:solidFill>
              </a:rPr>
              <a:t>Key </a:t>
            </a:r>
            <a:r>
              <a:rPr lang="de-DE" sz="800" dirty="0">
                <a:solidFill>
                  <a:srgbClr val="57565A"/>
                </a:solidFill>
                <a:ea typeface="+mn-ea"/>
              </a:rPr>
              <a:t>KPIs </a:t>
            </a:r>
            <a:r>
              <a:rPr lang="de-DE" sz="800" dirty="0" err="1">
                <a:solidFill>
                  <a:srgbClr val="57565A"/>
                </a:solidFill>
                <a:ea typeface="+mn-ea"/>
              </a:rPr>
              <a:t>for</a:t>
            </a:r>
            <a:r>
              <a:rPr lang="de-DE" sz="800" dirty="0">
                <a:solidFill>
                  <a:srgbClr val="57565A"/>
                </a:solidFill>
                <a:ea typeface="+mn-ea"/>
              </a:rPr>
              <a:t> initial </a:t>
            </a:r>
            <a:r>
              <a:rPr lang="de-DE" sz="800" dirty="0" err="1">
                <a:solidFill>
                  <a:srgbClr val="57565A"/>
                </a:solidFill>
                <a:ea typeface="+mn-ea"/>
              </a:rPr>
              <a:t>part</a:t>
            </a:r>
            <a:r>
              <a:rPr lang="de-DE" sz="800" dirty="0">
                <a:solidFill>
                  <a:srgbClr val="57565A"/>
                </a:solidFill>
                <a:ea typeface="+mn-ea"/>
              </a:rPr>
              <a:t> </a:t>
            </a:r>
            <a:r>
              <a:rPr lang="de-DE" sz="800" dirty="0" err="1">
                <a:solidFill>
                  <a:srgbClr val="57565A"/>
                </a:solidFill>
                <a:ea typeface="+mn-ea"/>
              </a:rPr>
              <a:t>of</a:t>
            </a:r>
            <a:r>
              <a:rPr lang="de-DE" sz="800" dirty="0">
                <a:solidFill>
                  <a:srgbClr val="57565A"/>
                </a:solidFill>
                <a:ea typeface="+mn-ea"/>
              </a:rPr>
              <a:t> </a:t>
            </a:r>
            <a:r>
              <a:rPr lang="de-DE" sz="800" dirty="0" err="1">
                <a:solidFill>
                  <a:srgbClr val="57565A"/>
                </a:solidFill>
                <a:ea typeface="+mn-ea"/>
              </a:rPr>
              <a:t>funnel</a:t>
            </a:r>
            <a:endParaRPr lang="de-DE" sz="800" dirty="0">
              <a:solidFill>
                <a:srgbClr val="57565A"/>
              </a:solidFill>
              <a:ea typeface="+mn-ea"/>
            </a:endParaRPr>
          </a:p>
          <a:p>
            <a:pPr marL="182563" indent="-92075" algn="l" defTabSz="914378" eaLnBrk="1" fontAlgn="auto" hangingPunct="1">
              <a:lnSpc>
                <a:spcPct val="90000"/>
              </a:lnSpc>
              <a:spcBef>
                <a:spcPts val="0"/>
              </a:spcBef>
              <a:spcAft>
                <a:spcPts val="0"/>
              </a:spcAft>
              <a:buFont typeface="Arial" panose="020B0604020202020204" pitchFamily="34" charset="0"/>
              <a:buChar char="•"/>
              <a:defRPr/>
            </a:pPr>
            <a:r>
              <a:rPr lang="de-DE" sz="800" dirty="0">
                <a:solidFill>
                  <a:srgbClr val="57565A"/>
                </a:solidFill>
              </a:rPr>
              <a:t>5</a:t>
            </a:r>
            <a:r>
              <a:rPr lang="de-DE" sz="800" dirty="0">
                <a:solidFill>
                  <a:srgbClr val="57565A"/>
                </a:solidFill>
                <a:ea typeface="+mn-ea"/>
              </a:rPr>
              <a:t>-15 </a:t>
            </a:r>
            <a:r>
              <a:rPr lang="de-DE" sz="800" dirty="0" err="1">
                <a:solidFill>
                  <a:srgbClr val="57565A"/>
                </a:solidFill>
                <a:ea typeface="+mn-ea"/>
              </a:rPr>
              <a:t>Paying</a:t>
            </a:r>
            <a:r>
              <a:rPr lang="de-DE" sz="800" dirty="0">
                <a:solidFill>
                  <a:srgbClr val="57565A"/>
                </a:solidFill>
                <a:ea typeface="+mn-ea"/>
              </a:rPr>
              <a:t> Customers</a:t>
            </a:r>
          </a:p>
          <a:p>
            <a:pPr marL="182563" indent="-92075" algn="l" defTabSz="914378" eaLnBrk="1" fontAlgn="auto" hangingPunct="1">
              <a:lnSpc>
                <a:spcPct val="90000"/>
              </a:lnSpc>
              <a:spcBef>
                <a:spcPts val="0"/>
              </a:spcBef>
              <a:spcAft>
                <a:spcPts val="0"/>
              </a:spcAft>
              <a:buFont typeface="Arial" panose="020B0604020202020204" pitchFamily="34" charset="0"/>
              <a:buChar char="•"/>
              <a:defRPr/>
            </a:pPr>
            <a:r>
              <a:rPr lang="de-DE" sz="800" dirty="0">
                <a:solidFill>
                  <a:srgbClr val="57565A"/>
                </a:solidFill>
              </a:rPr>
              <a:t>15-30k MRR / Rev. </a:t>
            </a:r>
          </a:p>
          <a:p>
            <a:pPr marL="182563" indent="-92075" algn="l" defTabSz="914378">
              <a:lnSpc>
                <a:spcPct val="90000"/>
              </a:lnSpc>
              <a:buFont typeface="Arial" panose="020B0604020202020204" pitchFamily="34" charset="0"/>
              <a:buChar char="•"/>
              <a:defRPr/>
            </a:pPr>
            <a:r>
              <a:rPr lang="de-DE" sz="800" dirty="0">
                <a:solidFill>
                  <a:srgbClr val="57565A"/>
                </a:solidFill>
              </a:rPr>
              <a:t>15% </a:t>
            </a:r>
            <a:r>
              <a:rPr lang="de-DE" sz="800" dirty="0" err="1">
                <a:solidFill>
                  <a:srgbClr val="57565A"/>
                </a:solidFill>
              </a:rPr>
              <a:t>MoM</a:t>
            </a:r>
            <a:r>
              <a:rPr lang="de-DE" sz="800" dirty="0">
                <a:solidFill>
                  <a:srgbClr val="57565A"/>
                </a:solidFill>
              </a:rPr>
              <a:t> </a:t>
            </a:r>
            <a:r>
              <a:rPr lang="de-DE" sz="800" dirty="0" err="1">
                <a:solidFill>
                  <a:srgbClr val="57565A"/>
                </a:solidFill>
                <a:ea typeface="+mn-ea"/>
              </a:rPr>
              <a:t>growth</a:t>
            </a:r>
            <a:r>
              <a:rPr lang="de-DE" sz="800" dirty="0">
                <a:solidFill>
                  <a:srgbClr val="57565A"/>
                </a:solidFill>
                <a:ea typeface="+mn-ea"/>
              </a:rPr>
              <a:t> </a:t>
            </a:r>
            <a:r>
              <a:rPr lang="de-DE" sz="800" dirty="0" err="1">
                <a:solidFill>
                  <a:srgbClr val="57565A"/>
                </a:solidFill>
                <a:ea typeface="+mn-ea"/>
              </a:rPr>
              <a:t>for</a:t>
            </a:r>
            <a:r>
              <a:rPr lang="de-DE" sz="800" dirty="0">
                <a:solidFill>
                  <a:srgbClr val="57565A"/>
                </a:solidFill>
                <a:ea typeface="+mn-ea"/>
              </a:rPr>
              <a:t> Revenue, etc.</a:t>
            </a:r>
          </a:p>
        </p:txBody>
      </p:sp>
      <p:sp>
        <p:nvSpPr>
          <p:cNvPr id="20" name="TextBox 8">
            <a:extLst>
              <a:ext uri="{FF2B5EF4-FFF2-40B4-BE49-F238E27FC236}">
                <a16:creationId xmlns:a16="http://schemas.microsoft.com/office/drawing/2014/main" id="{B4008D46-B7EE-4DE9-BD96-51B5F8FB8799}"/>
              </a:ext>
            </a:extLst>
          </p:cNvPr>
          <p:cNvSpPr txBox="1"/>
          <p:nvPr/>
        </p:nvSpPr>
        <p:spPr>
          <a:xfrm>
            <a:off x="4072921" y="2933834"/>
            <a:ext cx="4603535" cy="646331"/>
          </a:xfrm>
          <a:prstGeom prst="rect">
            <a:avLst/>
          </a:prstGeom>
          <a:noFill/>
        </p:spPr>
        <p:txBody>
          <a:bodyPr wrap="square" rtlCol="0">
            <a:spAutoFit/>
          </a:bodyPr>
          <a:lstStyle/>
          <a:p>
            <a:pPr algn="l" defTabSz="914378" eaLnBrk="1" fontAlgn="auto" hangingPunct="1">
              <a:lnSpc>
                <a:spcPct val="90000"/>
              </a:lnSpc>
              <a:spcBef>
                <a:spcPts val="0"/>
              </a:spcBef>
              <a:spcAft>
                <a:spcPts val="0"/>
              </a:spcAft>
              <a:defRPr/>
            </a:pPr>
            <a:r>
              <a:rPr lang="de-DE" sz="800" b="1" dirty="0">
                <a:solidFill>
                  <a:srgbClr val="57565A"/>
                </a:solidFill>
                <a:ea typeface="+mn-ea"/>
              </a:rPr>
              <a:t>Industry Fit and Quality Gate:</a:t>
            </a:r>
          </a:p>
          <a:p>
            <a:pPr marL="182563" indent="-92075" algn="l" defTabSz="914378" eaLnBrk="1" fontAlgn="auto" hangingPunct="1">
              <a:lnSpc>
                <a:spcPct val="90000"/>
              </a:lnSpc>
              <a:spcBef>
                <a:spcPts val="0"/>
              </a:spcBef>
              <a:spcAft>
                <a:spcPts val="0"/>
              </a:spcAft>
              <a:buFont typeface="Arial" panose="020B0604020202020204" pitchFamily="34" charset="0"/>
              <a:buChar char="•"/>
              <a:defRPr/>
            </a:pPr>
            <a:r>
              <a:rPr lang="de-DE" sz="800" dirty="0">
                <a:solidFill>
                  <a:srgbClr val="57565A"/>
                </a:solidFill>
              </a:rPr>
              <a:t>Intensive </a:t>
            </a:r>
            <a:r>
              <a:rPr lang="de-DE" sz="800" dirty="0" err="1">
                <a:solidFill>
                  <a:srgbClr val="57565A"/>
                </a:solidFill>
              </a:rPr>
              <a:t>knowledge</a:t>
            </a:r>
            <a:r>
              <a:rPr lang="de-DE" sz="800" dirty="0">
                <a:solidFill>
                  <a:srgbClr val="57565A"/>
                </a:solidFill>
              </a:rPr>
              <a:t> </a:t>
            </a:r>
            <a:r>
              <a:rPr lang="de-DE" sz="800" dirty="0" err="1">
                <a:solidFill>
                  <a:srgbClr val="57565A"/>
                </a:solidFill>
              </a:rPr>
              <a:t>exchange</a:t>
            </a:r>
            <a:r>
              <a:rPr lang="de-DE" sz="800" dirty="0">
                <a:solidFill>
                  <a:srgbClr val="57565A"/>
                </a:solidFill>
              </a:rPr>
              <a:t> </a:t>
            </a:r>
            <a:r>
              <a:rPr lang="de-DE" sz="800" dirty="0" err="1">
                <a:solidFill>
                  <a:srgbClr val="57565A"/>
                </a:solidFill>
              </a:rPr>
              <a:t>with</a:t>
            </a:r>
            <a:r>
              <a:rPr lang="de-DE" sz="800" dirty="0">
                <a:solidFill>
                  <a:srgbClr val="57565A"/>
                </a:solidFill>
              </a:rPr>
              <a:t> </a:t>
            </a:r>
            <a:r>
              <a:rPr lang="de-DE" sz="800" dirty="0" err="1">
                <a:solidFill>
                  <a:srgbClr val="57565A"/>
                </a:solidFill>
              </a:rPr>
              <a:t>our</a:t>
            </a:r>
            <a:r>
              <a:rPr lang="de-DE" sz="800" dirty="0">
                <a:solidFill>
                  <a:srgbClr val="57565A"/>
                </a:solidFill>
              </a:rPr>
              <a:t> LPs </a:t>
            </a:r>
            <a:r>
              <a:rPr lang="de-DE" sz="800" dirty="0" err="1">
                <a:solidFill>
                  <a:srgbClr val="57565A"/>
                </a:solidFill>
              </a:rPr>
              <a:t>from</a:t>
            </a:r>
            <a:r>
              <a:rPr lang="de-DE" sz="800" dirty="0">
                <a:solidFill>
                  <a:srgbClr val="57565A"/>
                </a:solidFill>
              </a:rPr>
              <a:t> relevant </a:t>
            </a:r>
            <a:r>
              <a:rPr lang="de-DE" sz="800" dirty="0" err="1">
                <a:solidFill>
                  <a:srgbClr val="57565A"/>
                </a:solidFill>
              </a:rPr>
              <a:t>industries</a:t>
            </a:r>
            <a:r>
              <a:rPr lang="de-DE" sz="800" dirty="0">
                <a:solidFill>
                  <a:srgbClr val="57565A"/>
                </a:solidFill>
              </a:rPr>
              <a:t> in </a:t>
            </a:r>
            <a:r>
              <a:rPr lang="de-DE" sz="800" dirty="0" err="1">
                <a:solidFill>
                  <a:srgbClr val="57565A"/>
                </a:solidFill>
              </a:rPr>
              <a:t>regards</a:t>
            </a:r>
            <a:r>
              <a:rPr lang="de-DE" sz="800" dirty="0">
                <a:solidFill>
                  <a:srgbClr val="57565A"/>
                </a:solidFill>
              </a:rPr>
              <a:t> </a:t>
            </a:r>
            <a:r>
              <a:rPr lang="de-DE" sz="800" dirty="0" err="1">
                <a:solidFill>
                  <a:srgbClr val="57565A"/>
                </a:solidFill>
              </a:rPr>
              <a:t>to</a:t>
            </a:r>
            <a:r>
              <a:rPr lang="de-DE" sz="800" dirty="0">
                <a:solidFill>
                  <a:srgbClr val="57565A"/>
                </a:solidFill>
              </a:rPr>
              <a:t> </a:t>
            </a:r>
            <a:r>
              <a:rPr lang="de-DE" sz="800" dirty="0" err="1">
                <a:solidFill>
                  <a:srgbClr val="57565A"/>
                </a:solidFill>
              </a:rPr>
              <a:t>product</a:t>
            </a:r>
            <a:r>
              <a:rPr lang="de-DE" sz="800" dirty="0">
                <a:solidFill>
                  <a:srgbClr val="57565A"/>
                </a:solidFill>
              </a:rPr>
              <a:t> </a:t>
            </a:r>
            <a:r>
              <a:rPr lang="de-DE" sz="800" dirty="0" err="1">
                <a:solidFill>
                  <a:srgbClr val="57565A"/>
                </a:solidFill>
              </a:rPr>
              <a:t>quality</a:t>
            </a:r>
            <a:r>
              <a:rPr lang="de-DE" sz="800" dirty="0">
                <a:solidFill>
                  <a:srgbClr val="57565A"/>
                </a:solidFill>
              </a:rPr>
              <a:t>, </a:t>
            </a:r>
            <a:r>
              <a:rPr lang="de-DE" sz="800" dirty="0" err="1">
                <a:solidFill>
                  <a:srgbClr val="57565A"/>
                </a:solidFill>
              </a:rPr>
              <a:t>use</a:t>
            </a:r>
            <a:r>
              <a:rPr lang="de-DE" sz="800" dirty="0">
                <a:solidFill>
                  <a:srgbClr val="57565A"/>
                </a:solidFill>
              </a:rPr>
              <a:t> </a:t>
            </a:r>
            <a:r>
              <a:rPr lang="de-DE" sz="800" dirty="0" err="1">
                <a:solidFill>
                  <a:srgbClr val="57565A"/>
                </a:solidFill>
              </a:rPr>
              <a:t>cases</a:t>
            </a:r>
            <a:r>
              <a:rPr lang="de-DE" sz="800" dirty="0">
                <a:solidFill>
                  <a:srgbClr val="57565A"/>
                </a:solidFill>
              </a:rPr>
              <a:t> and Go-</a:t>
            </a:r>
            <a:r>
              <a:rPr lang="de-DE" sz="800" dirty="0" err="1">
                <a:solidFill>
                  <a:srgbClr val="57565A"/>
                </a:solidFill>
              </a:rPr>
              <a:t>to</a:t>
            </a:r>
            <a:r>
              <a:rPr lang="de-DE" sz="800" dirty="0">
                <a:solidFill>
                  <a:srgbClr val="57565A"/>
                </a:solidFill>
              </a:rPr>
              <a:t>-</a:t>
            </a:r>
            <a:r>
              <a:rPr lang="de-DE" sz="800" dirty="0" err="1">
                <a:solidFill>
                  <a:srgbClr val="57565A"/>
                </a:solidFill>
              </a:rPr>
              <a:t>market</a:t>
            </a:r>
            <a:r>
              <a:rPr lang="de-DE" sz="800" dirty="0">
                <a:solidFill>
                  <a:srgbClr val="57565A"/>
                </a:solidFill>
              </a:rPr>
              <a:t> </a:t>
            </a:r>
            <a:r>
              <a:rPr lang="de-DE" sz="800" dirty="0" err="1">
                <a:solidFill>
                  <a:srgbClr val="57565A"/>
                </a:solidFill>
              </a:rPr>
              <a:t>strategies</a:t>
            </a:r>
            <a:r>
              <a:rPr lang="de-DE" sz="800" dirty="0">
                <a:solidFill>
                  <a:srgbClr val="57565A"/>
                </a:solidFill>
              </a:rPr>
              <a:t> </a:t>
            </a:r>
            <a:r>
              <a:rPr lang="de-DE" sz="800" dirty="0" err="1">
                <a:solidFill>
                  <a:srgbClr val="57565A"/>
                </a:solidFill>
              </a:rPr>
              <a:t>of</a:t>
            </a:r>
            <a:r>
              <a:rPr lang="de-DE" sz="800" dirty="0">
                <a:solidFill>
                  <a:srgbClr val="57565A"/>
                </a:solidFill>
              </a:rPr>
              <a:t> </a:t>
            </a:r>
            <a:r>
              <a:rPr lang="de-DE" sz="800" dirty="0" err="1">
                <a:solidFill>
                  <a:srgbClr val="57565A"/>
                </a:solidFill>
              </a:rPr>
              <a:t>our</a:t>
            </a:r>
            <a:r>
              <a:rPr lang="de-DE" sz="800" dirty="0">
                <a:solidFill>
                  <a:srgbClr val="57565A"/>
                </a:solidFill>
              </a:rPr>
              <a:t> potential </a:t>
            </a:r>
            <a:r>
              <a:rPr lang="de-DE" sz="800" dirty="0" err="1">
                <a:solidFill>
                  <a:srgbClr val="57565A"/>
                </a:solidFill>
              </a:rPr>
              <a:t>investments</a:t>
            </a:r>
            <a:endParaRPr lang="de-DE" sz="800" dirty="0">
              <a:solidFill>
                <a:srgbClr val="57565A"/>
              </a:solidFill>
            </a:endParaRPr>
          </a:p>
          <a:p>
            <a:pPr marL="182563" indent="-92075" algn="l" defTabSz="914378" eaLnBrk="1" fontAlgn="auto" hangingPunct="1">
              <a:lnSpc>
                <a:spcPct val="90000"/>
              </a:lnSpc>
              <a:spcBef>
                <a:spcPts val="0"/>
              </a:spcBef>
              <a:spcAft>
                <a:spcPts val="0"/>
              </a:spcAft>
              <a:buFont typeface="Arial" panose="020B0604020202020204" pitchFamily="34" charset="0"/>
              <a:buChar char="•"/>
              <a:defRPr/>
            </a:pPr>
            <a:r>
              <a:rPr lang="de-DE" sz="800" dirty="0">
                <a:solidFill>
                  <a:srgbClr val="57565A"/>
                </a:solidFill>
              </a:rPr>
              <a:t>Internal </a:t>
            </a:r>
            <a:r>
              <a:rPr lang="de-DE" sz="800" dirty="0" err="1">
                <a:solidFill>
                  <a:srgbClr val="57565A"/>
                </a:solidFill>
              </a:rPr>
              <a:t>product</a:t>
            </a:r>
            <a:r>
              <a:rPr lang="de-DE" sz="800" dirty="0">
                <a:solidFill>
                  <a:srgbClr val="57565A"/>
                </a:solidFill>
              </a:rPr>
              <a:t> </a:t>
            </a:r>
            <a:r>
              <a:rPr lang="de-DE" sz="800" dirty="0" err="1">
                <a:solidFill>
                  <a:srgbClr val="57565A"/>
                </a:solidFill>
              </a:rPr>
              <a:t>testing</a:t>
            </a:r>
            <a:endParaRPr lang="de-DE" sz="800" dirty="0">
              <a:solidFill>
                <a:srgbClr val="57565A"/>
              </a:solidFill>
            </a:endParaRPr>
          </a:p>
          <a:p>
            <a:pPr marL="182563" indent="-92075" algn="l" defTabSz="914378" eaLnBrk="1" fontAlgn="auto" hangingPunct="1">
              <a:lnSpc>
                <a:spcPct val="90000"/>
              </a:lnSpc>
              <a:spcBef>
                <a:spcPts val="0"/>
              </a:spcBef>
              <a:spcAft>
                <a:spcPts val="0"/>
              </a:spcAft>
              <a:buFont typeface="Arial" panose="020B0604020202020204" pitchFamily="34" charset="0"/>
              <a:buChar char="•"/>
              <a:defRPr/>
            </a:pPr>
            <a:r>
              <a:rPr lang="de-DE" sz="800" dirty="0">
                <a:solidFill>
                  <a:srgbClr val="57565A"/>
                </a:solidFill>
              </a:rPr>
              <a:t>Deep </a:t>
            </a:r>
            <a:r>
              <a:rPr lang="de-DE" sz="800" dirty="0" err="1">
                <a:solidFill>
                  <a:srgbClr val="57565A"/>
                </a:solidFill>
              </a:rPr>
              <a:t>dive</a:t>
            </a:r>
            <a:r>
              <a:rPr lang="de-DE" sz="800" dirty="0">
                <a:solidFill>
                  <a:srgbClr val="57565A"/>
                </a:solidFill>
              </a:rPr>
              <a:t> on </a:t>
            </a:r>
            <a:r>
              <a:rPr lang="de-DE" sz="800" dirty="0" err="1">
                <a:solidFill>
                  <a:srgbClr val="57565A"/>
                </a:solidFill>
              </a:rPr>
              <a:t>team</a:t>
            </a:r>
            <a:r>
              <a:rPr lang="de-DE" sz="800" dirty="0">
                <a:solidFill>
                  <a:srgbClr val="57565A"/>
                </a:solidFill>
              </a:rPr>
              <a:t> </a:t>
            </a:r>
            <a:r>
              <a:rPr lang="de-DE" sz="800" dirty="0" err="1">
                <a:solidFill>
                  <a:srgbClr val="57565A"/>
                </a:solidFill>
              </a:rPr>
              <a:t>setup</a:t>
            </a:r>
            <a:r>
              <a:rPr lang="de-DE" sz="800" dirty="0">
                <a:solidFill>
                  <a:srgbClr val="57565A"/>
                </a:solidFill>
              </a:rPr>
              <a:t> and relevant </a:t>
            </a:r>
            <a:r>
              <a:rPr lang="de-DE" sz="800" dirty="0" err="1">
                <a:solidFill>
                  <a:srgbClr val="57565A"/>
                </a:solidFill>
              </a:rPr>
              <a:t>expertise</a:t>
            </a:r>
            <a:endParaRPr lang="de-DE" sz="800" dirty="0">
              <a:solidFill>
                <a:srgbClr val="57565A"/>
              </a:solidFill>
            </a:endParaRPr>
          </a:p>
        </p:txBody>
      </p:sp>
      <p:sp>
        <p:nvSpPr>
          <p:cNvPr id="21" name="TextBox 9">
            <a:extLst>
              <a:ext uri="{FF2B5EF4-FFF2-40B4-BE49-F238E27FC236}">
                <a16:creationId xmlns:a16="http://schemas.microsoft.com/office/drawing/2014/main" id="{1B3096AA-0CD3-41DC-BEBA-2F5965377849}"/>
              </a:ext>
            </a:extLst>
          </p:cNvPr>
          <p:cNvSpPr txBox="1"/>
          <p:nvPr/>
        </p:nvSpPr>
        <p:spPr>
          <a:xfrm>
            <a:off x="4072921" y="4058641"/>
            <a:ext cx="4248000" cy="646331"/>
          </a:xfrm>
          <a:prstGeom prst="rect">
            <a:avLst/>
          </a:prstGeom>
          <a:noFill/>
        </p:spPr>
        <p:txBody>
          <a:bodyPr wrap="square" rtlCol="0">
            <a:spAutoFit/>
          </a:bodyPr>
          <a:lstStyle/>
          <a:p>
            <a:pPr algn="l" defTabSz="914378" eaLnBrk="1" fontAlgn="auto" hangingPunct="1">
              <a:lnSpc>
                <a:spcPct val="90000"/>
              </a:lnSpc>
              <a:spcBef>
                <a:spcPts val="0"/>
              </a:spcBef>
              <a:spcAft>
                <a:spcPts val="0"/>
              </a:spcAft>
              <a:defRPr/>
            </a:pPr>
            <a:r>
              <a:rPr lang="de-DE" sz="800" b="1" dirty="0">
                <a:solidFill>
                  <a:srgbClr val="57565A"/>
                </a:solidFill>
                <a:ea typeface="+mn-ea"/>
              </a:rPr>
              <a:t>Venture </a:t>
            </a:r>
            <a:r>
              <a:rPr lang="de-DE" sz="800" b="1" dirty="0">
                <a:solidFill>
                  <a:srgbClr val="57565A"/>
                </a:solidFill>
              </a:rPr>
              <a:t>Capital - </a:t>
            </a:r>
            <a:r>
              <a:rPr lang="de-DE" sz="800" b="1" dirty="0">
                <a:solidFill>
                  <a:srgbClr val="57565A"/>
                </a:solidFill>
                <a:ea typeface="+mn-ea"/>
              </a:rPr>
              <a:t>Due </a:t>
            </a:r>
            <a:r>
              <a:rPr lang="de-DE" sz="800" b="1" dirty="0" err="1">
                <a:solidFill>
                  <a:srgbClr val="57565A"/>
                </a:solidFill>
              </a:rPr>
              <a:t>Dilligence</a:t>
            </a:r>
            <a:r>
              <a:rPr lang="de-DE" sz="800" b="1" dirty="0">
                <a:solidFill>
                  <a:srgbClr val="57565A"/>
                </a:solidFill>
              </a:rPr>
              <a:t>:</a:t>
            </a:r>
          </a:p>
          <a:p>
            <a:pPr marL="182563" indent="-92075" algn="l" defTabSz="914378" eaLnBrk="1" fontAlgn="auto" hangingPunct="1">
              <a:lnSpc>
                <a:spcPct val="90000"/>
              </a:lnSpc>
              <a:spcBef>
                <a:spcPts val="0"/>
              </a:spcBef>
              <a:spcAft>
                <a:spcPts val="0"/>
              </a:spcAft>
              <a:buFont typeface="Arial" panose="020B0604020202020204" pitchFamily="34" charset="0"/>
              <a:buChar char="•"/>
              <a:defRPr/>
            </a:pPr>
            <a:r>
              <a:rPr lang="de-DE" sz="800" dirty="0">
                <a:solidFill>
                  <a:srgbClr val="57565A"/>
                </a:solidFill>
              </a:rPr>
              <a:t>Technical, legal and </a:t>
            </a:r>
            <a:r>
              <a:rPr lang="de-DE" sz="800" dirty="0" err="1">
                <a:solidFill>
                  <a:srgbClr val="57565A"/>
                </a:solidFill>
              </a:rPr>
              <a:t>financial</a:t>
            </a:r>
            <a:r>
              <a:rPr lang="de-DE" sz="800" dirty="0">
                <a:solidFill>
                  <a:srgbClr val="57565A"/>
                </a:solidFill>
              </a:rPr>
              <a:t> due </a:t>
            </a:r>
            <a:r>
              <a:rPr lang="de-DE" sz="800" dirty="0" err="1">
                <a:solidFill>
                  <a:srgbClr val="57565A"/>
                </a:solidFill>
              </a:rPr>
              <a:t>diligence</a:t>
            </a:r>
            <a:r>
              <a:rPr lang="de-DE" sz="800" dirty="0">
                <a:solidFill>
                  <a:srgbClr val="57565A"/>
                </a:solidFill>
              </a:rPr>
              <a:t> </a:t>
            </a:r>
            <a:r>
              <a:rPr lang="de-DE" sz="800" dirty="0" err="1">
                <a:solidFill>
                  <a:srgbClr val="57565A"/>
                </a:solidFill>
              </a:rPr>
              <a:t>of</a:t>
            </a:r>
            <a:r>
              <a:rPr lang="de-DE" sz="800" dirty="0">
                <a:solidFill>
                  <a:srgbClr val="57565A"/>
                </a:solidFill>
              </a:rPr>
              <a:t> </a:t>
            </a:r>
            <a:r>
              <a:rPr lang="de-DE" sz="800" dirty="0" err="1">
                <a:solidFill>
                  <a:srgbClr val="57565A"/>
                </a:solidFill>
              </a:rPr>
              <a:t>the</a:t>
            </a:r>
            <a:r>
              <a:rPr lang="de-DE" sz="800" dirty="0">
                <a:solidFill>
                  <a:srgbClr val="57565A"/>
                </a:solidFill>
              </a:rPr>
              <a:t> </a:t>
            </a:r>
            <a:r>
              <a:rPr lang="de-DE" sz="800" dirty="0" err="1">
                <a:solidFill>
                  <a:srgbClr val="57565A"/>
                </a:solidFill>
              </a:rPr>
              <a:t>startup</a:t>
            </a:r>
            <a:endParaRPr lang="de-DE" sz="800" dirty="0">
              <a:solidFill>
                <a:srgbClr val="57565A"/>
              </a:solidFill>
            </a:endParaRPr>
          </a:p>
          <a:p>
            <a:pPr marL="182563" indent="-92075" algn="l" defTabSz="914378" eaLnBrk="1" fontAlgn="auto" hangingPunct="1">
              <a:lnSpc>
                <a:spcPct val="90000"/>
              </a:lnSpc>
              <a:spcBef>
                <a:spcPts val="0"/>
              </a:spcBef>
              <a:spcAft>
                <a:spcPts val="0"/>
              </a:spcAft>
              <a:buFont typeface="Arial" panose="020B0604020202020204" pitchFamily="34" charset="0"/>
              <a:buChar char="•"/>
              <a:defRPr/>
            </a:pPr>
            <a:r>
              <a:rPr lang="de-DE" sz="800" dirty="0">
                <a:solidFill>
                  <a:srgbClr val="57565A"/>
                </a:solidFill>
              </a:rPr>
              <a:t>Analysis </a:t>
            </a:r>
            <a:r>
              <a:rPr lang="de-DE" sz="800" dirty="0" err="1">
                <a:solidFill>
                  <a:srgbClr val="57565A"/>
                </a:solidFill>
              </a:rPr>
              <a:t>of</a:t>
            </a:r>
            <a:r>
              <a:rPr lang="de-DE" sz="800" dirty="0">
                <a:solidFill>
                  <a:srgbClr val="57565A"/>
                </a:solidFill>
              </a:rPr>
              <a:t> </a:t>
            </a:r>
            <a:r>
              <a:rPr lang="de-DE" sz="800" dirty="0" err="1">
                <a:solidFill>
                  <a:srgbClr val="57565A"/>
                </a:solidFill>
              </a:rPr>
              <a:t>market</a:t>
            </a:r>
            <a:r>
              <a:rPr lang="de-DE" sz="800" dirty="0">
                <a:solidFill>
                  <a:srgbClr val="57565A"/>
                </a:solidFill>
              </a:rPr>
              <a:t> potential</a:t>
            </a:r>
          </a:p>
          <a:p>
            <a:pPr marL="182563" indent="-92075" algn="l" defTabSz="914378" eaLnBrk="1" fontAlgn="auto" hangingPunct="1">
              <a:lnSpc>
                <a:spcPct val="90000"/>
              </a:lnSpc>
              <a:spcBef>
                <a:spcPts val="0"/>
              </a:spcBef>
              <a:spcAft>
                <a:spcPts val="0"/>
              </a:spcAft>
              <a:buFont typeface="Arial" panose="020B0604020202020204" pitchFamily="34" charset="0"/>
              <a:buChar char="•"/>
              <a:defRPr/>
            </a:pPr>
            <a:r>
              <a:rPr lang="de-DE" sz="800" dirty="0" err="1">
                <a:solidFill>
                  <a:srgbClr val="57565A"/>
                </a:solidFill>
              </a:rPr>
              <a:t>Product</a:t>
            </a:r>
            <a:r>
              <a:rPr lang="de-DE" sz="800" dirty="0">
                <a:solidFill>
                  <a:srgbClr val="57565A"/>
                </a:solidFill>
              </a:rPr>
              <a:t> </a:t>
            </a:r>
            <a:r>
              <a:rPr lang="de-DE" sz="800" dirty="0" err="1">
                <a:solidFill>
                  <a:srgbClr val="57565A"/>
                </a:solidFill>
              </a:rPr>
              <a:t>evaluation</a:t>
            </a:r>
            <a:endParaRPr lang="de-DE" sz="800" dirty="0">
              <a:solidFill>
                <a:srgbClr val="57565A"/>
              </a:solidFill>
            </a:endParaRPr>
          </a:p>
          <a:p>
            <a:pPr marL="182563" indent="-92075" algn="l" defTabSz="914378" eaLnBrk="1" fontAlgn="auto" hangingPunct="1">
              <a:lnSpc>
                <a:spcPct val="90000"/>
              </a:lnSpc>
              <a:spcBef>
                <a:spcPts val="0"/>
              </a:spcBef>
              <a:spcAft>
                <a:spcPts val="0"/>
              </a:spcAft>
              <a:buFont typeface="Arial" panose="020B0604020202020204" pitchFamily="34" charset="0"/>
              <a:buChar char="•"/>
              <a:defRPr/>
            </a:pPr>
            <a:r>
              <a:rPr lang="de-DE" sz="800" dirty="0">
                <a:solidFill>
                  <a:srgbClr val="57565A"/>
                </a:solidFill>
              </a:rPr>
              <a:t>Legal </a:t>
            </a:r>
            <a:r>
              <a:rPr lang="de-DE" sz="800" dirty="0" err="1">
                <a:solidFill>
                  <a:srgbClr val="57565A"/>
                </a:solidFill>
              </a:rPr>
              <a:t>setup</a:t>
            </a:r>
            <a:r>
              <a:rPr lang="de-DE" sz="800" dirty="0">
                <a:solidFill>
                  <a:srgbClr val="57565A"/>
                </a:solidFill>
              </a:rPr>
              <a:t> (Terms and </a:t>
            </a:r>
            <a:r>
              <a:rPr lang="de-DE" sz="800" dirty="0" err="1">
                <a:solidFill>
                  <a:srgbClr val="57565A"/>
                </a:solidFill>
              </a:rPr>
              <a:t>Conditions</a:t>
            </a:r>
            <a:r>
              <a:rPr lang="de-DE" sz="800" dirty="0">
                <a:solidFill>
                  <a:srgbClr val="57565A"/>
                </a:solidFill>
              </a:rPr>
              <a:t>) </a:t>
            </a:r>
          </a:p>
        </p:txBody>
      </p:sp>
      <p:sp>
        <p:nvSpPr>
          <p:cNvPr id="22" name="TextBox 10">
            <a:extLst>
              <a:ext uri="{FF2B5EF4-FFF2-40B4-BE49-F238E27FC236}">
                <a16:creationId xmlns:a16="http://schemas.microsoft.com/office/drawing/2014/main" id="{1306BA3A-09FB-424D-A740-B7BB5F6BFBFA}"/>
              </a:ext>
            </a:extLst>
          </p:cNvPr>
          <p:cNvSpPr txBox="1"/>
          <p:nvPr/>
        </p:nvSpPr>
        <p:spPr>
          <a:xfrm>
            <a:off x="4072921" y="5267076"/>
            <a:ext cx="4248000" cy="424732"/>
          </a:xfrm>
          <a:prstGeom prst="rect">
            <a:avLst/>
          </a:prstGeom>
          <a:noFill/>
        </p:spPr>
        <p:txBody>
          <a:bodyPr wrap="square" rtlCol="0">
            <a:spAutoFit/>
          </a:bodyPr>
          <a:lstStyle/>
          <a:p>
            <a:pPr algn="l" defTabSz="914378" eaLnBrk="1" fontAlgn="auto" hangingPunct="1">
              <a:lnSpc>
                <a:spcPct val="90000"/>
              </a:lnSpc>
              <a:spcBef>
                <a:spcPts val="0"/>
              </a:spcBef>
              <a:spcAft>
                <a:spcPts val="0"/>
              </a:spcAft>
              <a:defRPr/>
            </a:pPr>
            <a:r>
              <a:rPr lang="de-DE" sz="800" b="1" dirty="0">
                <a:solidFill>
                  <a:srgbClr val="57565A"/>
                </a:solidFill>
                <a:ea typeface="+mn-ea"/>
              </a:rPr>
              <a:t>Operative and strategische support </a:t>
            </a:r>
            <a:r>
              <a:rPr lang="de-DE" sz="800" b="1" dirty="0" err="1">
                <a:solidFill>
                  <a:srgbClr val="57565A"/>
                </a:solidFill>
                <a:ea typeface="+mn-ea"/>
              </a:rPr>
              <a:t>for</a:t>
            </a:r>
            <a:r>
              <a:rPr lang="de-DE" sz="800" b="1" dirty="0">
                <a:solidFill>
                  <a:srgbClr val="57565A"/>
                </a:solidFill>
                <a:ea typeface="+mn-ea"/>
              </a:rPr>
              <a:t> </a:t>
            </a:r>
            <a:r>
              <a:rPr lang="de-DE" sz="800" b="1" dirty="0" err="1">
                <a:solidFill>
                  <a:srgbClr val="57565A"/>
                </a:solidFill>
                <a:ea typeface="+mn-ea"/>
              </a:rPr>
              <a:t>our</a:t>
            </a:r>
            <a:r>
              <a:rPr lang="de-DE" sz="800" b="1" dirty="0">
                <a:solidFill>
                  <a:srgbClr val="57565A"/>
                </a:solidFill>
                <a:ea typeface="+mn-ea"/>
              </a:rPr>
              <a:t> </a:t>
            </a:r>
            <a:r>
              <a:rPr lang="de-DE" sz="800" b="1" dirty="0" err="1">
                <a:solidFill>
                  <a:srgbClr val="57565A"/>
                </a:solidFill>
                <a:ea typeface="+mn-ea"/>
              </a:rPr>
              <a:t>portfolio</a:t>
            </a:r>
            <a:r>
              <a:rPr lang="de-DE" sz="800" b="1" dirty="0">
                <a:solidFill>
                  <a:srgbClr val="57565A"/>
                </a:solidFill>
                <a:ea typeface="+mn-ea"/>
              </a:rPr>
              <a:t> </a:t>
            </a:r>
            <a:r>
              <a:rPr lang="de-DE" sz="800" b="1" dirty="0" err="1">
                <a:solidFill>
                  <a:srgbClr val="57565A"/>
                </a:solidFill>
                <a:ea typeface="+mn-ea"/>
              </a:rPr>
              <a:t>investments</a:t>
            </a:r>
            <a:endParaRPr lang="de-DE" sz="800" b="1" dirty="0">
              <a:solidFill>
                <a:srgbClr val="57565A"/>
              </a:solidFill>
              <a:ea typeface="+mn-ea"/>
            </a:endParaRPr>
          </a:p>
          <a:p>
            <a:pPr marL="182563" indent="-92075" algn="l" defTabSz="914378" eaLnBrk="1" fontAlgn="auto" hangingPunct="1">
              <a:lnSpc>
                <a:spcPct val="90000"/>
              </a:lnSpc>
              <a:spcBef>
                <a:spcPts val="0"/>
              </a:spcBef>
              <a:spcAft>
                <a:spcPts val="0"/>
              </a:spcAft>
              <a:buFont typeface="Arial" panose="020B0604020202020204" pitchFamily="34" charset="0"/>
              <a:buChar char="•"/>
              <a:defRPr/>
            </a:pPr>
            <a:r>
              <a:rPr lang="de-DE" sz="800" dirty="0">
                <a:solidFill>
                  <a:srgbClr val="57565A"/>
                </a:solidFill>
              </a:rPr>
              <a:t>Strategic </a:t>
            </a:r>
            <a:r>
              <a:rPr lang="de-DE" sz="800" dirty="0" err="1">
                <a:solidFill>
                  <a:srgbClr val="57565A"/>
                </a:solidFill>
              </a:rPr>
              <a:t>setup</a:t>
            </a:r>
            <a:r>
              <a:rPr lang="de-DE" sz="800" dirty="0">
                <a:solidFill>
                  <a:srgbClr val="57565A"/>
                </a:solidFill>
              </a:rPr>
              <a:t> </a:t>
            </a:r>
            <a:r>
              <a:rPr lang="de-DE" sz="800" dirty="0" err="1">
                <a:solidFill>
                  <a:srgbClr val="57565A"/>
                </a:solidFill>
              </a:rPr>
              <a:t>of</a:t>
            </a:r>
            <a:r>
              <a:rPr lang="de-DE" sz="800" dirty="0">
                <a:solidFill>
                  <a:srgbClr val="57565A"/>
                </a:solidFill>
              </a:rPr>
              <a:t> </a:t>
            </a:r>
            <a:r>
              <a:rPr lang="de-DE" sz="800" dirty="0" err="1">
                <a:solidFill>
                  <a:srgbClr val="57565A"/>
                </a:solidFill>
              </a:rPr>
              <a:t>the</a:t>
            </a:r>
            <a:r>
              <a:rPr lang="de-DE" sz="800" dirty="0">
                <a:solidFill>
                  <a:srgbClr val="57565A"/>
                </a:solidFill>
              </a:rPr>
              <a:t> </a:t>
            </a:r>
            <a:r>
              <a:rPr lang="de-DE" sz="800" dirty="0" err="1">
                <a:solidFill>
                  <a:srgbClr val="57565A"/>
                </a:solidFill>
              </a:rPr>
              <a:t>start-up</a:t>
            </a:r>
            <a:endParaRPr lang="de-DE" sz="800" dirty="0">
              <a:solidFill>
                <a:srgbClr val="57565A"/>
              </a:solidFill>
            </a:endParaRPr>
          </a:p>
          <a:p>
            <a:pPr marL="182563" indent="-92075" algn="l" defTabSz="914378" eaLnBrk="1" fontAlgn="auto" hangingPunct="1">
              <a:lnSpc>
                <a:spcPct val="90000"/>
              </a:lnSpc>
              <a:spcBef>
                <a:spcPts val="0"/>
              </a:spcBef>
              <a:spcAft>
                <a:spcPts val="0"/>
              </a:spcAft>
              <a:buFont typeface="Arial" panose="020B0604020202020204" pitchFamily="34" charset="0"/>
              <a:buChar char="•"/>
              <a:defRPr/>
            </a:pPr>
            <a:r>
              <a:rPr lang="de-DE" sz="800" dirty="0">
                <a:solidFill>
                  <a:srgbClr val="57565A"/>
                </a:solidFill>
              </a:rPr>
              <a:t>Client </a:t>
            </a:r>
            <a:r>
              <a:rPr lang="de-DE" sz="800" dirty="0" err="1">
                <a:solidFill>
                  <a:srgbClr val="57565A"/>
                </a:solidFill>
              </a:rPr>
              <a:t>acquisition</a:t>
            </a:r>
            <a:r>
              <a:rPr lang="de-DE" sz="800" dirty="0">
                <a:solidFill>
                  <a:srgbClr val="57565A"/>
                </a:solidFill>
              </a:rPr>
              <a:t> support </a:t>
            </a:r>
            <a:r>
              <a:rPr lang="de-DE" sz="800" dirty="0" err="1">
                <a:solidFill>
                  <a:srgbClr val="57565A"/>
                </a:solidFill>
              </a:rPr>
              <a:t>based</a:t>
            </a:r>
            <a:r>
              <a:rPr lang="de-DE" sz="800" dirty="0">
                <a:solidFill>
                  <a:srgbClr val="57565A"/>
                </a:solidFill>
              </a:rPr>
              <a:t> on </a:t>
            </a:r>
            <a:r>
              <a:rPr lang="de-DE" sz="800" dirty="0" err="1">
                <a:solidFill>
                  <a:srgbClr val="57565A"/>
                </a:solidFill>
              </a:rPr>
              <a:t>our</a:t>
            </a:r>
            <a:r>
              <a:rPr lang="de-DE" sz="800" dirty="0">
                <a:solidFill>
                  <a:srgbClr val="57565A"/>
                </a:solidFill>
              </a:rPr>
              <a:t> network </a:t>
            </a:r>
            <a:r>
              <a:rPr lang="de-DE" sz="800" dirty="0" err="1">
                <a:solidFill>
                  <a:srgbClr val="57565A"/>
                </a:solidFill>
              </a:rPr>
              <a:t>of</a:t>
            </a:r>
            <a:r>
              <a:rPr lang="de-DE" sz="800" dirty="0">
                <a:solidFill>
                  <a:srgbClr val="57565A"/>
                </a:solidFill>
              </a:rPr>
              <a:t> </a:t>
            </a:r>
            <a:r>
              <a:rPr lang="de-DE" sz="800" dirty="0" err="1">
                <a:solidFill>
                  <a:srgbClr val="57565A"/>
                </a:solidFill>
              </a:rPr>
              <a:t>industry</a:t>
            </a:r>
            <a:r>
              <a:rPr lang="de-DE" sz="800" dirty="0">
                <a:solidFill>
                  <a:srgbClr val="57565A"/>
                </a:solidFill>
              </a:rPr>
              <a:t> </a:t>
            </a:r>
            <a:r>
              <a:rPr lang="de-DE" sz="800" dirty="0" err="1">
                <a:solidFill>
                  <a:srgbClr val="57565A"/>
                </a:solidFill>
              </a:rPr>
              <a:t>partners</a:t>
            </a:r>
            <a:endParaRPr lang="de-DE" sz="800" dirty="0">
              <a:solidFill>
                <a:srgbClr val="57565A"/>
              </a:solidFill>
            </a:endParaRPr>
          </a:p>
        </p:txBody>
      </p:sp>
      <p:grpSp>
        <p:nvGrpSpPr>
          <p:cNvPr id="6" name="Gruppieren 5">
            <a:extLst>
              <a:ext uri="{FF2B5EF4-FFF2-40B4-BE49-F238E27FC236}">
                <a16:creationId xmlns:a16="http://schemas.microsoft.com/office/drawing/2014/main" id="{D966B0FF-0F0D-419C-B483-2B06E7253073}"/>
              </a:ext>
            </a:extLst>
          </p:cNvPr>
          <p:cNvGrpSpPr>
            <a:grpSpLocks/>
          </p:cNvGrpSpPr>
          <p:nvPr/>
        </p:nvGrpSpPr>
        <p:grpSpPr>
          <a:xfrm>
            <a:off x="2180183" y="5239544"/>
            <a:ext cx="468000" cy="468000"/>
            <a:chOff x="2987040" y="5596359"/>
            <a:chExt cx="1097280" cy="1097280"/>
          </a:xfrm>
          <a:solidFill>
            <a:srgbClr val="2F528F"/>
          </a:solidFill>
        </p:grpSpPr>
        <p:sp>
          <p:nvSpPr>
            <p:cNvPr id="34" name="Oval 26">
              <a:extLst>
                <a:ext uri="{FF2B5EF4-FFF2-40B4-BE49-F238E27FC236}">
                  <a16:creationId xmlns:a16="http://schemas.microsoft.com/office/drawing/2014/main" id="{2CD56EBC-D672-4551-BC6B-F1BA7B47E642}"/>
                </a:ext>
              </a:extLst>
            </p:cNvPr>
            <p:cNvSpPr>
              <a:spLocks noChangeArrowheads="1"/>
            </p:cNvSpPr>
            <p:nvPr/>
          </p:nvSpPr>
          <p:spPr bwMode="auto">
            <a:xfrm>
              <a:off x="2987040" y="5596359"/>
              <a:ext cx="1097280" cy="1097280"/>
            </a:xfrm>
            <a:prstGeom prst="ellipse">
              <a:avLst/>
            </a:prstGeom>
            <a:grpFill/>
            <a:ln>
              <a:noFill/>
            </a:ln>
          </p:spPr>
          <p:txBody>
            <a:bodyPr vert="horz" wrap="square" lIns="68580" tIns="34290" rIns="68580" bIns="34290" numCol="1" anchor="t" anchorCtr="0" compatLnSpc="1">
              <a:prstTxWarp prst="textNoShape">
                <a:avLst/>
              </a:prstTxWarp>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endParaRPr lang="en-US" sz="1200"/>
            </a:p>
          </p:txBody>
        </p:sp>
        <p:sp>
          <p:nvSpPr>
            <p:cNvPr id="45" name="Freeform 76">
              <a:extLst>
                <a:ext uri="{FF2B5EF4-FFF2-40B4-BE49-F238E27FC236}">
                  <a16:creationId xmlns:a16="http://schemas.microsoft.com/office/drawing/2014/main" id="{98C80D07-2B73-41DD-91FE-7FA32B2F5B9A}"/>
                </a:ext>
              </a:extLst>
            </p:cNvPr>
            <p:cNvSpPr>
              <a:spLocks noEditPoints="1"/>
            </p:cNvSpPr>
            <p:nvPr/>
          </p:nvSpPr>
          <p:spPr bwMode="auto">
            <a:xfrm>
              <a:off x="3287870" y="5860583"/>
              <a:ext cx="494468" cy="654214"/>
            </a:xfrm>
            <a:custGeom>
              <a:avLst/>
              <a:gdLst>
                <a:gd name="T0" fmla="*/ 328 w 479"/>
                <a:gd name="T1" fmla="*/ 438 h 633"/>
                <a:gd name="T2" fmla="*/ 152 w 479"/>
                <a:gd name="T3" fmla="*/ 438 h 633"/>
                <a:gd name="T4" fmla="*/ 129 w 479"/>
                <a:gd name="T5" fmla="*/ 422 h 633"/>
                <a:gd name="T6" fmla="*/ 75 w 479"/>
                <a:gd name="T7" fmla="*/ 254 h 633"/>
                <a:gd name="T8" fmla="*/ 84 w 479"/>
                <a:gd name="T9" fmla="*/ 228 h 633"/>
                <a:gd name="T10" fmla="*/ 226 w 479"/>
                <a:gd name="T11" fmla="*/ 125 h 633"/>
                <a:gd name="T12" fmla="*/ 254 w 479"/>
                <a:gd name="T13" fmla="*/ 125 h 633"/>
                <a:gd name="T14" fmla="*/ 396 w 479"/>
                <a:gd name="T15" fmla="*/ 228 h 633"/>
                <a:gd name="T16" fmla="*/ 405 w 479"/>
                <a:gd name="T17" fmla="*/ 254 h 633"/>
                <a:gd name="T18" fmla="*/ 350 w 479"/>
                <a:gd name="T19" fmla="*/ 422 h 633"/>
                <a:gd name="T20" fmla="*/ 335 w 479"/>
                <a:gd name="T21" fmla="*/ 440 h 633"/>
                <a:gd name="T22" fmla="*/ 243 w 479"/>
                <a:gd name="T23" fmla="*/ 378 h 633"/>
                <a:gd name="T24" fmla="*/ 336 w 479"/>
                <a:gd name="T25" fmla="*/ 425 h 633"/>
                <a:gd name="T26" fmla="*/ 319 w 479"/>
                <a:gd name="T27" fmla="*/ 323 h 633"/>
                <a:gd name="T28" fmla="*/ 395 w 479"/>
                <a:gd name="T29" fmla="*/ 244 h 633"/>
                <a:gd name="T30" fmla="*/ 394 w 479"/>
                <a:gd name="T31" fmla="*/ 242 h 633"/>
                <a:gd name="T32" fmla="*/ 287 w 479"/>
                <a:gd name="T33" fmla="*/ 223 h 633"/>
                <a:gd name="T34" fmla="*/ 238 w 479"/>
                <a:gd name="T35" fmla="*/ 131 h 633"/>
                <a:gd name="T36" fmla="*/ 188 w 479"/>
                <a:gd name="T37" fmla="*/ 227 h 633"/>
                <a:gd name="T38" fmla="*/ 84 w 479"/>
                <a:gd name="T39" fmla="*/ 243 h 633"/>
                <a:gd name="T40" fmla="*/ 159 w 479"/>
                <a:gd name="T41" fmla="*/ 316 h 633"/>
                <a:gd name="T42" fmla="*/ 143 w 479"/>
                <a:gd name="T43" fmla="*/ 424 h 633"/>
                <a:gd name="T44" fmla="*/ 145 w 479"/>
                <a:gd name="T45" fmla="*/ 426 h 633"/>
                <a:gd name="T46" fmla="*/ 240 w 479"/>
                <a:gd name="T47" fmla="*/ 377 h 633"/>
                <a:gd name="T48" fmla="*/ 238 w 479"/>
                <a:gd name="T49" fmla="*/ 633 h 633"/>
                <a:gd name="T50" fmla="*/ 0 w 479"/>
                <a:gd name="T51" fmla="*/ 435 h 633"/>
                <a:gd name="T52" fmla="*/ 5 w 479"/>
                <a:gd name="T53" fmla="*/ 39 h 633"/>
                <a:gd name="T54" fmla="*/ 474 w 479"/>
                <a:gd name="T55" fmla="*/ 39 h 633"/>
                <a:gd name="T56" fmla="*/ 479 w 479"/>
                <a:gd name="T57" fmla="*/ 435 h 633"/>
                <a:gd name="T58" fmla="*/ 241 w 479"/>
                <a:gd name="T59" fmla="*/ 633 h 633"/>
                <a:gd name="T60" fmla="*/ 14 w 479"/>
                <a:gd name="T61" fmla="*/ 51 h 633"/>
                <a:gd name="T62" fmla="*/ 111 w 479"/>
                <a:gd name="T63" fmla="*/ 542 h 633"/>
                <a:gd name="T64" fmla="*/ 465 w 479"/>
                <a:gd name="T65" fmla="*/ 435 h 633"/>
                <a:gd name="T66" fmla="*/ 240 w 479"/>
                <a:gd name="T67" fmla="*/ 14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79" h="633">
                  <a:moveTo>
                    <a:pt x="335" y="440"/>
                  </a:moveTo>
                  <a:cubicBezTo>
                    <a:pt x="332" y="440"/>
                    <a:pt x="330" y="439"/>
                    <a:pt x="328" y="438"/>
                  </a:cubicBezTo>
                  <a:cubicBezTo>
                    <a:pt x="240" y="392"/>
                    <a:pt x="240" y="392"/>
                    <a:pt x="240" y="392"/>
                  </a:cubicBezTo>
                  <a:cubicBezTo>
                    <a:pt x="152" y="438"/>
                    <a:pt x="152" y="438"/>
                    <a:pt x="152" y="438"/>
                  </a:cubicBezTo>
                  <a:cubicBezTo>
                    <a:pt x="147" y="441"/>
                    <a:pt x="140" y="440"/>
                    <a:pt x="136" y="437"/>
                  </a:cubicBezTo>
                  <a:cubicBezTo>
                    <a:pt x="131" y="433"/>
                    <a:pt x="128" y="428"/>
                    <a:pt x="129" y="422"/>
                  </a:cubicBezTo>
                  <a:cubicBezTo>
                    <a:pt x="146" y="324"/>
                    <a:pt x="146" y="324"/>
                    <a:pt x="146" y="324"/>
                  </a:cubicBezTo>
                  <a:cubicBezTo>
                    <a:pt x="75" y="254"/>
                    <a:pt x="75" y="254"/>
                    <a:pt x="75" y="254"/>
                  </a:cubicBezTo>
                  <a:cubicBezTo>
                    <a:pt x="71" y="250"/>
                    <a:pt x="69" y="244"/>
                    <a:pt x="71" y="239"/>
                  </a:cubicBezTo>
                  <a:cubicBezTo>
                    <a:pt x="73" y="233"/>
                    <a:pt x="78" y="229"/>
                    <a:pt x="84" y="228"/>
                  </a:cubicBezTo>
                  <a:cubicBezTo>
                    <a:pt x="182" y="214"/>
                    <a:pt x="182" y="214"/>
                    <a:pt x="182" y="214"/>
                  </a:cubicBezTo>
                  <a:cubicBezTo>
                    <a:pt x="226" y="125"/>
                    <a:pt x="226" y="125"/>
                    <a:pt x="226" y="125"/>
                  </a:cubicBezTo>
                  <a:cubicBezTo>
                    <a:pt x="228" y="119"/>
                    <a:pt x="234" y="116"/>
                    <a:pt x="240" y="116"/>
                  </a:cubicBezTo>
                  <a:cubicBezTo>
                    <a:pt x="246" y="116"/>
                    <a:pt x="251" y="119"/>
                    <a:pt x="254" y="125"/>
                  </a:cubicBezTo>
                  <a:cubicBezTo>
                    <a:pt x="298" y="214"/>
                    <a:pt x="298" y="214"/>
                    <a:pt x="298" y="214"/>
                  </a:cubicBezTo>
                  <a:cubicBezTo>
                    <a:pt x="396" y="228"/>
                    <a:pt x="396" y="228"/>
                    <a:pt x="396" y="228"/>
                  </a:cubicBezTo>
                  <a:cubicBezTo>
                    <a:pt x="402" y="229"/>
                    <a:pt x="407" y="233"/>
                    <a:pt x="408" y="239"/>
                  </a:cubicBezTo>
                  <a:cubicBezTo>
                    <a:pt x="410" y="244"/>
                    <a:pt x="409" y="250"/>
                    <a:pt x="405" y="254"/>
                  </a:cubicBezTo>
                  <a:cubicBezTo>
                    <a:pt x="333" y="324"/>
                    <a:pt x="333" y="324"/>
                    <a:pt x="333" y="324"/>
                  </a:cubicBezTo>
                  <a:cubicBezTo>
                    <a:pt x="350" y="422"/>
                    <a:pt x="350" y="422"/>
                    <a:pt x="350" y="422"/>
                  </a:cubicBezTo>
                  <a:cubicBezTo>
                    <a:pt x="351" y="427"/>
                    <a:pt x="349" y="433"/>
                    <a:pt x="344" y="437"/>
                  </a:cubicBezTo>
                  <a:cubicBezTo>
                    <a:pt x="341" y="439"/>
                    <a:pt x="338" y="440"/>
                    <a:pt x="335" y="440"/>
                  </a:cubicBezTo>
                  <a:close/>
                  <a:moveTo>
                    <a:pt x="240" y="377"/>
                  </a:moveTo>
                  <a:cubicBezTo>
                    <a:pt x="241" y="377"/>
                    <a:pt x="242" y="377"/>
                    <a:pt x="243" y="378"/>
                  </a:cubicBezTo>
                  <a:cubicBezTo>
                    <a:pt x="334" y="426"/>
                    <a:pt x="334" y="426"/>
                    <a:pt x="334" y="426"/>
                  </a:cubicBezTo>
                  <a:cubicBezTo>
                    <a:pt x="335" y="426"/>
                    <a:pt x="335" y="426"/>
                    <a:pt x="336" y="425"/>
                  </a:cubicBezTo>
                  <a:cubicBezTo>
                    <a:pt x="336" y="425"/>
                    <a:pt x="336" y="425"/>
                    <a:pt x="336" y="424"/>
                  </a:cubicBezTo>
                  <a:cubicBezTo>
                    <a:pt x="319" y="323"/>
                    <a:pt x="319" y="323"/>
                    <a:pt x="319" y="323"/>
                  </a:cubicBezTo>
                  <a:cubicBezTo>
                    <a:pt x="319" y="320"/>
                    <a:pt x="319" y="318"/>
                    <a:pt x="321" y="316"/>
                  </a:cubicBezTo>
                  <a:cubicBezTo>
                    <a:pt x="395" y="244"/>
                    <a:pt x="395" y="244"/>
                    <a:pt x="395" y="244"/>
                  </a:cubicBezTo>
                  <a:cubicBezTo>
                    <a:pt x="395" y="244"/>
                    <a:pt x="395" y="243"/>
                    <a:pt x="395" y="243"/>
                  </a:cubicBezTo>
                  <a:cubicBezTo>
                    <a:pt x="395" y="242"/>
                    <a:pt x="394" y="242"/>
                    <a:pt x="394" y="242"/>
                  </a:cubicBezTo>
                  <a:cubicBezTo>
                    <a:pt x="292" y="227"/>
                    <a:pt x="292" y="227"/>
                    <a:pt x="292" y="227"/>
                  </a:cubicBezTo>
                  <a:cubicBezTo>
                    <a:pt x="290" y="227"/>
                    <a:pt x="288" y="225"/>
                    <a:pt x="287" y="223"/>
                  </a:cubicBezTo>
                  <a:cubicBezTo>
                    <a:pt x="241" y="131"/>
                    <a:pt x="241" y="131"/>
                    <a:pt x="241" y="131"/>
                  </a:cubicBezTo>
                  <a:cubicBezTo>
                    <a:pt x="241" y="130"/>
                    <a:pt x="239" y="130"/>
                    <a:pt x="238" y="131"/>
                  </a:cubicBezTo>
                  <a:cubicBezTo>
                    <a:pt x="193" y="223"/>
                    <a:pt x="193" y="223"/>
                    <a:pt x="193" y="223"/>
                  </a:cubicBezTo>
                  <a:cubicBezTo>
                    <a:pt x="192" y="225"/>
                    <a:pt x="190" y="227"/>
                    <a:pt x="188" y="227"/>
                  </a:cubicBezTo>
                  <a:cubicBezTo>
                    <a:pt x="86" y="242"/>
                    <a:pt x="86" y="242"/>
                    <a:pt x="86" y="242"/>
                  </a:cubicBezTo>
                  <a:cubicBezTo>
                    <a:pt x="85" y="242"/>
                    <a:pt x="85" y="242"/>
                    <a:pt x="84" y="243"/>
                  </a:cubicBezTo>
                  <a:cubicBezTo>
                    <a:pt x="84" y="243"/>
                    <a:pt x="84" y="244"/>
                    <a:pt x="85" y="244"/>
                  </a:cubicBezTo>
                  <a:cubicBezTo>
                    <a:pt x="159" y="316"/>
                    <a:pt x="159" y="316"/>
                    <a:pt x="159" y="316"/>
                  </a:cubicBezTo>
                  <a:cubicBezTo>
                    <a:pt x="160" y="318"/>
                    <a:pt x="161" y="320"/>
                    <a:pt x="161" y="323"/>
                  </a:cubicBezTo>
                  <a:cubicBezTo>
                    <a:pt x="143" y="424"/>
                    <a:pt x="143" y="424"/>
                    <a:pt x="143" y="424"/>
                  </a:cubicBezTo>
                  <a:cubicBezTo>
                    <a:pt x="143" y="425"/>
                    <a:pt x="143" y="425"/>
                    <a:pt x="144" y="425"/>
                  </a:cubicBezTo>
                  <a:cubicBezTo>
                    <a:pt x="144" y="426"/>
                    <a:pt x="145" y="426"/>
                    <a:pt x="145" y="426"/>
                  </a:cubicBezTo>
                  <a:cubicBezTo>
                    <a:pt x="236" y="378"/>
                    <a:pt x="236" y="378"/>
                    <a:pt x="236" y="378"/>
                  </a:cubicBezTo>
                  <a:cubicBezTo>
                    <a:pt x="238" y="377"/>
                    <a:pt x="239" y="377"/>
                    <a:pt x="240" y="377"/>
                  </a:cubicBezTo>
                  <a:close/>
                  <a:moveTo>
                    <a:pt x="240" y="633"/>
                  </a:moveTo>
                  <a:cubicBezTo>
                    <a:pt x="239" y="633"/>
                    <a:pt x="239" y="633"/>
                    <a:pt x="238" y="633"/>
                  </a:cubicBezTo>
                  <a:cubicBezTo>
                    <a:pt x="215" y="628"/>
                    <a:pt x="155" y="593"/>
                    <a:pt x="103" y="553"/>
                  </a:cubicBezTo>
                  <a:cubicBezTo>
                    <a:pt x="14" y="486"/>
                    <a:pt x="0" y="450"/>
                    <a:pt x="0" y="435"/>
                  </a:cubicBezTo>
                  <a:cubicBezTo>
                    <a:pt x="0" y="46"/>
                    <a:pt x="0" y="46"/>
                    <a:pt x="0" y="46"/>
                  </a:cubicBezTo>
                  <a:cubicBezTo>
                    <a:pt x="0" y="43"/>
                    <a:pt x="2" y="40"/>
                    <a:pt x="5" y="39"/>
                  </a:cubicBezTo>
                  <a:cubicBezTo>
                    <a:pt x="92" y="13"/>
                    <a:pt x="168" y="0"/>
                    <a:pt x="240" y="0"/>
                  </a:cubicBezTo>
                  <a:cubicBezTo>
                    <a:pt x="327" y="0"/>
                    <a:pt x="415" y="21"/>
                    <a:pt x="474" y="39"/>
                  </a:cubicBezTo>
                  <a:cubicBezTo>
                    <a:pt x="477" y="40"/>
                    <a:pt x="479" y="43"/>
                    <a:pt x="479" y="46"/>
                  </a:cubicBezTo>
                  <a:cubicBezTo>
                    <a:pt x="479" y="435"/>
                    <a:pt x="479" y="435"/>
                    <a:pt x="479" y="435"/>
                  </a:cubicBezTo>
                  <a:cubicBezTo>
                    <a:pt x="479" y="477"/>
                    <a:pt x="422" y="526"/>
                    <a:pt x="374" y="560"/>
                  </a:cubicBezTo>
                  <a:cubicBezTo>
                    <a:pt x="321" y="598"/>
                    <a:pt x="261" y="629"/>
                    <a:pt x="241" y="633"/>
                  </a:cubicBezTo>
                  <a:cubicBezTo>
                    <a:pt x="241" y="633"/>
                    <a:pt x="240" y="633"/>
                    <a:pt x="240" y="633"/>
                  </a:cubicBezTo>
                  <a:close/>
                  <a:moveTo>
                    <a:pt x="14" y="51"/>
                  </a:moveTo>
                  <a:cubicBezTo>
                    <a:pt x="14" y="435"/>
                    <a:pt x="14" y="435"/>
                    <a:pt x="14" y="435"/>
                  </a:cubicBezTo>
                  <a:cubicBezTo>
                    <a:pt x="14" y="456"/>
                    <a:pt x="51" y="496"/>
                    <a:pt x="111" y="542"/>
                  </a:cubicBezTo>
                  <a:cubicBezTo>
                    <a:pt x="166" y="583"/>
                    <a:pt x="220" y="614"/>
                    <a:pt x="240" y="619"/>
                  </a:cubicBezTo>
                  <a:cubicBezTo>
                    <a:pt x="281" y="609"/>
                    <a:pt x="465" y="499"/>
                    <a:pt x="465" y="435"/>
                  </a:cubicBezTo>
                  <a:cubicBezTo>
                    <a:pt x="465" y="51"/>
                    <a:pt x="465" y="51"/>
                    <a:pt x="465" y="51"/>
                  </a:cubicBezTo>
                  <a:cubicBezTo>
                    <a:pt x="407" y="34"/>
                    <a:pt x="323" y="14"/>
                    <a:pt x="240" y="14"/>
                  </a:cubicBezTo>
                  <a:cubicBezTo>
                    <a:pt x="171" y="14"/>
                    <a:pt x="97" y="26"/>
                    <a:pt x="14" y="51"/>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endParaRPr lang="en-US" sz="1200"/>
            </a:p>
          </p:txBody>
        </p:sp>
      </p:grpSp>
      <p:sp>
        <p:nvSpPr>
          <p:cNvPr id="26" name="Rectangle 3">
            <a:extLst>
              <a:ext uri="{FF2B5EF4-FFF2-40B4-BE49-F238E27FC236}">
                <a16:creationId xmlns:a16="http://schemas.microsoft.com/office/drawing/2014/main" id="{91D277B7-B3C9-4B3C-B00E-34B98CBCC626}"/>
              </a:ext>
            </a:extLst>
          </p:cNvPr>
          <p:cNvSpPr/>
          <p:nvPr/>
        </p:nvSpPr>
        <p:spPr>
          <a:xfrm>
            <a:off x="2238242" y="2046973"/>
            <a:ext cx="352307" cy="358990"/>
          </a:xfrm>
          <a:prstGeom prst="rect">
            <a:avLst/>
          </a:prstGeom>
        </p:spPr>
        <p:txBody>
          <a:bodyPr wrap="none">
            <a:spAutoFit/>
          </a:bodyPr>
          <a:lstStyle/>
          <a:p>
            <a:pPr defTabSz="914378" eaLnBrk="1" fontAlgn="auto" hangingPunct="1">
              <a:spcBef>
                <a:spcPts val="0"/>
              </a:spcBef>
              <a:spcAft>
                <a:spcPts val="0"/>
              </a:spcAft>
              <a:defRPr/>
            </a:pPr>
            <a:r>
              <a:rPr lang="en-US" sz="1600" dirty="0">
                <a:solidFill>
                  <a:srgbClr val="FFFFFF"/>
                </a:solidFill>
                <a:latin typeface="Open Sans Light"/>
                <a:ea typeface="+mn-ea"/>
              </a:rPr>
              <a:t>01</a:t>
            </a:r>
          </a:p>
        </p:txBody>
      </p:sp>
      <p:sp>
        <p:nvSpPr>
          <p:cNvPr id="28" name="Rectangle 18">
            <a:extLst>
              <a:ext uri="{FF2B5EF4-FFF2-40B4-BE49-F238E27FC236}">
                <a16:creationId xmlns:a16="http://schemas.microsoft.com/office/drawing/2014/main" id="{6A678F42-D67D-4C23-9A37-962CDE1D7C6B}"/>
              </a:ext>
            </a:extLst>
          </p:cNvPr>
          <p:cNvSpPr/>
          <p:nvPr/>
        </p:nvSpPr>
        <p:spPr>
          <a:xfrm>
            <a:off x="2230938" y="3054356"/>
            <a:ext cx="352307" cy="358990"/>
          </a:xfrm>
          <a:prstGeom prst="rect">
            <a:avLst/>
          </a:prstGeom>
        </p:spPr>
        <p:txBody>
          <a:bodyPr wrap="none">
            <a:spAutoFit/>
          </a:bodyPr>
          <a:lstStyle/>
          <a:p>
            <a:pPr defTabSz="914378" eaLnBrk="1" fontAlgn="auto" hangingPunct="1">
              <a:spcBef>
                <a:spcPts val="0"/>
              </a:spcBef>
              <a:spcAft>
                <a:spcPts val="0"/>
              </a:spcAft>
              <a:defRPr/>
            </a:pPr>
            <a:r>
              <a:rPr lang="en-US" sz="1600" dirty="0">
                <a:solidFill>
                  <a:srgbClr val="FFFFFF"/>
                </a:solidFill>
                <a:latin typeface="Open Sans Light"/>
                <a:ea typeface="+mn-ea"/>
              </a:rPr>
              <a:t>02</a:t>
            </a:r>
          </a:p>
        </p:txBody>
      </p:sp>
      <p:sp>
        <p:nvSpPr>
          <p:cNvPr id="29" name="Rectangle 19">
            <a:extLst>
              <a:ext uri="{FF2B5EF4-FFF2-40B4-BE49-F238E27FC236}">
                <a16:creationId xmlns:a16="http://schemas.microsoft.com/office/drawing/2014/main" id="{C07E6276-7679-4E61-928F-BBDBD8BE2152}"/>
              </a:ext>
            </a:extLst>
          </p:cNvPr>
          <p:cNvSpPr/>
          <p:nvPr/>
        </p:nvSpPr>
        <p:spPr>
          <a:xfrm>
            <a:off x="2230938" y="3996826"/>
            <a:ext cx="352307" cy="358990"/>
          </a:xfrm>
          <a:prstGeom prst="rect">
            <a:avLst/>
          </a:prstGeom>
        </p:spPr>
        <p:txBody>
          <a:bodyPr wrap="none">
            <a:spAutoFit/>
          </a:bodyPr>
          <a:lstStyle/>
          <a:p>
            <a:pPr defTabSz="914378" eaLnBrk="1" fontAlgn="auto" hangingPunct="1">
              <a:spcBef>
                <a:spcPts val="0"/>
              </a:spcBef>
              <a:spcAft>
                <a:spcPts val="0"/>
              </a:spcAft>
              <a:defRPr/>
            </a:pPr>
            <a:r>
              <a:rPr lang="en-US" sz="1600" dirty="0">
                <a:solidFill>
                  <a:srgbClr val="FFFFFF"/>
                </a:solidFill>
                <a:latin typeface="Open Sans Light"/>
                <a:ea typeface="+mn-ea"/>
              </a:rPr>
              <a:t>03</a:t>
            </a:r>
          </a:p>
        </p:txBody>
      </p:sp>
      <p:sp>
        <p:nvSpPr>
          <p:cNvPr id="23" name="Rechteck 22">
            <a:extLst>
              <a:ext uri="{FF2B5EF4-FFF2-40B4-BE49-F238E27FC236}">
                <a16:creationId xmlns:a16="http://schemas.microsoft.com/office/drawing/2014/main" id="{D62A2EC6-FC2A-44D2-8694-C3758ADBAA93}"/>
              </a:ext>
            </a:extLst>
          </p:cNvPr>
          <p:cNvSpPr/>
          <p:nvPr/>
        </p:nvSpPr>
        <p:spPr>
          <a:xfrm>
            <a:off x="685799" y="4905242"/>
            <a:ext cx="94243" cy="233672"/>
          </a:xfrm>
          <a:prstGeom prst="rect">
            <a:avLst/>
          </a:pr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200"/>
          </a:p>
        </p:txBody>
      </p:sp>
      <p:sp>
        <p:nvSpPr>
          <p:cNvPr id="27" name="Rechteck 26">
            <a:extLst>
              <a:ext uri="{FF2B5EF4-FFF2-40B4-BE49-F238E27FC236}">
                <a16:creationId xmlns:a16="http://schemas.microsoft.com/office/drawing/2014/main" id="{AA5D5502-6739-4954-BACA-E8B5048A92B4}"/>
              </a:ext>
            </a:extLst>
          </p:cNvPr>
          <p:cNvSpPr/>
          <p:nvPr/>
        </p:nvSpPr>
        <p:spPr>
          <a:xfrm>
            <a:off x="4072921" y="2897881"/>
            <a:ext cx="4385279" cy="718237"/>
          </a:xfrm>
          <a:prstGeom prst="rect">
            <a:avLst/>
          </a:pr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200"/>
          </a:p>
        </p:txBody>
      </p:sp>
      <p:sp>
        <p:nvSpPr>
          <p:cNvPr id="36" name="Foliennummernplatzhalter 2">
            <a:extLst>
              <a:ext uri="{FF2B5EF4-FFF2-40B4-BE49-F238E27FC236}">
                <a16:creationId xmlns:a16="http://schemas.microsoft.com/office/drawing/2014/main" id="{43EC2DA2-A67F-4F06-A603-6A74EE65BD38}"/>
              </a:ext>
            </a:extLst>
          </p:cNvPr>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1AC91A6-59ED-4C8F-8138-DE68B7E20E78}" type="slidenum">
              <a:rPr lang="en-GB" smtClean="0"/>
              <a:pPr/>
              <a:t>16</a:t>
            </a:fld>
            <a:endParaRPr lang="en-GB" dirty="0"/>
          </a:p>
        </p:txBody>
      </p:sp>
      <p:sp>
        <p:nvSpPr>
          <p:cNvPr id="24" name="Titel 1">
            <a:extLst>
              <a:ext uri="{FF2B5EF4-FFF2-40B4-BE49-F238E27FC236}">
                <a16:creationId xmlns:a16="http://schemas.microsoft.com/office/drawing/2014/main" id="{ECDCCD39-AAF7-4C5A-9F93-20B6AC4CD994}"/>
              </a:ext>
            </a:extLst>
          </p:cNvPr>
          <p:cNvSpPr>
            <a:spLocks noGrp="1"/>
          </p:cNvSpPr>
          <p:nvPr>
            <p:ph type="title"/>
          </p:nvPr>
        </p:nvSpPr>
        <p:spPr>
          <a:xfrm>
            <a:off x="685800" y="116632"/>
            <a:ext cx="7772400" cy="1143000"/>
          </a:xfrm>
        </p:spPr>
        <p:txBody>
          <a:bodyPr/>
          <a:lstStyle/>
          <a:p>
            <a:r>
              <a:rPr lang="en-US" sz="3600" dirty="0"/>
              <a:t>We are former industry leaders and build and invest for and with like-minded parties</a:t>
            </a:r>
          </a:p>
        </p:txBody>
      </p:sp>
      <p:sp>
        <p:nvSpPr>
          <p:cNvPr id="31" name="TextBox 10">
            <a:extLst>
              <a:ext uri="{FF2B5EF4-FFF2-40B4-BE49-F238E27FC236}">
                <a16:creationId xmlns:a16="http://schemas.microsoft.com/office/drawing/2014/main" id="{9271C58F-604F-4D52-BC66-398CAF40A698}"/>
              </a:ext>
            </a:extLst>
          </p:cNvPr>
          <p:cNvSpPr txBox="1"/>
          <p:nvPr/>
        </p:nvSpPr>
        <p:spPr>
          <a:xfrm>
            <a:off x="780043" y="4905242"/>
            <a:ext cx="1336508" cy="1228028"/>
          </a:xfrm>
          <a:prstGeom prst="rect">
            <a:avLst/>
          </a:prstGeom>
          <a:noFill/>
        </p:spPr>
        <p:txBody>
          <a:bodyPr wrap="square" lIns="36000" rIns="36000" rtlCol="0">
            <a:spAutoFit/>
          </a:bodyPr>
          <a:lstStyle/>
          <a:p>
            <a:pPr defTabSz="914378" eaLnBrk="1" fontAlgn="auto" hangingPunct="1">
              <a:lnSpc>
                <a:spcPct val="90000"/>
              </a:lnSpc>
              <a:spcBef>
                <a:spcPts val="0"/>
              </a:spcBef>
              <a:spcAft>
                <a:spcPts val="0"/>
              </a:spcAft>
              <a:defRPr/>
            </a:pPr>
            <a:r>
              <a:rPr lang="de-DE" sz="1000" b="1" dirty="0" err="1">
                <a:solidFill>
                  <a:srgbClr val="57565A"/>
                </a:solidFill>
                <a:ea typeface="+mn-ea"/>
              </a:rPr>
              <a:t>Build</a:t>
            </a:r>
            <a:r>
              <a:rPr lang="de-DE" sz="1000" b="1" dirty="0">
                <a:solidFill>
                  <a:srgbClr val="57565A"/>
                </a:solidFill>
                <a:ea typeface="+mn-ea"/>
              </a:rPr>
              <a:t> &amp; </a:t>
            </a:r>
            <a:r>
              <a:rPr lang="de-DE" sz="1000" b="1" dirty="0" err="1">
                <a:solidFill>
                  <a:srgbClr val="57565A"/>
                </a:solidFill>
                <a:ea typeface="+mn-ea"/>
              </a:rPr>
              <a:t>Invest</a:t>
            </a:r>
            <a:r>
              <a:rPr lang="de-DE" sz="1000" b="1" dirty="0">
                <a:solidFill>
                  <a:srgbClr val="57565A"/>
                </a:solidFill>
                <a:ea typeface="+mn-ea"/>
              </a:rPr>
              <a:t> USP:</a:t>
            </a:r>
          </a:p>
          <a:p>
            <a:pPr defTabSz="914378" eaLnBrk="1" fontAlgn="auto" hangingPunct="1">
              <a:lnSpc>
                <a:spcPct val="90000"/>
              </a:lnSpc>
              <a:spcBef>
                <a:spcPts val="0"/>
              </a:spcBef>
              <a:spcAft>
                <a:spcPts val="0"/>
              </a:spcAft>
              <a:defRPr/>
            </a:pPr>
            <a:r>
              <a:rPr lang="de-DE" sz="800" dirty="0" err="1">
                <a:solidFill>
                  <a:srgbClr val="57565A"/>
                </a:solidFill>
              </a:rPr>
              <a:t>Our</a:t>
            </a:r>
            <a:r>
              <a:rPr lang="de-DE" sz="800" dirty="0">
                <a:solidFill>
                  <a:srgbClr val="57565A"/>
                </a:solidFill>
              </a:rPr>
              <a:t> </a:t>
            </a:r>
            <a:r>
              <a:rPr lang="de-DE" sz="800" dirty="0" err="1">
                <a:solidFill>
                  <a:srgbClr val="57565A"/>
                </a:solidFill>
              </a:rPr>
              <a:t>differentiaror</a:t>
            </a:r>
            <a:r>
              <a:rPr lang="de-DE" sz="800" dirty="0">
                <a:solidFill>
                  <a:srgbClr val="57565A"/>
                </a:solidFill>
              </a:rPr>
              <a:t> </a:t>
            </a:r>
            <a:r>
              <a:rPr lang="de-DE" sz="800" dirty="0" err="1">
                <a:solidFill>
                  <a:srgbClr val="57565A"/>
                </a:solidFill>
              </a:rPr>
              <a:t>is</a:t>
            </a:r>
            <a:r>
              <a:rPr lang="de-DE" sz="800" dirty="0">
                <a:solidFill>
                  <a:srgbClr val="57565A"/>
                </a:solidFill>
              </a:rPr>
              <a:t> </a:t>
            </a:r>
            <a:r>
              <a:rPr lang="de-DE" sz="800" dirty="0" err="1">
                <a:solidFill>
                  <a:srgbClr val="57565A"/>
                </a:solidFill>
              </a:rPr>
              <a:t>the</a:t>
            </a:r>
            <a:r>
              <a:rPr lang="de-DE" sz="800" dirty="0">
                <a:solidFill>
                  <a:srgbClr val="57565A"/>
                </a:solidFill>
              </a:rPr>
              <a:t> strong network </a:t>
            </a:r>
            <a:r>
              <a:rPr lang="de-DE" sz="800" dirty="0" err="1">
                <a:solidFill>
                  <a:srgbClr val="57565A"/>
                </a:solidFill>
              </a:rPr>
              <a:t>of</a:t>
            </a:r>
            <a:r>
              <a:rPr lang="de-DE" sz="800" dirty="0">
                <a:solidFill>
                  <a:srgbClr val="57565A"/>
                </a:solidFill>
              </a:rPr>
              <a:t> </a:t>
            </a:r>
            <a:r>
              <a:rPr lang="de-DE" sz="800" dirty="0" err="1">
                <a:solidFill>
                  <a:srgbClr val="57565A"/>
                </a:solidFill>
              </a:rPr>
              <a:t>industry</a:t>
            </a:r>
            <a:r>
              <a:rPr lang="de-DE" sz="800" dirty="0">
                <a:solidFill>
                  <a:srgbClr val="57565A"/>
                </a:solidFill>
              </a:rPr>
              <a:t> </a:t>
            </a:r>
            <a:r>
              <a:rPr lang="de-DE" sz="800" dirty="0" err="1">
                <a:solidFill>
                  <a:srgbClr val="57565A"/>
                </a:solidFill>
              </a:rPr>
              <a:t>specific</a:t>
            </a:r>
            <a:r>
              <a:rPr lang="de-DE" sz="800" dirty="0">
                <a:solidFill>
                  <a:srgbClr val="57565A"/>
                </a:solidFill>
              </a:rPr>
              <a:t> </a:t>
            </a:r>
            <a:r>
              <a:rPr lang="de-DE" sz="800" dirty="0" err="1">
                <a:solidFill>
                  <a:srgbClr val="57565A"/>
                </a:solidFill>
              </a:rPr>
              <a:t>know-how</a:t>
            </a:r>
            <a:r>
              <a:rPr lang="de-DE" sz="800" dirty="0">
                <a:solidFill>
                  <a:srgbClr val="57565A"/>
                </a:solidFill>
              </a:rPr>
              <a:t> in </a:t>
            </a:r>
            <a:r>
              <a:rPr lang="de-DE" sz="800" dirty="0" err="1">
                <a:solidFill>
                  <a:srgbClr val="57565A"/>
                </a:solidFill>
              </a:rPr>
              <a:t>the</a:t>
            </a:r>
            <a:r>
              <a:rPr lang="de-DE" sz="800" dirty="0">
                <a:solidFill>
                  <a:srgbClr val="57565A"/>
                </a:solidFill>
              </a:rPr>
              <a:t> back, </a:t>
            </a:r>
            <a:r>
              <a:rPr lang="de-DE" sz="800" dirty="0" err="1">
                <a:solidFill>
                  <a:srgbClr val="57565A"/>
                </a:solidFill>
              </a:rPr>
              <a:t>which</a:t>
            </a:r>
            <a:r>
              <a:rPr lang="de-DE" sz="800" dirty="0">
                <a:solidFill>
                  <a:srgbClr val="57565A"/>
                </a:solidFill>
              </a:rPr>
              <a:t> </a:t>
            </a:r>
            <a:r>
              <a:rPr lang="de-DE" sz="800" dirty="0" err="1">
                <a:solidFill>
                  <a:srgbClr val="57565A"/>
                </a:solidFill>
              </a:rPr>
              <a:t>supports</a:t>
            </a:r>
            <a:r>
              <a:rPr lang="de-DE" sz="800" dirty="0">
                <a:solidFill>
                  <a:srgbClr val="57565A"/>
                </a:solidFill>
              </a:rPr>
              <a:t> </a:t>
            </a:r>
            <a:r>
              <a:rPr lang="de-DE" sz="800" dirty="0" err="1">
                <a:solidFill>
                  <a:srgbClr val="57565A"/>
                </a:solidFill>
              </a:rPr>
              <a:t>us</a:t>
            </a:r>
            <a:r>
              <a:rPr lang="de-DE" sz="800" dirty="0">
                <a:solidFill>
                  <a:srgbClr val="57565A"/>
                </a:solidFill>
              </a:rPr>
              <a:t> in </a:t>
            </a:r>
            <a:r>
              <a:rPr lang="de-DE" sz="800" dirty="0" err="1">
                <a:solidFill>
                  <a:srgbClr val="57565A"/>
                </a:solidFill>
              </a:rPr>
              <a:t>the</a:t>
            </a:r>
            <a:r>
              <a:rPr lang="de-DE" sz="800" dirty="0">
                <a:solidFill>
                  <a:srgbClr val="57565A"/>
                </a:solidFill>
              </a:rPr>
              <a:t> </a:t>
            </a:r>
            <a:r>
              <a:rPr lang="de-DE" sz="800" dirty="0" err="1">
                <a:solidFill>
                  <a:srgbClr val="57565A"/>
                </a:solidFill>
              </a:rPr>
              <a:t>decision</a:t>
            </a:r>
            <a:r>
              <a:rPr lang="de-DE" sz="800" dirty="0">
                <a:solidFill>
                  <a:srgbClr val="57565A"/>
                </a:solidFill>
              </a:rPr>
              <a:t> </a:t>
            </a:r>
            <a:r>
              <a:rPr lang="de-DE" sz="800" dirty="0" err="1">
                <a:solidFill>
                  <a:srgbClr val="57565A"/>
                </a:solidFill>
              </a:rPr>
              <a:t>making</a:t>
            </a:r>
            <a:r>
              <a:rPr lang="de-DE" sz="800" dirty="0">
                <a:solidFill>
                  <a:srgbClr val="57565A"/>
                </a:solidFill>
              </a:rPr>
              <a:t> </a:t>
            </a:r>
            <a:r>
              <a:rPr lang="de-DE" sz="800" dirty="0" err="1">
                <a:solidFill>
                  <a:srgbClr val="57565A"/>
                </a:solidFill>
              </a:rPr>
              <a:t>process</a:t>
            </a:r>
            <a:r>
              <a:rPr lang="de-DE" sz="800" dirty="0">
                <a:solidFill>
                  <a:srgbClr val="57565A"/>
                </a:solidFill>
              </a:rPr>
              <a:t> </a:t>
            </a:r>
            <a:r>
              <a:rPr lang="de-DE" sz="800" dirty="0" err="1">
                <a:solidFill>
                  <a:srgbClr val="57565A"/>
                </a:solidFill>
              </a:rPr>
              <a:t>as</a:t>
            </a:r>
            <a:r>
              <a:rPr lang="de-DE" sz="800" dirty="0">
                <a:solidFill>
                  <a:srgbClr val="57565A"/>
                </a:solidFill>
              </a:rPr>
              <a:t> </a:t>
            </a:r>
            <a:r>
              <a:rPr lang="de-DE" sz="800" dirty="0" err="1">
                <a:solidFill>
                  <a:srgbClr val="57565A"/>
                </a:solidFill>
              </a:rPr>
              <a:t>well</a:t>
            </a:r>
            <a:r>
              <a:rPr lang="de-DE" sz="800" dirty="0">
                <a:solidFill>
                  <a:srgbClr val="57565A"/>
                </a:solidFill>
              </a:rPr>
              <a:t> </a:t>
            </a:r>
            <a:r>
              <a:rPr lang="de-DE" sz="800" dirty="0" err="1">
                <a:solidFill>
                  <a:srgbClr val="57565A"/>
                </a:solidFill>
              </a:rPr>
              <a:t>as</a:t>
            </a:r>
            <a:r>
              <a:rPr lang="de-DE" sz="800" dirty="0">
                <a:solidFill>
                  <a:srgbClr val="57565A"/>
                </a:solidFill>
              </a:rPr>
              <a:t> </a:t>
            </a:r>
            <a:r>
              <a:rPr lang="de-DE" sz="800" dirty="0" err="1">
                <a:solidFill>
                  <a:srgbClr val="57565A"/>
                </a:solidFill>
              </a:rPr>
              <a:t>during</a:t>
            </a:r>
            <a:r>
              <a:rPr lang="de-DE" sz="800" dirty="0">
                <a:solidFill>
                  <a:srgbClr val="57565A"/>
                </a:solidFill>
              </a:rPr>
              <a:t> </a:t>
            </a:r>
            <a:r>
              <a:rPr lang="de-DE" sz="800" dirty="0" err="1">
                <a:solidFill>
                  <a:srgbClr val="57565A"/>
                </a:solidFill>
              </a:rPr>
              <a:t>the</a:t>
            </a:r>
            <a:r>
              <a:rPr lang="de-DE" sz="800" dirty="0">
                <a:solidFill>
                  <a:srgbClr val="57565A"/>
                </a:solidFill>
              </a:rPr>
              <a:t> </a:t>
            </a:r>
            <a:r>
              <a:rPr lang="de-DE" sz="800" dirty="0" err="1">
                <a:solidFill>
                  <a:srgbClr val="57565A"/>
                </a:solidFill>
              </a:rPr>
              <a:t>build</a:t>
            </a:r>
            <a:r>
              <a:rPr lang="de-DE" sz="800" dirty="0">
                <a:solidFill>
                  <a:srgbClr val="57565A"/>
                </a:solidFill>
              </a:rPr>
              <a:t> </a:t>
            </a:r>
            <a:r>
              <a:rPr lang="de-DE" sz="800" dirty="0" err="1">
                <a:solidFill>
                  <a:srgbClr val="57565A"/>
                </a:solidFill>
              </a:rPr>
              <a:t>up</a:t>
            </a:r>
            <a:r>
              <a:rPr lang="de-DE" sz="800" dirty="0">
                <a:solidFill>
                  <a:srgbClr val="57565A"/>
                </a:solidFill>
              </a:rPr>
              <a:t> </a:t>
            </a:r>
            <a:r>
              <a:rPr lang="de-DE" sz="800" dirty="0" err="1">
                <a:solidFill>
                  <a:srgbClr val="57565A"/>
                </a:solidFill>
              </a:rPr>
              <a:t>phase</a:t>
            </a:r>
            <a:r>
              <a:rPr lang="de-DE" sz="800" dirty="0">
                <a:solidFill>
                  <a:srgbClr val="57565A"/>
                </a:solidFill>
              </a:rPr>
              <a:t> </a:t>
            </a:r>
            <a:r>
              <a:rPr lang="de-DE" sz="800" dirty="0" err="1">
                <a:solidFill>
                  <a:srgbClr val="57565A"/>
                </a:solidFill>
              </a:rPr>
              <a:t>for</a:t>
            </a:r>
            <a:r>
              <a:rPr lang="de-DE" sz="800" dirty="0">
                <a:solidFill>
                  <a:srgbClr val="57565A"/>
                </a:solidFill>
              </a:rPr>
              <a:t> a </a:t>
            </a:r>
            <a:r>
              <a:rPr lang="de-DE" sz="800" dirty="0" err="1">
                <a:solidFill>
                  <a:srgbClr val="57565A"/>
                </a:solidFill>
              </a:rPr>
              <a:t>start-up</a:t>
            </a:r>
            <a:endParaRPr lang="de-DE" sz="800" dirty="0">
              <a:solidFill>
                <a:srgbClr val="57565A"/>
              </a:solidFill>
            </a:endParaRPr>
          </a:p>
          <a:p>
            <a:pPr defTabSz="914378" eaLnBrk="1" fontAlgn="auto" hangingPunct="1">
              <a:lnSpc>
                <a:spcPct val="90000"/>
              </a:lnSpc>
              <a:spcBef>
                <a:spcPts val="0"/>
              </a:spcBef>
              <a:spcAft>
                <a:spcPts val="0"/>
              </a:spcAft>
              <a:defRPr/>
            </a:pPr>
            <a:endParaRPr lang="de-DE" sz="800" dirty="0">
              <a:solidFill>
                <a:srgbClr val="57565A"/>
              </a:solidFill>
            </a:endParaRPr>
          </a:p>
        </p:txBody>
      </p:sp>
      <p:sp>
        <p:nvSpPr>
          <p:cNvPr id="32" name="Rechteck 26">
            <a:extLst>
              <a:ext uri="{FF2B5EF4-FFF2-40B4-BE49-F238E27FC236}">
                <a16:creationId xmlns:a16="http://schemas.microsoft.com/office/drawing/2014/main" id="{AA9399CD-5201-46F5-8B71-CC5DD0EC8A5A}"/>
              </a:ext>
            </a:extLst>
          </p:cNvPr>
          <p:cNvSpPr/>
          <p:nvPr/>
        </p:nvSpPr>
        <p:spPr>
          <a:xfrm>
            <a:off x="4072921" y="5225628"/>
            <a:ext cx="4385279" cy="507628"/>
          </a:xfrm>
          <a:prstGeom prst="rect">
            <a:avLst/>
          </a:pr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200"/>
          </a:p>
        </p:txBody>
      </p:sp>
    </p:spTree>
    <p:extLst>
      <p:ext uri="{BB962C8B-B14F-4D97-AF65-F5344CB8AC3E}">
        <p14:creationId xmlns:p14="http://schemas.microsoft.com/office/powerpoint/2010/main" val="31036599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535812C3-53B4-4934-A779-1A3858FABC64}"/>
              </a:ext>
            </a:extLst>
          </p:cNvPr>
          <p:cNvSpPr/>
          <p:nvPr/>
        </p:nvSpPr>
        <p:spPr bwMode="auto">
          <a:xfrm>
            <a:off x="6156176" y="2051700"/>
            <a:ext cx="2302024" cy="1676400"/>
          </a:xfrm>
          <a:prstGeom prst="rect">
            <a:avLst/>
          </a:prstGeom>
          <a:no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65" charset="0"/>
              <a:ea typeface="ヒラギノ角ゴ Pro W3" pitchFamily="-65" charset="-128"/>
              <a:cs typeface="ヒラギノ角ゴ Pro W3" pitchFamily="-65" charset="-128"/>
            </a:endParaRPr>
          </a:p>
        </p:txBody>
      </p:sp>
      <p:sp>
        <p:nvSpPr>
          <p:cNvPr id="32" name="Rectangle 31">
            <a:extLst>
              <a:ext uri="{FF2B5EF4-FFF2-40B4-BE49-F238E27FC236}">
                <a16:creationId xmlns:a16="http://schemas.microsoft.com/office/drawing/2014/main" id="{115221F6-6A9A-4648-A804-02996C69A6E7}"/>
              </a:ext>
            </a:extLst>
          </p:cNvPr>
          <p:cNvSpPr/>
          <p:nvPr/>
        </p:nvSpPr>
        <p:spPr bwMode="auto">
          <a:xfrm>
            <a:off x="6156176" y="4077092"/>
            <a:ext cx="2302024" cy="1676400"/>
          </a:xfrm>
          <a:prstGeom prst="rect">
            <a:avLst/>
          </a:prstGeom>
          <a:no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65" charset="0"/>
              <a:ea typeface="ヒラギノ角ゴ Pro W3" pitchFamily="-65" charset="-128"/>
              <a:cs typeface="ヒラギノ角ゴ Pro W3" pitchFamily="-65" charset="-128"/>
            </a:endParaRPr>
          </a:p>
        </p:txBody>
      </p:sp>
      <p:sp>
        <p:nvSpPr>
          <p:cNvPr id="33" name="Rectangle 32">
            <a:extLst>
              <a:ext uri="{FF2B5EF4-FFF2-40B4-BE49-F238E27FC236}">
                <a16:creationId xmlns:a16="http://schemas.microsoft.com/office/drawing/2014/main" id="{218B2289-A43C-49DA-BD5F-2D59168307BD}"/>
              </a:ext>
            </a:extLst>
          </p:cNvPr>
          <p:cNvSpPr/>
          <p:nvPr/>
        </p:nvSpPr>
        <p:spPr bwMode="auto">
          <a:xfrm>
            <a:off x="3420988" y="2051700"/>
            <a:ext cx="2302024" cy="1676400"/>
          </a:xfrm>
          <a:prstGeom prst="rect">
            <a:avLst/>
          </a:prstGeom>
          <a:no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65" charset="0"/>
              <a:ea typeface="ヒラギノ角ゴ Pro W3" pitchFamily="-65" charset="-128"/>
              <a:cs typeface="ヒラギノ角ゴ Pro W3" pitchFamily="-65" charset="-128"/>
            </a:endParaRPr>
          </a:p>
        </p:txBody>
      </p:sp>
      <p:sp>
        <p:nvSpPr>
          <p:cNvPr id="34" name="Rectangle 33">
            <a:extLst>
              <a:ext uri="{FF2B5EF4-FFF2-40B4-BE49-F238E27FC236}">
                <a16:creationId xmlns:a16="http://schemas.microsoft.com/office/drawing/2014/main" id="{C33928ED-EB9C-473E-B163-5AD29D609019}"/>
              </a:ext>
            </a:extLst>
          </p:cNvPr>
          <p:cNvSpPr/>
          <p:nvPr/>
        </p:nvSpPr>
        <p:spPr bwMode="auto">
          <a:xfrm>
            <a:off x="3420988" y="4077092"/>
            <a:ext cx="2302024" cy="1676400"/>
          </a:xfrm>
          <a:prstGeom prst="rect">
            <a:avLst/>
          </a:prstGeom>
          <a:no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65" charset="0"/>
              <a:ea typeface="ヒラギノ角ゴ Pro W3" pitchFamily="-65" charset="-128"/>
              <a:cs typeface="ヒラギノ角ゴ Pro W3" pitchFamily="-65" charset="-128"/>
            </a:endParaRPr>
          </a:p>
        </p:txBody>
      </p:sp>
      <p:sp>
        <p:nvSpPr>
          <p:cNvPr id="35" name="Rectangle 34">
            <a:extLst>
              <a:ext uri="{FF2B5EF4-FFF2-40B4-BE49-F238E27FC236}">
                <a16:creationId xmlns:a16="http://schemas.microsoft.com/office/drawing/2014/main" id="{793753ED-F717-464C-8F4D-C778FF061B1A}"/>
              </a:ext>
            </a:extLst>
          </p:cNvPr>
          <p:cNvSpPr/>
          <p:nvPr/>
        </p:nvSpPr>
        <p:spPr bwMode="auto">
          <a:xfrm>
            <a:off x="685800" y="2051700"/>
            <a:ext cx="2302024" cy="1676400"/>
          </a:xfrm>
          <a:prstGeom prst="rect">
            <a:avLst/>
          </a:prstGeom>
          <a:no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65" charset="0"/>
              <a:ea typeface="ヒラギノ角ゴ Pro W3" pitchFamily="-65" charset="-128"/>
              <a:cs typeface="ヒラギノ角ゴ Pro W3" pitchFamily="-65" charset="-128"/>
            </a:endParaRPr>
          </a:p>
        </p:txBody>
      </p:sp>
      <p:sp>
        <p:nvSpPr>
          <p:cNvPr id="36" name="Rectangle 35">
            <a:extLst>
              <a:ext uri="{FF2B5EF4-FFF2-40B4-BE49-F238E27FC236}">
                <a16:creationId xmlns:a16="http://schemas.microsoft.com/office/drawing/2014/main" id="{2CA2FBA9-E4FA-4386-B70C-91A9AAA5327D}"/>
              </a:ext>
            </a:extLst>
          </p:cNvPr>
          <p:cNvSpPr/>
          <p:nvPr/>
        </p:nvSpPr>
        <p:spPr bwMode="auto">
          <a:xfrm>
            <a:off x="685800" y="4077092"/>
            <a:ext cx="2302024" cy="1676400"/>
          </a:xfrm>
          <a:prstGeom prst="rect">
            <a:avLst/>
          </a:prstGeom>
          <a:no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65" charset="0"/>
              <a:ea typeface="ヒラギノ角ゴ Pro W3" pitchFamily="-65" charset="-128"/>
              <a:cs typeface="ヒラギノ角ゴ Pro W3" pitchFamily="-65" charset="-128"/>
            </a:endParaRPr>
          </a:p>
        </p:txBody>
      </p:sp>
      <p:sp>
        <p:nvSpPr>
          <p:cNvPr id="2" name="Titel 1">
            <a:extLst>
              <a:ext uri="{FF2B5EF4-FFF2-40B4-BE49-F238E27FC236}">
                <a16:creationId xmlns:a16="http://schemas.microsoft.com/office/drawing/2014/main" id="{F9D6B185-FCC7-7D40-BD1E-CF613376C241}"/>
              </a:ext>
            </a:extLst>
          </p:cNvPr>
          <p:cNvSpPr>
            <a:spLocks noGrp="1"/>
          </p:cNvSpPr>
          <p:nvPr>
            <p:ph type="title"/>
          </p:nvPr>
        </p:nvSpPr>
        <p:spPr/>
        <p:txBody>
          <a:bodyPr/>
          <a:lstStyle/>
          <a:p>
            <a:r>
              <a:rPr lang="en-US" sz="3600" dirty="0"/>
              <a:t>Strong expertise bundled in our investment committee</a:t>
            </a:r>
          </a:p>
        </p:txBody>
      </p:sp>
      <p:sp>
        <p:nvSpPr>
          <p:cNvPr id="4" name="Fußzeilenplatzhalter 3">
            <a:extLst>
              <a:ext uri="{FF2B5EF4-FFF2-40B4-BE49-F238E27FC236}">
                <a16:creationId xmlns:a16="http://schemas.microsoft.com/office/drawing/2014/main" id="{8FB12E0C-7A49-A747-BD31-37B8A5DA6AFB}"/>
              </a:ext>
            </a:extLst>
          </p:cNvPr>
          <p:cNvSpPr>
            <a:spLocks noGrp="1"/>
          </p:cNvSpPr>
          <p:nvPr>
            <p:ph type="ftr" sz="quarter" idx="10"/>
          </p:nvPr>
        </p:nvSpPr>
        <p:spPr/>
        <p:txBody>
          <a:bodyPr/>
          <a:lstStyle/>
          <a:p>
            <a:r>
              <a:rPr lang="en"/>
              <a:t>© Build &amp; Invest. All rights reserved </a:t>
            </a:r>
            <a:endParaRPr lang="de-DE" dirty="0"/>
          </a:p>
        </p:txBody>
      </p:sp>
      <p:sp>
        <p:nvSpPr>
          <p:cNvPr id="5" name="Foliennummernplatzhalter 4">
            <a:extLst>
              <a:ext uri="{FF2B5EF4-FFF2-40B4-BE49-F238E27FC236}">
                <a16:creationId xmlns:a16="http://schemas.microsoft.com/office/drawing/2014/main" id="{0A0EDD80-BB76-3245-BCED-AD149651A9B4}"/>
              </a:ext>
            </a:extLst>
          </p:cNvPr>
          <p:cNvSpPr>
            <a:spLocks noGrp="1"/>
          </p:cNvSpPr>
          <p:nvPr>
            <p:ph type="sldNum" sz="quarter" idx="11"/>
          </p:nvPr>
        </p:nvSpPr>
        <p:spPr/>
        <p:txBody>
          <a:bodyPr/>
          <a:lstStyle/>
          <a:p>
            <a:fld id="{A2BBA7E8-647F-41E8-9202-E071415AA6E7}" type="slidenum">
              <a:rPr lang="de-DE" smtClean="0"/>
              <a:pPr/>
              <a:t>17</a:t>
            </a:fld>
            <a:endParaRPr lang="de-DE"/>
          </a:p>
        </p:txBody>
      </p:sp>
      <p:sp>
        <p:nvSpPr>
          <p:cNvPr id="13" name="Textfeld 25">
            <a:extLst>
              <a:ext uri="{FF2B5EF4-FFF2-40B4-BE49-F238E27FC236}">
                <a16:creationId xmlns:a16="http://schemas.microsoft.com/office/drawing/2014/main" id="{07566FAF-07A2-478D-8B48-077B81BA6E3D}"/>
              </a:ext>
            </a:extLst>
          </p:cNvPr>
          <p:cNvSpPr txBox="1"/>
          <p:nvPr/>
        </p:nvSpPr>
        <p:spPr>
          <a:xfrm>
            <a:off x="4329237" y="2296808"/>
            <a:ext cx="1393775" cy="407804"/>
          </a:xfrm>
          <a:prstGeom prst="rect">
            <a:avLst/>
          </a:prstGeom>
          <a:noFill/>
        </p:spPr>
        <p:txBody>
          <a:bodyPr wrap="square" rtlCol="0">
            <a:spAutoFit/>
          </a:bodyPr>
          <a:lstStyle/>
          <a:p>
            <a:pPr algn="ctr" defTabSz="914309">
              <a:defRPr/>
            </a:pPr>
            <a:r>
              <a:rPr lang="de-DE" sz="1050" b="1" dirty="0"/>
              <a:t>Bernd </a:t>
            </a:r>
            <a:r>
              <a:rPr lang="de-DE" sz="1050" b="1" dirty="0" err="1"/>
              <a:t>Glönkler</a:t>
            </a:r>
            <a:endParaRPr lang="de-DE" sz="1050" b="1" dirty="0"/>
          </a:p>
          <a:p>
            <a:pPr algn="ctr"/>
            <a:r>
              <a:rPr lang="de-DE" sz="1000" dirty="0"/>
              <a:t>Managing </a:t>
            </a:r>
            <a:r>
              <a:rPr lang="de-DE" sz="1000" dirty="0" err="1"/>
              <a:t>Director</a:t>
            </a:r>
            <a:endParaRPr lang="de-DE" sz="1000" dirty="0"/>
          </a:p>
        </p:txBody>
      </p:sp>
      <p:sp>
        <p:nvSpPr>
          <p:cNvPr id="14" name="Textfeld 26">
            <a:extLst>
              <a:ext uri="{FF2B5EF4-FFF2-40B4-BE49-F238E27FC236}">
                <a16:creationId xmlns:a16="http://schemas.microsoft.com/office/drawing/2014/main" id="{22CCE1A6-DD46-465B-AC93-9A8C7E9FFF2D}"/>
              </a:ext>
            </a:extLst>
          </p:cNvPr>
          <p:cNvSpPr txBox="1"/>
          <p:nvPr/>
        </p:nvSpPr>
        <p:spPr>
          <a:xfrm>
            <a:off x="1628530" y="4441682"/>
            <a:ext cx="1411072" cy="416865"/>
          </a:xfrm>
          <a:prstGeom prst="rect">
            <a:avLst/>
          </a:prstGeom>
          <a:noFill/>
        </p:spPr>
        <p:txBody>
          <a:bodyPr wrap="square" rtlCol="0">
            <a:spAutoFit/>
          </a:bodyPr>
          <a:lstStyle/>
          <a:p>
            <a:pPr algn="ctr"/>
            <a:r>
              <a:rPr lang="de-DE" sz="1050" b="1" dirty="0"/>
              <a:t>Florian Landgraf</a:t>
            </a:r>
          </a:p>
          <a:p>
            <a:pPr algn="ctr"/>
            <a:r>
              <a:rPr lang="de-DE" sz="1000" dirty="0"/>
              <a:t>Strategic </a:t>
            </a:r>
            <a:r>
              <a:rPr lang="de-DE" sz="1000" dirty="0" err="1"/>
              <a:t>Advisor</a:t>
            </a:r>
            <a:endParaRPr lang="de-DE" sz="1000" dirty="0"/>
          </a:p>
        </p:txBody>
      </p:sp>
      <p:sp>
        <p:nvSpPr>
          <p:cNvPr id="15" name="Textfeld 45">
            <a:extLst>
              <a:ext uri="{FF2B5EF4-FFF2-40B4-BE49-F238E27FC236}">
                <a16:creationId xmlns:a16="http://schemas.microsoft.com/office/drawing/2014/main" id="{2386A479-C7A9-48EA-871E-573848EF430D}"/>
              </a:ext>
            </a:extLst>
          </p:cNvPr>
          <p:cNvSpPr txBox="1"/>
          <p:nvPr/>
        </p:nvSpPr>
        <p:spPr>
          <a:xfrm>
            <a:off x="1628530" y="2296808"/>
            <a:ext cx="1237860" cy="407804"/>
          </a:xfrm>
          <a:prstGeom prst="rect">
            <a:avLst/>
          </a:prstGeom>
          <a:noFill/>
        </p:spPr>
        <p:txBody>
          <a:bodyPr wrap="square" rtlCol="0">
            <a:spAutoFit/>
          </a:bodyPr>
          <a:lstStyle/>
          <a:p>
            <a:pPr algn="ctr"/>
            <a:r>
              <a:rPr lang="de-DE" sz="1050" b="1" dirty="0"/>
              <a:t>Ralf Büschl</a:t>
            </a:r>
          </a:p>
          <a:p>
            <a:pPr algn="ctr"/>
            <a:r>
              <a:rPr lang="de-DE" sz="1000" dirty="0"/>
              <a:t>Managing </a:t>
            </a:r>
            <a:r>
              <a:rPr lang="de-DE" sz="1000" dirty="0" err="1"/>
              <a:t>Director</a:t>
            </a:r>
            <a:endParaRPr lang="de-DE" sz="1000" dirty="0"/>
          </a:p>
        </p:txBody>
      </p:sp>
      <p:sp>
        <p:nvSpPr>
          <p:cNvPr id="16" name="Textfeld 48">
            <a:extLst>
              <a:ext uri="{FF2B5EF4-FFF2-40B4-BE49-F238E27FC236}">
                <a16:creationId xmlns:a16="http://schemas.microsoft.com/office/drawing/2014/main" id="{2B52DDF9-917A-4FB9-902C-FC9E38E4B90D}"/>
              </a:ext>
            </a:extLst>
          </p:cNvPr>
          <p:cNvSpPr txBox="1"/>
          <p:nvPr/>
        </p:nvSpPr>
        <p:spPr>
          <a:xfrm>
            <a:off x="7043919" y="2290568"/>
            <a:ext cx="1411072" cy="407804"/>
          </a:xfrm>
          <a:prstGeom prst="rect">
            <a:avLst/>
          </a:prstGeom>
          <a:noFill/>
        </p:spPr>
        <p:txBody>
          <a:bodyPr wrap="square" rtlCol="0">
            <a:spAutoFit/>
          </a:bodyPr>
          <a:lstStyle/>
          <a:p>
            <a:pPr algn="ctr"/>
            <a:r>
              <a:rPr lang="de-DE" sz="1050" b="1" dirty="0"/>
              <a:t>Klaus Wallner</a:t>
            </a:r>
          </a:p>
          <a:p>
            <a:pPr algn="ctr"/>
            <a:r>
              <a:rPr lang="de-DE" sz="1000" dirty="0"/>
              <a:t>CEO</a:t>
            </a:r>
          </a:p>
        </p:txBody>
      </p:sp>
      <p:sp>
        <p:nvSpPr>
          <p:cNvPr id="17" name="Textfeld 49">
            <a:extLst>
              <a:ext uri="{FF2B5EF4-FFF2-40B4-BE49-F238E27FC236}">
                <a16:creationId xmlns:a16="http://schemas.microsoft.com/office/drawing/2014/main" id="{D282FB3C-E41D-4445-80C9-9F0AC0A29CEB}"/>
              </a:ext>
            </a:extLst>
          </p:cNvPr>
          <p:cNvSpPr txBox="1"/>
          <p:nvPr/>
        </p:nvSpPr>
        <p:spPr>
          <a:xfrm>
            <a:off x="4384901" y="4531326"/>
            <a:ext cx="1338135" cy="253916"/>
          </a:xfrm>
          <a:prstGeom prst="rect">
            <a:avLst/>
          </a:prstGeom>
          <a:noFill/>
        </p:spPr>
        <p:txBody>
          <a:bodyPr wrap="square" rtlCol="0">
            <a:spAutoFit/>
          </a:bodyPr>
          <a:lstStyle/>
          <a:p>
            <a:pPr algn="ctr"/>
            <a:r>
              <a:rPr lang="de-DE" sz="1050" b="1" dirty="0"/>
              <a:t>Geschäftsführer</a:t>
            </a:r>
          </a:p>
        </p:txBody>
      </p:sp>
      <p:pic>
        <p:nvPicPr>
          <p:cNvPr id="18" name="Picture 2" descr="gb">
            <a:extLst>
              <a:ext uri="{FF2B5EF4-FFF2-40B4-BE49-F238E27FC236}">
                <a16:creationId xmlns:a16="http://schemas.microsoft.com/office/drawing/2014/main" id="{EA77B0DA-660A-4EF6-A8B4-0F6F7B516C72}"/>
              </a:ext>
            </a:extLst>
          </p:cNvPr>
          <p:cNvPicPr>
            <a:picLocks noChangeArrowheads="1"/>
          </p:cNvPicPr>
          <p:nvPr/>
        </p:nvPicPr>
        <p:blipFill rotWithShape="1">
          <a:blip r:embed="rId3">
            <a:extLst>
              <a:ext uri="{28A0092B-C50C-407E-A947-70E740481C1C}">
                <a14:useLocalDpi xmlns:a14="http://schemas.microsoft.com/office/drawing/2010/main" val="0"/>
              </a:ext>
            </a:extLst>
          </a:blip>
          <a:srcRect l="9952" t="1223" r="21844" b="25772"/>
          <a:stretch/>
        </p:blipFill>
        <p:spPr bwMode="auto">
          <a:xfrm>
            <a:off x="778281" y="2132856"/>
            <a:ext cx="792000" cy="900000"/>
          </a:xfrm>
          <a:prstGeom prst="rect">
            <a:avLst/>
          </a:prstGeom>
          <a:noFill/>
          <a:extLst>
            <a:ext uri="{909E8E84-426E-40DD-AFC4-6F175D3DCCD1}">
              <a14:hiddenFill xmlns:a14="http://schemas.microsoft.com/office/drawing/2010/main">
                <a:solidFill>
                  <a:srgbClr val="FFFFFF"/>
                </a:solidFill>
              </a14:hiddenFill>
            </a:ext>
          </a:extLst>
        </p:spPr>
      </p:pic>
      <p:pic>
        <p:nvPicPr>
          <p:cNvPr id="19" name="Grafik 46">
            <a:extLst>
              <a:ext uri="{FF2B5EF4-FFF2-40B4-BE49-F238E27FC236}">
                <a16:creationId xmlns:a16="http://schemas.microsoft.com/office/drawing/2014/main" id="{E26174A3-DF4E-4483-B2C3-0CF1BA14659F}"/>
              </a:ext>
            </a:extLst>
          </p:cNvPr>
          <p:cNvPicPr>
            <a:picLocks noChangeAspect="1"/>
          </p:cNvPicPr>
          <p:nvPr/>
        </p:nvPicPr>
        <p:blipFill>
          <a:blip r:embed="rId4">
            <a:grayscl/>
            <a:extLst>
              <a:ext uri="{28A0092B-C50C-407E-A947-70E740481C1C}">
                <a14:useLocalDpi xmlns:a14="http://schemas.microsoft.com/office/drawing/2010/main" val="0"/>
              </a:ext>
            </a:extLst>
          </a:blip>
          <a:stretch>
            <a:fillRect/>
          </a:stretch>
        </p:blipFill>
        <p:spPr>
          <a:xfrm>
            <a:off x="1370629" y="3202252"/>
            <a:ext cx="932367" cy="366713"/>
          </a:xfrm>
          <a:prstGeom prst="rect">
            <a:avLst/>
          </a:prstGeom>
        </p:spPr>
      </p:pic>
      <p:pic>
        <p:nvPicPr>
          <p:cNvPr id="20" name="Picture 4" descr="Bernd GlÃ¶nkler">
            <a:extLst>
              <a:ext uri="{FF2B5EF4-FFF2-40B4-BE49-F238E27FC236}">
                <a16:creationId xmlns:a16="http://schemas.microsoft.com/office/drawing/2014/main" id="{DD363639-39DA-4BAF-AA03-A133938D78B5}"/>
              </a:ext>
            </a:extLst>
          </p:cNvPr>
          <p:cNvPicPr>
            <a:picLocks noChangeArrowheads="1"/>
          </p:cNvPicPr>
          <p:nvPr/>
        </p:nvPicPr>
        <p:blipFill rotWithShape="1">
          <a:blip r:embed="rId5">
            <a:extLst>
              <a:ext uri="{28A0092B-C50C-407E-A947-70E740481C1C}">
                <a14:useLocalDpi xmlns:a14="http://schemas.microsoft.com/office/drawing/2010/main" val="0"/>
              </a:ext>
            </a:extLst>
          </a:blip>
          <a:srcRect l="6423" t="4907" r="43235"/>
          <a:stretch/>
        </p:blipFill>
        <p:spPr bwMode="auto">
          <a:xfrm>
            <a:off x="3540506" y="2132856"/>
            <a:ext cx="792000" cy="90000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6" descr="Bildergebnis fÃ¼r logo novethos financial partners">
            <a:extLst>
              <a:ext uri="{FF2B5EF4-FFF2-40B4-BE49-F238E27FC236}">
                <a16:creationId xmlns:a16="http://schemas.microsoft.com/office/drawing/2014/main" id="{4B1AAC36-6534-4D4B-8A99-513488A6CCDE}"/>
              </a:ext>
            </a:extLst>
          </p:cNvPr>
          <p:cNvPicPr>
            <a:picLocks noChangeAspect="1" noChangeArrowheads="1"/>
          </p:cNvPicPr>
          <p:nvPr/>
        </p:nvPicPr>
        <p:blipFill rotWithShape="1">
          <a:blip r:embed="rId6">
            <a:grayscl/>
            <a:extLst>
              <a:ext uri="{28A0092B-C50C-407E-A947-70E740481C1C}">
                <a14:useLocalDpi xmlns:a14="http://schemas.microsoft.com/office/drawing/2010/main" val="0"/>
              </a:ext>
            </a:extLst>
          </a:blip>
          <a:srcRect t="13176" b="13422"/>
          <a:stretch/>
        </p:blipFill>
        <p:spPr bwMode="auto">
          <a:xfrm>
            <a:off x="4245956" y="3140968"/>
            <a:ext cx="652088" cy="489281"/>
          </a:xfrm>
          <a:prstGeom prst="rect">
            <a:avLst/>
          </a:prstGeom>
          <a:noFill/>
          <a:extLst>
            <a:ext uri="{909E8E84-426E-40DD-AFC4-6F175D3DCCD1}">
              <a14:hiddenFill xmlns:a14="http://schemas.microsoft.com/office/drawing/2010/main">
                <a:solidFill>
                  <a:srgbClr val="FFFFFF"/>
                </a:solidFill>
              </a14:hiddenFill>
            </a:ext>
          </a:extLst>
        </p:spPr>
      </p:pic>
      <p:pic>
        <p:nvPicPr>
          <p:cNvPr id="22" name="Grafik 72">
            <a:extLst>
              <a:ext uri="{FF2B5EF4-FFF2-40B4-BE49-F238E27FC236}">
                <a16:creationId xmlns:a16="http://schemas.microsoft.com/office/drawing/2014/main" id="{F2DED54E-8516-4169-A638-F98C79D5A9B5}"/>
              </a:ext>
            </a:extLst>
          </p:cNvPr>
          <p:cNvPicPr>
            <a:picLocks/>
          </p:cNvPicPr>
          <p:nvPr/>
        </p:nvPicPr>
        <p:blipFill rotWithShape="1">
          <a:blip r:embed="rId7">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val="0"/>
              </a:ext>
            </a:extLst>
          </a:blip>
          <a:srcRect b="5262"/>
          <a:stretch/>
        </p:blipFill>
        <p:spPr>
          <a:xfrm>
            <a:off x="6242743" y="2132856"/>
            <a:ext cx="792000" cy="900000"/>
          </a:xfrm>
          <a:prstGeom prst="rect">
            <a:avLst/>
          </a:prstGeom>
        </p:spPr>
      </p:pic>
      <p:pic>
        <p:nvPicPr>
          <p:cNvPr id="23" name="Grafik 73">
            <a:extLst>
              <a:ext uri="{FF2B5EF4-FFF2-40B4-BE49-F238E27FC236}">
                <a16:creationId xmlns:a16="http://schemas.microsoft.com/office/drawing/2014/main" id="{597FE89E-24C2-43FC-91A0-B1F56E862EED}"/>
              </a:ext>
            </a:extLst>
          </p:cNvPr>
          <p:cNvPicPr>
            <a:picLocks noChangeAspect="1"/>
          </p:cNvPicPr>
          <p:nvPr/>
        </p:nvPicPr>
        <p:blipFill>
          <a:blip r:embed="rId9">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6570429" y="3274854"/>
            <a:ext cx="1473519" cy="221508"/>
          </a:xfrm>
          <a:prstGeom prst="rect">
            <a:avLst/>
          </a:prstGeom>
        </p:spPr>
      </p:pic>
      <p:pic>
        <p:nvPicPr>
          <p:cNvPr id="24" name="Grafik 74">
            <a:extLst>
              <a:ext uri="{FF2B5EF4-FFF2-40B4-BE49-F238E27FC236}">
                <a16:creationId xmlns:a16="http://schemas.microsoft.com/office/drawing/2014/main" id="{C9A40CDF-EF57-451E-B104-4963FF9CAF8B}"/>
              </a:ext>
            </a:extLst>
          </p:cNvPr>
          <p:cNvPicPr>
            <a:picLocks noChangeAspect="1"/>
          </p:cNvPicPr>
          <p:nvPr/>
        </p:nvPicPr>
        <p:blipFill rotWithShape="1">
          <a:blip r:embed="rId10">
            <a:extLst>
              <a:ext uri="{BEBA8EAE-BF5A-486C-A8C5-ECC9F3942E4B}">
                <a14:imgProps xmlns:a14="http://schemas.microsoft.com/office/drawing/2010/main">
                  <a14:imgLayer r:embed="rId11">
                    <a14:imgEffect>
                      <a14:saturation sat="0"/>
                    </a14:imgEffect>
                  </a14:imgLayer>
                </a14:imgProps>
              </a:ext>
              <a:ext uri="{28A0092B-C50C-407E-A947-70E740481C1C}">
                <a14:useLocalDpi xmlns:a14="http://schemas.microsoft.com/office/drawing/2010/main" val="0"/>
              </a:ext>
            </a:extLst>
          </a:blip>
          <a:srcRect l="20315" t="3801" r="20015" b="27742"/>
          <a:stretch/>
        </p:blipFill>
        <p:spPr>
          <a:xfrm>
            <a:off x="778281" y="4200114"/>
            <a:ext cx="792000" cy="900000"/>
          </a:xfrm>
          <a:prstGeom prst="rect">
            <a:avLst/>
          </a:prstGeom>
        </p:spPr>
      </p:pic>
      <p:pic>
        <p:nvPicPr>
          <p:cNvPr id="25" name="Picture 2" descr="Bildergebnis fÃ¼r Logo hoffmann group">
            <a:extLst>
              <a:ext uri="{FF2B5EF4-FFF2-40B4-BE49-F238E27FC236}">
                <a16:creationId xmlns:a16="http://schemas.microsoft.com/office/drawing/2014/main" id="{21BED8EE-A3BB-4661-B2AC-DE9CA550A909}"/>
              </a:ext>
            </a:extLst>
          </p:cNvPr>
          <p:cNvPicPr>
            <a:picLocks noChangeAspect="1" noChangeArrowheads="1"/>
          </p:cNvPicPr>
          <p:nvPr/>
        </p:nvPicPr>
        <p:blipFill>
          <a:blip r:embed="rId12">
            <a:grayscl/>
            <a:extLst>
              <a:ext uri="{28A0092B-C50C-407E-A947-70E740481C1C}">
                <a14:useLocalDpi xmlns:a14="http://schemas.microsoft.com/office/drawing/2010/main" val="0"/>
              </a:ext>
            </a:extLst>
          </a:blip>
          <a:srcRect/>
          <a:stretch>
            <a:fillRect/>
          </a:stretch>
        </p:blipFill>
        <p:spPr bwMode="auto">
          <a:xfrm>
            <a:off x="1256134" y="5162284"/>
            <a:ext cx="908267" cy="211560"/>
          </a:xfrm>
          <a:prstGeom prst="rect">
            <a:avLst/>
          </a:prstGeom>
          <a:noFill/>
          <a:extLst>
            <a:ext uri="{909E8E84-426E-40DD-AFC4-6F175D3DCCD1}">
              <a14:hiddenFill xmlns:a14="http://schemas.microsoft.com/office/drawing/2010/main">
                <a:solidFill>
                  <a:srgbClr val="FFFFFF"/>
                </a:solidFill>
              </a14:hiddenFill>
            </a:ext>
          </a:extLst>
        </p:spPr>
      </p:pic>
      <p:pic>
        <p:nvPicPr>
          <p:cNvPr id="26" name="Grafik 76">
            <a:extLst>
              <a:ext uri="{FF2B5EF4-FFF2-40B4-BE49-F238E27FC236}">
                <a16:creationId xmlns:a16="http://schemas.microsoft.com/office/drawing/2014/main" id="{DD9D4BCE-6FD0-4C07-8673-F97B188AC518}"/>
              </a:ext>
            </a:extLst>
          </p:cNvPr>
          <p:cNvPicPr>
            <a:picLocks noChangeAspect="1"/>
          </p:cNvPicPr>
          <p:nvPr/>
        </p:nvPicPr>
        <p:blipFill rotWithShape="1">
          <a:blip r:embed="rId13">
            <a:grayscl/>
            <a:extLst>
              <a:ext uri="{28A0092B-C50C-407E-A947-70E740481C1C}">
                <a14:useLocalDpi xmlns:a14="http://schemas.microsoft.com/office/drawing/2010/main" val="0"/>
              </a:ext>
            </a:extLst>
          </a:blip>
          <a:srcRect l="19403" t="24456" r="19133" b="23875"/>
          <a:stretch/>
        </p:blipFill>
        <p:spPr>
          <a:xfrm>
            <a:off x="1820893" y="5386501"/>
            <a:ext cx="426567" cy="274915"/>
          </a:xfrm>
          <a:prstGeom prst="rect">
            <a:avLst/>
          </a:prstGeom>
        </p:spPr>
      </p:pic>
      <p:pic>
        <p:nvPicPr>
          <p:cNvPr id="27" name="Grafik 77">
            <a:extLst>
              <a:ext uri="{FF2B5EF4-FFF2-40B4-BE49-F238E27FC236}">
                <a16:creationId xmlns:a16="http://schemas.microsoft.com/office/drawing/2014/main" id="{239E5327-6530-4C24-99BB-567B3B6BA7EE}"/>
              </a:ext>
            </a:extLst>
          </p:cNvPr>
          <p:cNvPicPr>
            <a:picLocks noChangeAspect="1"/>
          </p:cNvPicPr>
          <p:nvPr/>
        </p:nvPicPr>
        <p:blipFill rotWithShape="1">
          <a:blip r:embed="rId14">
            <a:grayscl/>
            <a:extLst>
              <a:ext uri="{28A0092B-C50C-407E-A947-70E740481C1C}">
                <a14:useLocalDpi xmlns:a14="http://schemas.microsoft.com/office/drawing/2010/main" val="0"/>
              </a:ext>
            </a:extLst>
          </a:blip>
          <a:srcRect l="24417" t="23003" r="24975" b="26673"/>
          <a:stretch/>
        </p:blipFill>
        <p:spPr>
          <a:xfrm>
            <a:off x="1378072" y="5442111"/>
            <a:ext cx="309546" cy="222436"/>
          </a:xfrm>
          <a:prstGeom prst="rect">
            <a:avLst/>
          </a:prstGeom>
        </p:spPr>
      </p:pic>
      <p:pic>
        <p:nvPicPr>
          <p:cNvPr id="28" name="Grafik 78">
            <a:extLst>
              <a:ext uri="{FF2B5EF4-FFF2-40B4-BE49-F238E27FC236}">
                <a16:creationId xmlns:a16="http://schemas.microsoft.com/office/drawing/2014/main" id="{CEF2ADBD-4D31-4993-87FC-53A3A60E2426}"/>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039495" y="5381239"/>
            <a:ext cx="1065011" cy="180151"/>
          </a:xfrm>
          <a:prstGeom prst="rect">
            <a:avLst/>
          </a:prstGeom>
        </p:spPr>
      </p:pic>
      <p:grpSp>
        <p:nvGrpSpPr>
          <p:cNvPr id="3" name="Group 2">
            <a:extLst>
              <a:ext uri="{FF2B5EF4-FFF2-40B4-BE49-F238E27FC236}">
                <a16:creationId xmlns:a16="http://schemas.microsoft.com/office/drawing/2014/main" id="{F8ACE8F0-9B9C-4A09-A8E5-1ACBE3232451}"/>
              </a:ext>
            </a:extLst>
          </p:cNvPr>
          <p:cNvGrpSpPr/>
          <p:nvPr/>
        </p:nvGrpSpPr>
        <p:grpSpPr>
          <a:xfrm>
            <a:off x="3540506" y="4166359"/>
            <a:ext cx="788731" cy="933755"/>
            <a:chOff x="2155478" y="4657795"/>
            <a:chExt cx="902027" cy="983850"/>
          </a:xfrm>
        </p:grpSpPr>
        <p:sp>
          <p:nvSpPr>
            <p:cNvPr id="29" name="Rechteck 80">
              <a:extLst>
                <a:ext uri="{FF2B5EF4-FFF2-40B4-BE49-F238E27FC236}">
                  <a16:creationId xmlns:a16="http://schemas.microsoft.com/office/drawing/2014/main" id="{2AA79A83-8114-4035-A2A4-58CC7F12AD84}"/>
                </a:ext>
              </a:extLst>
            </p:cNvPr>
            <p:cNvSpPr/>
            <p:nvPr/>
          </p:nvSpPr>
          <p:spPr>
            <a:xfrm>
              <a:off x="2155478" y="4657795"/>
              <a:ext cx="902027" cy="983850"/>
            </a:xfrm>
            <a:prstGeom prst="rect">
              <a:avLst/>
            </a:prstGeom>
            <a:solidFill>
              <a:schemeClr val="bg2">
                <a:lumMod val="90000"/>
              </a:schemeClr>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de-DE" sz="1400" b="1" dirty="0"/>
            </a:p>
          </p:txBody>
        </p:sp>
        <p:pic>
          <p:nvPicPr>
            <p:cNvPr id="30" name="Picture 4" descr="Bildergebnis fÃ¼r person icon">
              <a:extLst>
                <a:ext uri="{FF2B5EF4-FFF2-40B4-BE49-F238E27FC236}">
                  <a16:creationId xmlns:a16="http://schemas.microsoft.com/office/drawing/2014/main" id="{8437E0FF-36E3-49C8-9429-6C2D0F03D345}"/>
                </a:ext>
              </a:extLst>
            </p:cNvPr>
            <p:cNvPicPr>
              <a:picLocks noChangeAspect="1" noChangeArrowheads="1"/>
            </p:cNvPicPr>
            <p:nvPr/>
          </p:nvPicPr>
          <p:blipFill rotWithShape="1">
            <a:blip r:embed="rId16">
              <a:clrChange>
                <a:clrFrom>
                  <a:srgbClr val="FAFAFA"/>
                </a:clrFrom>
                <a:clrTo>
                  <a:srgbClr val="FAFAFA">
                    <a:alpha val="0"/>
                  </a:srgbClr>
                </a:clrTo>
              </a:clrChange>
              <a:extLst>
                <a:ext uri="{28A0092B-C50C-407E-A947-70E740481C1C}">
                  <a14:useLocalDpi xmlns:a14="http://schemas.microsoft.com/office/drawing/2010/main" val="0"/>
                </a:ext>
              </a:extLst>
            </a:blip>
            <a:srcRect l="20709" t="21194" r="19666" b="25949"/>
            <a:stretch/>
          </p:blipFill>
          <p:spPr bwMode="auto">
            <a:xfrm>
              <a:off x="2258727" y="4810344"/>
              <a:ext cx="695528" cy="678752"/>
            </a:xfrm>
            <a:prstGeom prst="rect">
              <a:avLst/>
            </a:prstGeom>
            <a:noFill/>
            <a:extLst>
              <a:ext uri="{909E8E84-426E-40DD-AFC4-6F175D3DCCD1}">
                <a14:hiddenFill xmlns:a14="http://schemas.microsoft.com/office/drawing/2010/main">
                  <a:solidFill>
                    <a:srgbClr val="FFFFFF"/>
                  </a:solidFill>
                </a14:hiddenFill>
              </a:ext>
            </a:extLst>
          </p:spPr>
        </p:pic>
      </p:grpSp>
      <p:sp>
        <p:nvSpPr>
          <p:cNvPr id="37" name="object 19">
            <a:extLst>
              <a:ext uri="{FF2B5EF4-FFF2-40B4-BE49-F238E27FC236}">
                <a16:creationId xmlns:a16="http://schemas.microsoft.com/office/drawing/2014/main" id="{8B2BA081-F458-4CBB-8883-55EEFB3FBBC1}"/>
              </a:ext>
            </a:extLst>
          </p:cNvPr>
          <p:cNvSpPr>
            <a:spLocks/>
          </p:cNvSpPr>
          <p:nvPr/>
        </p:nvSpPr>
        <p:spPr>
          <a:xfrm>
            <a:off x="6242743" y="4200114"/>
            <a:ext cx="792000" cy="900000"/>
          </a:xfrm>
          <a:prstGeom prst="rect">
            <a:avLst/>
          </a:prstGeom>
          <a:blipFill>
            <a:blip r:embed="rId17" cstate="print">
              <a:extLst>
                <a:ext uri="{BEBA8EAE-BF5A-486C-A8C5-ECC9F3942E4B}">
                  <a14:imgProps xmlns:a14="http://schemas.microsoft.com/office/drawing/2010/main">
                    <a14:imgLayer r:embed="rId18">
                      <a14:imgEffect>
                        <a14:saturation sat="0"/>
                      </a14:imgEffect>
                    </a14:imgLayer>
                  </a14:imgProps>
                </a:ext>
              </a:extLst>
            </a:blip>
            <a:stretch>
              <a:fillRect/>
            </a:stretch>
          </a:blipFill>
        </p:spPr>
        <p:txBody>
          <a:bodyPr wrap="square" lIns="0" tIns="0" rIns="0" bIns="0" rtlCol="0"/>
          <a:lstStyle/>
          <a:p>
            <a:endParaRPr/>
          </a:p>
        </p:txBody>
      </p:sp>
      <p:sp>
        <p:nvSpPr>
          <p:cNvPr id="38" name="Textfeld 26">
            <a:extLst>
              <a:ext uri="{FF2B5EF4-FFF2-40B4-BE49-F238E27FC236}">
                <a16:creationId xmlns:a16="http://schemas.microsoft.com/office/drawing/2014/main" id="{44DE1059-5463-4A5B-B81C-D8F861B66563}"/>
              </a:ext>
            </a:extLst>
          </p:cNvPr>
          <p:cNvSpPr txBox="1"/>
          <p:nvPr/>
        </p:nvSpPr>
        <p:spPr>
          <a:xfrm>
            <a:off x="7079654" y="4441682"/>
            <a:ext cx="1411072" cy="416865"/>
          </a:xfrm>
          <a:prstGeom prst="rect">
            <a:avLst/>
          </a:prstGeom>
          <a:noFill/>
        </p:spPr>
        <p:txBody>
          <a:bodyPr wrap="square" rtlCol="0">
            <a:spAutoFit/>
          </a:bodyPr>
          <a:lstStyle/>
          <a:p>
            <a:pPr algn="ctr"/>
            <a:r>
              <a:rPr lang="de-DE" sz="1050" b="1" dirty="0"/>
              <a:t>Christian Kern</a:t>
            </a:r>
          </a:p>
          <a:p>
            <a:pPr algn="ctr"/>
            <a:r>
              <a:rPr lang="de-DE" sz="1000" dirty="0"/>
              <a:t>Managing Partner</a:t>
            </a:r>
          </a:p>
        </p:txBody>
      </p:sp>
      <p:grpSp>
        <p:nvGrpSpPr>
          <p:cNvPr id="41" name="Group 8">
            <a:extLst>
              <a:ext uri="{FF2B5EF4-FFF2-40B4-BE49-F238E27FC236}">
                <a16:creationId xmlns:a16="http://schemas.microsoft.com/office/drawing/2014/main" id="{A054EC91-60CE-4EF2-80F5-FF0176CCC0D9}"/>
              </a:ext>
            </a:extLst>
          </p:cNvPr>
          <p:cNvGrpSpPr>
            <a:grpSpLocks noChangeAspect="1"/>
          </p:cNvGrpSpPr>
          <p:nvPr/>
        </p:nvGrpSpPr>
        <p:grpSpPr>
          <a:xfrm>
            <a:off x="7089883" y="5173758"/>
            <a:ext cx="434611" cy="442242"/>
            <a:chOff x="685800" y="2468282"/>
            <a:chExt cx="3024300" cy="3024300"/>
          </a:xfrm>
        </p:grpSpPr>
        <p:sp>
          <p:nvSpPr>
            <p:cNvPr id="42" name="Oval 41">
              <a:extLst>
                <a:ext uri="{FF2B5EF4-FFF2-40B4-BE49-F238E27FC236}">
                  <a16:creationId xmlns:a16="http://schemas.microsoft.com/office/drawing/2014/main" id="{73E059A7-AF38-4670-AE45-C05671264652}"/>
                </a:ext>
              </a:extLst>
            </p:cNvPr>
            <p:cNvSpPr/>
            <p:nvPr/>
          </p:nvSpPr>
          <p:spPr bwMode="auto">
            <a:xfrm>
              <a:off x="685800" y="2468282"/>
              <a:ext cx="3024300" cy="3024300"/>
            </a:xfrm>
            <a:prstGeom prst="ellipse">
              <a:avLst/>
            </a:prstGeom>
            <a:solidFill>
              <a:srgbClr val="1A181D"/>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8494A3">
                    <a:lumMod val="60000"/>
                    <a:lumOff val="40000"/>
                  </a:srgbClr>
                </a:solidFill>
                <a:effectLst/>
                <a:uLnTx/>
                <a:uFillTx/>
              </a:endParaRPr>
            </a:p>
          </p:txBody>
        </p:sp>
        <p:pic>
          <p:nvPicPr>
            <p:cNvPr id="43" name="Picture 10" descr="BlueMinds_quad">
              <a:extLst>
                <a:ext uri="{FF2B5EF4-FFF2-40B4-BE49-F238E27FC236}">
                  <a16:creationId xmlns:a16="http://schemas.microsoft.com/office/drawing/2014/main" id="{D591892A-A48F-4FFB-A4D5-1E18F394A801}"/>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l="10664" t="9121"/>
            <a:stretch>
              <a:fillRect/>
            </a:stretch>
          </p:blipFill>
          <p:spPr bwMode="auto">
            <a:xfrm>
              <a:off x="685800" y="2468282"/>
              <a:ext cx="2431612" cy="2473606"/>
            </a:xfrm>
            <a:custGeom>
              <a:avLst/>
              <a:gdLst>
                <a:gd name="connsiteX0" fmla="*/ 1512150 w 2431612"/>
                <a:gd name="connsiteY0" fmla="*/ 0 h 2473606"/>
                <a:gd name="connsiteX1" fmla="*/ 2357607 w 2431612"/>
                <a:gd name="connsiteY1" fmla="*/ 258252 h 2473606"/>
                <a:gd name="connsiteX2" fmla="*/ 2431612 w 2431612"/>
                <a:gd name="connsiteY2" fmla="*/ 313591 h 2473606"/>
                <a:gd name="connsiteX3" fmla="*/ 2431612 w 2431612"/>
                <a:gd name="connsiteY3" fmla="*/ 2473606 h 2473606"/>
                <a:gd name="connsiteX4" fmla="*/ 344994 w 2431612"/>
                <a:gd name="connsiteY4" fmla="*/ 2473606 h 2473606"/>
                <a:gd name="connsiteX5" fmla="*/ 258252 w 2431612"/>
                <a:gd name="connsiteY5" fmla="*/ 2357608 h 2473606"/>
                <a:gd name="connsiteX6" fmla="*/ 0 w 2431612"/>
                <a:gd name="connsiteY6" fmla="*/ 1512150 h 2473606"/>
                <a:gd name="connsiteX7" fmla="*/ 1512150 w 2431612"/>
                <a:gd name="connsiteY7" fmla="*/ 0 h 247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31612" h="2473606">
                  <a:moveTo>
                    <a:pt x="1512150" y="0"/>
                  </a:moveTo>
                  <a:cubicBezTo>
                    <a:pt x="1825326" y="0"/>
                    <a:pt x="2116267" y="95205"/>
                    <a:pt x="2357607" y="258252"/>
                  </a:cubicBezTo>
                  <a:lnTo>
                    <a:pt x="2431612" y="313591"/>
                  </a:lnTo>
                  <a:lnTo>
                    <a:pt x="2431612" y="2473606"/>
                  </a:lnTo>
                  <a:lnTo>
                    <a:pt x="344994" y="2473606"/>
                  </a:lnTo>
                  <a:lnTo>
                    <a:pt x="258252" y="2357608"/>
                  </a:lnTo>
                  <a:cubicBezTo>
                    <a:pt x="95205" y="2116267"/>
                    <a:pt x="0" y="1825327"/>
                    <a:pt x="0" y="1512150"/>
                  </a:cubicBezTo>
                  <a:cubicBezTo>
                    <a:pt x="0" y="677013"/>
                    <a:pt x="677013" y="0"/>
                    <a:pt x="1512150" y="0"/>
                  </a:cubicBezTo>
                  <a:close/>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45" name="Rectangle 44">
            <a:extLst>
              <a:ext uri="{FF2B5EF4-FFF2-40B4-BE49-F238E27FC236}">
                <a16:creationId xmlns:a16="http://schemas.microsoft.com/office/drawing/2014/main" id="{F198342B-97D6-4B99-B53E-1EE760D36206}"/>
              </a:ext>
            </a:extLst>
          </p:cNvPr>
          <p:cNvSpPr/>
          <p:nvPr/>
        </p:nvSpPr>
        <p:spPr bwMode="auto">
          <a:xfrm>
            <a:off x="6683586" y="14612"/>
            <a:ext cx="2460414" cy="445438"/>
          </a:xfrm>
          <a:prstGeom prst="rect">
            <a:avLst/>
          </a:prstGeom>
          <a:solidFill>
            <a:srgbClr val="FFFF00"/>
          </a:solidFill>
          <a:ln w="9525" cap="flat" cmpd="sng" algn="ctr">
            <a:solidFill>
              <a:srgbClr val="FFFF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400" dirty="0" err="1">
                <a:latin typeface="Arial" pitchFamily="-65" charset="0"/>
                <a:ea typeface="ヒラギノ角ゴ Pro W3" pitchFamily="-65" charset="-128"/>
                <a:cs typeface="ヒラギノ角ゴ Pro W3" pitchFamily="-65" charset="-128"/>
              </a:rPr>
              <a:t>Wer</a:t>
            </a:r>
            <a:r>
              <a:rPr lang="en-US" sz="1400" dirty="0">
                <a:latin typeface="Arial" pitchFamily="-65" charset="0"/>
                <a:ea typeface="ヒラギノ角ゴ Pro W3" pitchFamily="-65" charset="-128"/>
                <a:cs typeface="ヒラギノ角ゴ Pro W3" pitchFamily="-65" charset="-128"/>
              </a:rPr>
              <a:t> </a:t>
            </a:r>
            <a:r>
              <a:rPr lang="en-US" sz="1400" dirty="0" err="1">
                <a:latin typeface="Arial" pitchFamily="-65" charset="0"/>
                <a:ea typeface="ヒラギノ角ゴ Pro W3" pitchFamily="-65" charset="-128"/>
                <a:cs typeface="ヒラギノ角ゴ Pro W3" pitchFamily="-65" charset="-128"/>
              </a:rPr>
              <a:t>ist</a:t>
            </a:r>
            <a:r>
              <a:rPr lang="en-US" sz="1400" dirty="0">
                <a:latin typeface="Arial" pitchFamily="-65" charset="0"/>
                <a:ea typeface="ヒラギノ角ゴ Pro W3" pitchFamily="-65" charset="-128"/>
                <a:cs typeface="ヒラギノ角ゴ Pro W3" pitchFamily="-65" charset="-128"/>
              </a:rPr>
              <a:t> </a:t>
            </a:r>
            <a:r>
              <a:rPr lang="en-US" sz="1400" dirty="0" err="1">
                <a:latin typeface="Arial" pitchFamily="-65" charset="0"/>
                <a:ea typeface="ヒラギノ角ゴ Pro W3" pitchFamily="-65" charset="-128"/>
                <a:cs typeface="ヒラギノ角ゴ Pro W3" pitchFamily="-65" charset="-128"/>
              </a:rPr>
              <a:t>tatsächlich</a:t>
            </a:r>
            <a:r>
              <a:rPr lang="en-US" sz="1400" dirty="0">
                <a:latin typeface="Arial" pitchFamily="-65" charset="0"/>
                <a:ea typeface="ヒラギノ角ゴ Pro W3" pitchFamily="-65" charset="-128"/>
                <a:cs typeface="ヒラギノ角ゴ Pro W3" pitchFamily="-65" charset="-128"/>
              </a:rPr>
              <a:t> </a:t>
            </a:r>
            <a:r>
              <a:rPr lang="en-US" sz="1400" dirty="0" err="1">
                <a:latin typeface="Arial" pitchFamily="-65" charset="0"/>
                <a:ea typeface="ヒラギノ角ゴ Pro W3" pitchFamily="-65" charset="-128"/>
                <a:cs typeface="ヒラギノ角ゴ Pro W3" pitchFamily="-65" charset="-128"/>
              </a:rPr>
              <a:t>geplant</a:t>
            </a:r>
            <a:r>
              <a:rPr lang="en-US" sz="1400" dirty="0">
                <a:latin typeface="Arial" pitchFamily="-65" charset="0"/>
                <a:ea typeface="ヒラギノ角ゴ Pro W3" pitchFamily="-65" charset="-128"/>
                <a:cs typeface="ヒラギノ角ゴ Pro W3" pitchFamily="-65" charset="-128"/>
              </a:rPr>
              <a:t> </a:t>
            </a:r>
            <a:r>
              <a:rPr lang="en-US" sz="1400" dirty="0" err="1">
                <a:latin typeface="Arial" pitchFamily="-65" charset="0"/>
                <a:ea typeface="ヒラギノ角ゴ Pro W3" pitchFamily="-65" charset="-128"/>
                <a:cs typeface="ヒラギノ角ゴ Pro W3" pitchFamily="-65" charset="-128"/>
              </a:rPr>
              <a:t>im</a:t>
            </a:r>
            <a:r>
              <a:rPr lang="en-US" sz="1400" dirty="0">
                <a:latin typeface="Arial" pitchFamily="-65" charset="0"/>
                <a:ea typeface="ヒラギノ角ゴ Pro W3" pitchFamily="-65" charset="-128"/>
                <a:cs typeface="ヒラギノ角ゴ Pro W3" pitchFamily="-65" charset="-128"/>
              </a:rPr>
              <a:t> IC?</a:t>
            </a:r>
            <a:endParaRPr kumimoji="0" lang="en-US" sz="1400" b="0" i="0"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endParaRPr>
          </a:p>
        </p:txBody>
      </p:sp>
    </p:spTree>
    <p:extLst>
      <p:ext uri="{BB962C8B-B14F-4D97-AF65-F5344CB8AC3E}">
        <p14:creationId xmlns:p14="http://schemas.microsoft.com/office/powerpoint/2010/main" val="7811696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text&#10;&#10;Description automatically generated">
            <a:extLst>
              <a:ext uri="{FF2B5EF4-FFF2-40B4-BE49-F238E27FC236}">
                <a16:creationId xmlns:a16="http://schemas.microsoft.com/office/drawing/2014/main" id="{41CD0F49-8CF4-4F0A-A9E1-1FECF3308296}"/>
              </a:ext>
            </a:extLst>
          </p:cNvPr>
          <p:cNvPicPr>
            <a:picLocks noChangeAspect="1"/>
          </p:cNvPicPr>
          <p:nvPr/>
        </p:nvPicPr>
        <p:blipFill rotWithShape="1">
          <a:blip r:embed="rId3"/>
          <a:srcRect l="5058" r="5893"/>
          <a:stretch/>
        </p:blipFill>
        <p:spPr>
          <a:xfrm>
            <a:off x="-20027" y="-8085"/>
            <a:ext cx="9164025" cy="6866085"/>
          </a:xfrm>
          <a:prstGeom prst="rect">
            <a:avLst/>
          </a:prstGeom>
        </p:spPr>
      </p:pic>
      <p:sp>
        <p:nvSpPr>
          <p:cNvPr id="8" name="Rectangle 7">
            <a:extLst>
              <a:ext uri="{FF2B5EF4-FFF2-40B4-BE49-F238E27FC236}">
                <a16:creationId xmlns:a16="http://schemas.microsoft.com/office/drawing/2014/main" id="{8B17848C-822B-4A1B-B72C-398BCAC50A44}"/>
              </a:ext>
            </a:extLst>
          </p:cNvPr>
          <p:cNvSpPr/>
          <p:nvPr/>
        </p:nvSpPr>
        <p:spPr bwMode="auto">
          <a:xfrm>
            <a:off x="-20026" y="0"/>
            <a:ext cx="9164025" cy="6858000"/>
          </a:xfrm>
          <a:prstGeom prst="rect">
            <a:avLst/>
          </a:prstGeom>
          <a:solidFill>
            <a:schemeClr val="tx2">
              <a:alpha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EngschriftDIND" panose="00000500000000000000" pitchFamily="50" charset="0"/>
              <a:ea typeface="ヒラギノ角ゴ Pro W3" pitchFamily="-65" charset="-128"/>
              <a:cs typeface="ヒラギノ角ゴ Pro W3" pitchFamily="-65" charset="-128"/>
            </a:endParaRPr>
          </a:p>
        </p:txBody>
      </p:sp>
      <p:sp>
        <p:nvSpPr>
          <p:cNvPr id="9" name="Rectangle 8">
            <a:extLst>
              <a:ext uri="{FF2B5EF4-FFF2-40B4-BE49-F238E27FC236}">
                <a16:creationId xmlns:a16="http://schemas.microsoft.com/office/drawing/2014/main" id="{A3253DE1-D5C9-4985-A85E-45C4F68A6A00}"/>
              </a:ext>
            </a:extLst>
          </p:cNvPr>
          <p:cNvSpPr/>
          <p:nvPr/>
        </p:nvSpPr>
        <p:spPr>
          <a:xfrm>
            <a:off x="923748" y="2921169"/>
            <a:ext cx="7276476" cy="1015663"/>
          </a:xfrm>
          <a:prstGeom prst="rect">
            <a:avLst/>
          </a:prstGeom>
        </p:spPr>
        <p:txBody>
          <a:bodyPr wrap="square">
            <a:spAutoFit/>
          </a:bodyPr>
          <a:lstStyle/>
          <a:p>
            <a:pPr lvl="0" eaLnBrk="1" hangingPunct="1"/>
            <a:r>
              <a:rPr lang="en-US" sz="6000" b="1" dirty="0">
                <a:solidFill>
                  <a:srgbClr val="FFFFFF"/>
                </a:solidFill>
                <a:latin typeface="+mn-lt"/>
              </a:rPr>
              <a:t>Company Building</a:t>
            </a:r>
          </a:p>
        </p:txBody>
      </p:sp>
    </p:spTree>
    <p:extLst>
      <p:ext uri="{BB962C8B-B14F-4D97-AF65-F5344CB8AC3E}">
        <p14:creationId xmlns:p14="http://schemas.microsoft.com/office/powerpoint/2010/main" val="13690338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9D6B185-FCC7-7D40-BD1E-CF613376C241}"/>
              </a:ext>
            </a:extLst>
          </p:cNvPr>
          <p:cNvSpPr>
            <a:spLocks noGrp="1"/>
          </p:cNvSpPr>
          <p:nvPr>
            <p:ph type="title"/>
          </p:nvPr>
        </p:nvSpPr>
        <p:spPr>
          <a:xfrm>
            <a:off x="685800" y="609600"/>
            <a:ext cx="7772400" cy="1143000"/>
          </a:xfrm>
        </p:spPr>
        <p:txBody>
          <a:bodyPr/>
          <a:lstStyle/>
          <a:p>
            <a:r>
              <a:rPr lang="en-US" sz="3600" dirty="0"/>
              <a:t>Company building creates value for all involved stakeholders</a:t>
            </a:r>
          </a:p>
        </p:txBody>
      </p:sp>
      <p:sp>
        <p:nvSpPr>
          <p:cNvPr id="4" name="Fußzeilenplatzhalter 3">
            <a:extLst>
              <a:ext uri="{FF2B5EF4-FFF2-40B4-BE49-F238E27FC236}">
                <a16:creationId xmlns:a16="http://schemas.microsoft.com/office/drawing/2014/main" id="{8FB12E0C-7A49-A747-BD31-37B8A5DA6AFB}"/>
              </a:ext>
            </a:extLst>
          </p:cNvPr>
          <p:cNvSpPr>
            <a:spLocks noGrp="1"/>
          </p:cNvSpPr>
          <p:nvPr>
            <p:ph type="ftr" sz="quarter" idx="10"/>
          </p:nvPr>
        </p:nvSpPr>
        <p:spPr/>
        <p:txBody>
          <a:bodyPr/>
          <a:lstStyle/>
          <a:p>
            <a:r>
              <a:rPr lang="en"/>
              <a:t>© Build &amp; Invest. All rights reserved </a:t>
            </a:r>
            <a:endParaRPr lang="de-DE" dirty="0"/>
          </a:p>
        </p:txBody>
      </p:sp>
      <p:sp>
        <p:nvSpPr>
          <p:cNvPr id="5" name="Foliennummernplatzhalter 4">
            <a:extLst>
              <a:ext uri="{FF2B5EF4-FFF2-40B4-BE49-F238E27FC236}">
                <a16:creationId xmlns:a16="http://schemas.microsoft.com/office/drawing/2014/main" id="{0A0EDD80-BB76-3245-BCED-AD149651A9B4}"/>
              </a:ext>
            </a:extLst>
          </p:cNvPr>
          <p:cNvSpPr>
            <a:spLocks noGrp="1"/>
          </p:cNvSpPr>
          <p:nvPr>
            <p:ph type="sldNum" sz="quarter" idx="11"/>
          </p:nvPr>
        </p:nvSpPr>
        <p:spPr/>
        <p:txBody>
          <a:bodyPr/>
          <a:lstStyle/>
          <a:p>
            <a:fld id="{A2BBA7E8-647F-41E8-9202-E071415AA6E7}" type="slidenum">
              <a:rPr lang="de-DE" smtClean="0"/>
              <a:pPr/>
              <a:t>19</a:t>
            </a:fld>
            <a:endParaRPr lang="de-DE"/>
          </a:p>
        </p:txBody>
      </p:sp>
      <p:grpSp>
        <p:nvGrpSpPr>
          <p:cNvPr id="59" name="Gruppieren 58">
            <a:extLst>
              <a:ext uri="{FF2B5EF4-FFF2-40B4-BE49-F238E27FC236}">
                <a16:creationId xmlns:a16="http://schemas.microsoft.com/office/drawing/2014/main" id="{7F95368B-2D55-4532-A78E-76042442B2C1}"/>
              </a:ext>
            </a:extLst>
          </p:cNvPr>
          <p:cNvGrpSpPr/>
          <p:nvPr/>
        </p:nvGrpSpPr>
        <p:grpSpPr>
          <a:xfrm>
            <a:off x="685805" y="1844824"/>
            <a:ext cx="7772395" cy="1676400"/>
            <a:chOff x="685805" y="1844824"/>
            <a:chExt cx="7772395" cy="1676400"/>
          </a:xfrm>
        </p:grpSpPr>
        <p:sp>
          <p:nvSpPr>
            <p:cNvPr id="6" name="Rectangle 22">
              <a:extLst>
                <a:ext uri="{FF2B5EF4-FFF2-40B4-BE49-F238E27FC236}">
                  <a16:creationId xmlns:a16="http://schemas.microsoft.com/office/drawing/2014/main" id="{0836D10D-6D59-4850-BA8E-2A9753DEC0C4}"/>
                </a:ext>
              </a:extLst>
            </p:cNvPr>
            <p:cNvSpPr/>
            <p:nvPr/>
          </p:nvSpPr>
          <p:spPr bwMode="auto">
            <a:xfrm>
              <a:off x="685805" y="1844824"/>
              <a:ext cx="7772395" cy="1676400"/>
            </a:xfrm>
            <a:prstGeom prst="rect">
              <a:avLst/>
            </a:prstGeom>
            <a:noFill/>
            <a:ln w="539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AT" sz="1050" b="0" i="0"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endParaRPr>
            </a:p>
            <a:p>
              <a:pPr marL="0" marR="0" indent="0" defTabSz="914400" rtl="0" eaLnBrk="0" fontAlgn="base" latinLnBrk="0" hangingPunct="0">
                <a:lnSpc>
                  <a:spcPct val="100000"/>
                </a:lnSpc>
                <a:spcBef>
                  <a:spcPct val="0"/>
                </a:spcBef>
                <a:spcAft>
                  <a:spcPts val="600"/>
                </a:spcAft>
                <a:buClrTx/>
                <a:buSzTx/>
                <a:buFontTx/>
                <a:buNone/>
                <a:tabLst/>
              </a:pPr>
              <a:r>
                <a:rPr lang="en-US" sz="1050" i="1" dirty="0">
                  <a:latin typeface="Arial" pitchFamily="-65" charset="0"/>
                  <a:ea typeface="ヒラギノ角ゴ Pro W3" pitchFamily="-65" charset="-128"/>
                  <a:cs typeface="ヒラギノ角ゴ Pro W3" pitchFamily="-65" charset="-128"/>
                </a:rPr>
                <a:t>C</a:t>
              </a:r>
              <a:r>
                <a:rPr kumimoji="0" lang="en-US" sz="1050" b="0" i="1"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ollaboration between an</a:t>
              </a:r>
              <a:br>
                <a:rPr kumimoji="0" lang="en-US" sz="1050" b="0" i="1"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br>
              <a:r>
                <a:rPr kumimoji="0" lang="en-US" sz="1050" b="0" i="1"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industry partner and a company</a:t>
              </a:r>
              <a:br>
                <a:rPr kumimoji="0" lang="en-US" sz="1050" b="0" i="1"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br>
              <a:r>
                <a:rPr kumimoji="0" lang="en-US" sz="1050" b="0" i="1"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builder is formed to jointly </a:t>
              </a:r>
              <a:br>
                <a:rPr kumimoji="0" lang="en-US" sz="1050" b="0" i="1"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br>
              <a:r>
                <a:rPr kumimoji="0" lang="en-US" sz="1050" b="0" i="1"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start and grow companies.</a:t>
              </a:r>
            </a:p>
            <a:p>
              <a:pPr marL="0" marR="0" indent="0" defTabSz="914400" rtl="0" eaLnBrk="0" fontAlgn="base" latinLnBrk="0" hangingPunct="0">
                <a:lnSpc>
                  <a:spcPct val="100000"/>
                </a:lnSpc>
                <a:spcBef>
                  <a:spcPct val="0"/>
                </a:spcBef>
                <a:spcAft>
                  <a:spcPts val="600"/>
                </a:spcAft>
                <a:buClrTx/>
                <a:buSzTx/>
                <a:buFontTx/>
                <a:buNone/>
                <a:tabLst/>
              </a:pPr>
              <a:r>
                <a:rPr kumimoji="0" lang="en-US" sz="1050" b="0" i="1"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New products or services that match</a:t>
              </a:r>
              <a:br>
                <a:rPr kumimoji="0" lang="en-US" sz="1050" b="0" i="1"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br>
              <a:r>
                <a:rPr kumimoji="0" lang="en-US" sz="1050" b="0" i="1"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the indust</a:t>
              </a:r>
              <a:r>
                <a:rPr lang="en-US" sz="1050" i="1" dirty="0">
                  <a:latin typeface="Arial" pitchFamily="-65" charset="0"/>
                  <a:ea typeface="ヒラギノ角ゴ Pro W3" pitchFamily="-65" charset="-128"/>
                  <a:cs typeface="ヒラギノ角ゴ Pro W3" pitchFamily="-65" charset="-128"/>
                </a:rPr>
                <a:t>ry partner’s strategy are created</a:t>
              </a:r>
              <a:br>
                <a:rPr lang="en-US" sz="1050" i="1" dirty="0">
                  <a:latin typeface="Arial" pitchFamily="-65" charset="0"/>
                  <a:ea typeface="ヒラギノ角ゴ Pro W3" pitchFamily="-65" charset="-128"/>
                  <a:cs typeface="ヒラギノ角ゴ Pro W3" pitchFamily="-65" charset="-128"/>
                </a:rPr>
              </a:br>
              <a:r>
                <a:rPr lang="en-US" sz="1050" i="1" dirty="0">
                  <a:latin typeface="Arial" pitchFamily="-65" charset="0"/>
                  <a:ea typeface="ヒラギノ角ゴ Pro W3" pitchFamily="-65" charset="-128"/>
                  <a:cs typeface="ヒラギノ角ゴ Pro W3" pitchFamily="-65" charset="-128"/>
                </a:rPr>
                <a:t>and continuously tested on the market.</a:t>
              </a:r>
              <a:r>
                <a:rPr kumimoji="0" lang="en-US" sz="1050" b="0" i="1"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 </a:t>
              </a:r>
            </a:p>
          </p:txBody>
        </p:sp>
        <p:grpSp>
          <p:nvGrpSpPr>
            <p:cNvPr id="23" name="Gruppieren 22">
              <a:extLst>
                <a:ext uri="{FF2B5EF4-FFF2-40B4-BE49-F238E27FC236}">
                  <a16:creationId xmlns:a16="http://schemas.microsoft.com/office/drawing/2014/main" id="{CFA16D1B-D571-4A55-91D8-99515BAB954A}"/>
                </a:ext>
              </a:extLst>
            </p:cNvPr>
            <p:cNvGrpSpPr/>
            <p:nvPr/>
          </p:nvGrpSpPr>
          <p:grpSpPr>
            <a:xfrm>
              <a:off x="1308490" y="2280988"/>
              <a:ext cx="1476000" cy="804072"/>
              <a:chOff x="1452160" y="2251024"/>
              <a:chExt cx="1476000" cy="804072"/>
            </a:xfrm>
          </p:grpSpPr>
          <p:grpSp>
            <p:nvGrpSpPr>
              <p:cNvPr id="15" name="Group 184">
                <a:extLst>
                  <a:ext uri="{FF2B5EF4-FFF2-40B4-BE49-F238E27FC236}">
                    <a16:creationId xmlns:a16="http://schemas.microsoft.com/office/drawing/2014/main" id="{D29424D7-ECD1-464D-A408-88271DC9AD84}"/>
                  </a:ext>
                </a:extLst>
              </p:cNvPr>
              <p:cNvGrpSpPr>
                <a:grpSpLocks noChangeAspect="1"/>
              </p:cNvGrpSpPr>
              <p:nvPr/>
            </p:nvGrpSpPr>
            <p:grpSpPr bwMode="auto">
              <a:xfrm>
                <a:off x="1889620" y="2251024"/>
                <a:ext cx="601080" cy="391478"/>
                <a:chOff x="1682" y="1394"/>
                <a:chExt cx="3100" cy="2019"/>
              </a:xfrm>
              <a:solidFill>
                <a:schemeClr val="tx1"/>
              </a:solidFill>
            </p:grpSpPr>
            <p:sp>
              <p:nvSpPr>
                <p:cNvPr id="16" name="Freeform 185">
                  <a:extLst>
                    <a:ext uri="{FF2B5EF4-FFF2-40B4-BE49-F238E27FC236}">
                      <a16:creationId xmlns:a16="http://schemas.microsoft.com/office/drawing/2014/main" id="{23C17CA9-C20E-4F1A-A419-B09F0456B665}"/>
                    </a:ext>
                  </a:extLst>
                </p:cNvPr>
                <p:cNvSpPr>
                  <a:spLocks noEditPoints="1"/>
                </p:cNvSpPr>
                <p:nvPr/>
              </p:nvSpPr>
              <p:spPr bwMode="auto">
                <a:xfrm>
                  <a:off x="1682" y="1394"/>
                  <a:ext cx="3100" cy="2019"/>
                </a:xfrm>
                <a:custGeom>
                  <a:avLst/>
                  <a:gdLst>
                    <a:gd name="T0" fmla="*/ 1638 w 1638"/>
                    <a:gd name="T1" fmla="*/ 38 h 1065"/>
                    <a:gd name="T2" fmla="*/ 1373 w 1638"/>
                    <a:gd name="T3" fmla="*/ 51 h 1065"/>
                    <a:gd name="T4" fmla="*/ 645 w 1638"/>
                    <a:gd name="T5" fmla="*/ 18 h 1065"/>
                    <a:gd name="T6" fmla="*/ 205 w 1638"/>
                    <a:gd name="T7" fmla="*/ 6 h 1065"/>
                    <a:gd name="T8" fmla="*/ 0 w 1638"/>
                    <a:gd name="T9" fmla="*/ 244 h 1065"/>
                    <a:gd name="T10" fmla="*/ 64 w 1638"/>
                    <a:gd name="T11" fmla="*/ 70 h 1065"/>
                    <a:gd name="T12" fmla="*/ 64 w 1638"/>
                    <a:gd name="T13" fmla="*/ 677 h 1065"/>
                    <a:gd name="T14" fmla="*/ 0 w 1638"/>
                    <a:gd name="T15" fmla="*/ 506 h 1065"/>
                    <a:gd name="T16" fmla="*/ 205 w 1638"/>
                    <a:gd name="T17" fmla="*/ 741 h 1065"/>
                    <a:gd name="T18" fmla="*/ 310 w 1638"/>
                    <a:gd name="T19" fmla="*/ 697 h 1065"/>
                    <a:gd name="T20" fmla="*/ 425 w 1638"/>
                    <a:gd name="T21" fmla="*/ 799 h 1065"/>
                    <a:gd name="T22" fmla="*/ 533 w 1638"/>
                    <a:gd name="T23" fmla="*/ 888 h 1065"/>
                    <a:gd name="T24" fmla="*/ 641 w 1638"/>
                    <a:gd name="T25" fmla="*/ 977 h 1065"/>
                    <a:gd name="T26" fmla="*/ 749 w 1638"/>
                    <a:gd name="T27" fmla="*/ 1065 h 1065"/>
                    <a:gd name="T28" fmla="*/ 853 w 1638"/>
                    <a:gd name="T29" fmla="*/ 997 h 1065"/>
                    <a:gd name="T30" fmla="*/ 922 w 1638"/>
                    <a:gd name="T31" fmla="*/ 979 h 1065"/>
                    <a:gd name="T32" fmla="*/ 1030 w 1638"/>
                    <a:gd name="T33" fmla="*/ 921 h 1065"/>
                    <a:gd name="T34" fmla="*/ 1205 w 1638"/>
                    <a:gd name="T35" fmla="*/ 878 h 1065"/>
                    <a:gd name="T36" fmla="*/ 1358 w 1638"/>
                    <a:gd name="T37" fmla="*/ 781 h 1065"/>
                    <a:gd name="T38" fmla="*/ 1370 w 1638"/>
                    <a:gd name="T39" fmla="*/ 650 h 1065"/>
                    <a:gd name="T40" fmla="*/ 1606 w 1638"/>
                    <a:gd name="T41" fmla="*/ 741 h 1065"/>
                    <a:gd name="T42" fmla="*/ 1606 w 1638"/>
                    <a:gd name="T43" fmla="*/ 465 h 1065"/>
                    <a:gd name="T44" fmla="*/ 1434 w 1638"/>
                    <a:gd name="T45" fmla="*/ 677 h 1065"/>
                    <a:gd name="T46" fmla="*/ 1574 w 1638"/>
                    <a:gd name="T47" fmla="*/ 249 h 1065"/>
                    <a:gd name="T48" fmla="*/ 455 w 1638"/>
                    <a:gd name="T49" fmla="*/ 721 h 1065"/>
                    <a:gd name="T50" fmla="*/ 422 w 1638"/>
                    <a:gd name="T51" fmla="*/ 642 h 1065"/>
                    <a:gd name="T52" fmla="*/ 476 w 1638"/>
                    <a:gd name="T53" fmla="*/ 637 h 1065"/>
                    <a:gd name="T54" fmla="*/ 562 w 1638"/>
                    <a:gd name="T55" fmla="*/ 810 h 1065"/>
                    <a:gd name="T56" fmla="*/ 504 w 1638"/>
                    <a:gd name="T57" fmla="*/ 762 h 1065"/>
                    <a:gd name="T58" fmla="*/ 559 w 1638"/>
                    <a:gd name="T59" fmla="*/ 717 h 1065"/>
                    <a:gd name="T60" fmla="*/ 588 w 1638"/>
                    <a:gd name="T61" fmla="*/ 778 h 1065"/>
                    <a:gd name="T62" fmla="*/ 645 w 1638"/>
                    <a:gd name="T63" fmla="*/ 912 h 1065"/>
                    <a:gd name="T64" fmla="*/ 612 w 1638"/>
                    <a:gd name="T65" fmla="*/ 851 h 1065"/>
                    <a:gd name="T66" fmla="*/ 691 w 1638"/>
                    <a:gd name="T67" fmla="*/ 814 h 1065"/>
                    <a:gd name="T68" fmla="*/ 778 w 1638"/>
                    <a:gd name="T69" fmla="*/ 988 h 1065"/>
                    <a:gd name="T70" fmla="*/ 720 w 1638"/>
                    <a:gd name="T71" fmla="*/ 939 h 1065"/>
                    <a:gd name="T72" fmla="*/ 775 w 1638"/>
                    <a:gd name="T73" fmla="*/ 894 h 1065"/>
                    <a:gd name="T74" fmla="*/ 804 w 1638"/>
                    <a:gd name="T75" fmla="*/ 956 h 1065"/>
                    <a:gd name="T76" fmla="*/ 1117 w 1638"/>
                    <a:gd name="T77" fmla="*/ 710 h 1065"/>
                    <a:gd name="T78" fmla="*/ 967 w 1638"/>
                    <a:gd name="T79" fmla="*/ 608 h 1065"/>
                    <a:gd name="T80" fmla="*/ 1134 w 1638"/>
                    <a:gd name="T81" fmla="*/ 874 h 1065"/>
                    <a:gd name="T82" fmla="*/ 908 w 1638"/>
                    <a:gd name="T83" fmla="*/ 713 h 1065"/>
                    <a:gd name="T84" fmla="*/ 783 w 1638"/>
                    <a:gd name="T85" fmla="*/ 681 h 1065"/>
                    <a:gd name="T86" fmla="*/ 921 w 1638"/>
                    <a:gd name="T87" fmla="*/ 915 h 1065"/>
                    <a:gd name="T88" fmla="*/ 841 w 1638"/>
                    <a:gd name="T89" fmla="*/ 855 h 1065"/>
                    <a:gd name="T90" fmla="*/ 732 w 1638"/>
                    <a:gd name="T91" fmla="*/ 765 h 1065"/>
                    <a:gd name="T92" fmla="*/ 552 w 1638"/>
                    <a:gd name="T93" fmla="*/ 653 h 1065"/>
                    <a:gd name="T94" fmla="*/ 373 w 1638"/>
                    <a:gd name="T95" fmla="*/ 601 h 1065"/>
                    <a:gd name="T96" fmla="*/ 269 w 1638"/>
                    <a:gd name="T97" fmla="*/ 611 h 1065"/>
                    <a:gd name="T98" fmla="*/ 396 w 1638"/>
                    <a:gd name="T99" fmla="*/ 132 h 1065"/>
                    <a:gd name="T100" fmla="*/ 701 w 1638"/>
                    <a:gd name="T101" fmla="*/ 140 h 1065"/>
                    <a:gd name="T102" fmla="*/ 538 w 1638"/>
                    <a:gd name="T103" fmla="*/ 573 h 1065"/>
                    <a:gd name="T104" fmla="*/ 935 w 1638"/>
                    <a:gd name="T105" fmla="*/ 415 h 1065"/>
                    <a:gd name="T106" fmla="*/ 1282 w 1638"/>
                    <a:gd name="T107" fmla="*/ 812 h 1065"/>
                    <a:gd name="T108" fmla="*/ 1027 w 1638"/>
                    <a:gd name="T109" fmla="*/ 415 h 1065"/>
                    <a:gd name="T110" fmla="*/ 1050 w 1638"/>
                    <a:gd name="T111" fmla="*/ 351 h 1065"/>
                    <a:gd name="T112" fmla="*/ 562 w 1638"/>
                    <a:gd name="T113" fmla="*/ 503 h 1065"/>
                    <a:gd name="T114" fmla="*/ 746 w 1638"/>
                    <a:gd name="T115" fmla="*/ 185 h 1065"/>
                    <a:gd name="T116" fmla="*/ 1370 w 1638"/>
                    <a:gd name="T117" fmla="*/ 577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38" h="1065">
                      <a:moveTo>
                        <a:pt x="1606" y="281"/>
                      </a:moveTo>
                      <a:cubicBezTo>
                        <a:pt x="1624" y="281"/>
                        <a:pt x="1638" y="267"/>
                        <a:pt x="1638" y="249"/>
                      </a:cubicBezTo>
                      <a:cubicBezTo>
                        <a:pt x="1638" y="38"/>
                        <a:pt x="1638" y="38"/>
                        <a:pt x="1638" y="38"/>
                      </a:cubicBezTo>
                      <a:cubicBezTo>
                        <a:pt x="1638" y="21"/>
                        <a:pt x="1624" y="6"/>
                        <a:pt x="1606" y="6"/>
                      </a:cubicBezTo>
                      <a:cubicBezTo>
                        <a:pt x="1434" y="6"/>
                        <a:pt x="1434" y="6"/>
                        <a:pt x="1434" y="6"/>
                      </a:cubicBezTo>
                      <a:cubicBezTo>
                        <a:pt x="1405" y="6"/>
                        <a:pt x="1381" y="25"/>
                        <a:pt x="1373" y="51"/>
                      </a:cubicBezTo>
                      <a:cubicBezTo>
                        <a:pt x="922" y="51"/>
                        <a:pt x="922" y="51"/>
                        <a:pt x="922" y="51"/>
                      </a:cubicBezTo>
                      <a:cubicBezTo>
                        <a:pt x="922" y="51"/>
                        <a:pt x="922" y="50"/>
                        <a:pt x="921" y="50"/>
                      </a:cubicBezTo>
                      <a:cubicBezTo>
                        <a:pt x="835" y="11"/>
                        <a:pt x="739" y="0"/>
                        <a:pt x="645" y="18"/>
                      </a:cubicBezTo>
                      <a:cubicBezTo>
                        <a:pt x="387" y="68"/>
                        <a:pt x="387" y="68"/>
                        <a:pt x="387" y="68"/>
                      </a:cubicBezTo>
                      <a:cubicBezTo>
                        <a:pt x="269" y="68"/>
                        <a:pt x="269" y="68"/>
                        <a:pt x="269" y="68"/>
                      </a:cubicBezTo>
                      <a:cubicBezTo>
                        <a:pt x="268" y="34"/>
                        <a:pt x="239" y="6"/>
                        <a:pt x="205" y="6"/>
                      </a:cubicBezTo>
                      <a:cubicBezTo>
                        <a:pt x="32" y="6"/>
                        <a:pt x="32" y="6"/>
                        <a:pt x="32" y="6"/>
                      </a:cubicBezTo>
                      <a:cubicBezTo>
                        <a:pt x="14" y="6"/>
                        <a:pt x="0" y="21"/>
                        <a:pt x="0" y="38"/>
                      </a:cubicBezTo>
                      <a:cubicBezTo>
                        <a:pt x="0" y="244"/>
                        <a:pt x="0" y="244"/>
                        <a:pt x="0" y="244"/>
                      </a:cubicBezTo>
                      <a:cubicBezTo>
                        <a:pt x="0" y="262"/>
                        <a:pt x="14" y="276"/>
                        <a:pt x="32" y="276"/>
                      </a:cubicBezTo>
                      <a:cubicBezTo>
                        <a:pt x="50" y="276"/>
                        <a:pt x="64" y="262"/>
                        <a:pt x="64" y="244"/>
                      </a:cubicBezTo>
                      <a:cubicBezTo>
                        <a:pt x="64" y="70"/>
                        <a:pt x="64" y="70"/>
                        <a:pt x="64" y="70"/>
                      </a:cubicBezTo>
                      <a:cubicBezTo>
                        <a:pt x="205" y="70"/>
                        <a:pt x="205" y="70"/>
                        <a:pt x="205" y="70"/>
                      </a:cubicBezTo>
                      <a:cubicBezTo>
                        <a:pt x="205" y="677"/>
                        <a:pt x="205" y="677"/>
                        <a:pt x="205" y="677"/>
                      </a:cubicBezTo>
                      <a:cubicBezTo>
                        <a:pt x="64" y="677"/>
                        <a:pt x="64" y="677"/>
                        <a:pt x="64" y="677"/>
                      </a:cubicBezTo>
                      <a:cubicBezTo>
                        <a:pt x="64" y="506"/>
                        <a:pt x="64" y="506"/>
                        <a:pt x="64" y="506"/>
                      </a:cubicBezTo>
                      <a:cubicBezTo>
                        <a:pt x="64" y="489"/>
                        <a:pt x="50" y="474"/>
                        <a:pt x="32" y="474"/>
                      </a:cubicBezTo>
                      <a:cubicBezTo>
                        <a:pt x="14" y="474"/>
                        <a:pt x="0" y="489"/>
                        <a:pt x="0" y="506"/>
                      </a:cubicBezTo>
                      <a:cubicBezTo>
                        <a:pt x="0" y="709"/>
                        <a:pt x="0" y="709"/>
                        <a:pt x="0" y="709"/>
                      </a:cubicBezTo>
                      <a:cubicBezTo>
                        <a:pt x="0" y="727"/>
                        <a:pt x="14" y="741"/>
                        <a:pt x="32" y="741"/>
                      </a:cubicBezTo>
                      <a:cubicBezTo>
                        <a:pt x="205" y="741"/>
                        <a:pt x="205" y="741"/>
                        <a:pt x="205" y="741"/>
                      </a:cubicBezTo>
                      <a:cubicBezTo>
                        <a:pt x="240" y="741"/>
                        <a:pt x="269" y="712"/>
                        <a:pt x="269" y="677"/>
                      </a:cubicBezTo>
                      <a:cubicBezTo>
                        <a:pt x="269" y="677"/>
                        <a:pt x="269" y="677"/>
                        <a:pt x="269" y="677"/>
                      </a:cubicBezTo>
                      <a:cubicBezTo>
                        <a:pt x="283" y="681"/>
                        <a:pt x="297" y="688"/>
                        <a:pt x="310" y="697"/>
                      </a:cubicBezTo>
                      <a:cubicBezTo>
                        <a:pt x="324" y="709"/>
                        <a:pt x="324" y="709"/>
                        <a:pt x="324" y="709"/>
                      </a:cubicBezTo>
                      <a:cubicBezTo>
                        <a:pt x="327" y="734"/>
                        <a:pt x="340" y="758"/>
                        <a:pt x="361" y="776"/>
                      </a:cubicBezTo>
                      <a:cubicBezTo>
                        <a:pt x="380" y="791"/>
                        <a:pt x="403" y="799"/>
                        <a:pt x="425" y="799"/>
                      </a:cubicBezTo>
                      <a:cubicBezTo>
                        <a:pt x="428" y="799"/>
                        <a:pt x="430" y="799"/>
                        <a:pt x="432" y="799"/>
                      </a:cubicBezTo>
                      <a:cubicBezTo>
                        <a:pt x="436" y="825"/>
                        <a:pt x="448" y="848"/>
                        <a:pt x="469" y="865"/>
                      </a:cubicBezTo>
                      <a:cubicBezTo>
                        <a:pt x="487" y="880"/>
                        <a:pt x="510" y="888"/>
                        <a:pt x="533" y="888"/>
                      </a:cubicBezTo>
                      <a:cubicBezTo>
                        <a:pt x="535" y="888"/>
                        <a:pt x="538" y="888"/>
                        <a:pt x="540" y="888"/>
                      </a:cubicBezTo>
                      <a:cubicBezTo>
                        <a:pt x="543" y="913"/>
                        <a:pt x="556" y="937"/>
                        <a:pt x="576" y="953"/>
                      </a:cubicBezTo>
                      <a:cubicBezTo>
                        <a:pt x="595" y="968"/>
                        <a:pt x="617" y="977"/>
                        <a:pt x="641" y="977"/>
                      </a:cubicBezTo>
                      <a:cubicBezTo>
                        <a:pt x="643" y="977"/>
                        <a:pt x="645" y="976"/>
                        <a:pt x="648" y="976"/>
                      </a:cubicBezTo>
                      <a:cubicBezTo>
                        <a:pt x="651" y="1001"/>
                        <a:pt x="663" y="1025"/>
                        <a:pt x="684" y="1042"/>
                      </a:cubicBezTo>
                      <a:cubicBezTo>
                        <a:pt x="702" y="1057"/>
                        <a:pt x="725" y="1065"/>
                        <a:pt x="749" y="1065"/>
                      </a:cubicBezTo>
                      <a:cubicBezTo>
                        <a:pt x="752" y="1065"/>
                        <a:pt x="755" y="1065"/>
                        <a:pt x="759" y="1065"/>
                      </a:cubicBezTo>
                      <a:cubicBezTo>
                        <a:pt x="786" y="1062"/>
                        <a:pt x="810" y="1049"/>
                        <a:pt x="827" y="1028"/>
                      </a:cubicBezTo>
                      <a:cubicBezTo>
                        <a:pt x="853" y="997"/>
                        <a:pt x="853" y="997"/>
                        <a:pt x="853" y="997"/>
                      </a:cubicBezTo>
                      <a:cubicBezTo>
                        <a:pt x="861" y="987"/>
                        <a:pt x="867" y="977"/>
                        <a:pt x="871" y="966"/>
                      </a:cubicBezTo>
                      <a:cubicBezTo>
                        <a:pt x="886" y="974"/>
                        <a:pt x="903" y="979"/>
                        <a:pt x="920" y="979"/>
                      </a:cubicBezTo>
                      <a:cubicBezTo>
                        <a:pt x="921" y="979"/>
                        <a:pt x="921" y="979"/>
                        <a:pt x="922" y="979"/>
                      </a:cubicBezTo>
                      <a:cubicBezTo>
                        <a:pt x="950" y="978"/>
                        <a:pt x="977" y="967"/>
                        <a:pt x="996" y="947"/>
                      </a:cubicBezTo>
                      <a:cubicBezTo>
                        <a:pt x="1007" y="936"/>
                        <a:pt x="1014" y="924"/>
                        <a:pt x="1019" y="910"/>
                      </a:cubicBezTo>
                      <a:cubicBezTo>
                        <a:pt x="1030" y="921"/>
                        <a:pt x="1030" y="921"/>
                        <a:pt x="1030" y="921"/>
                      </a:cubicBezTo>
                      <a:cubicBezTo>
                        <a:pt x="1051" y="941"/>
                        <a:pt x="1078" y="951"/>
                        <a:pt x="1104" y="951"/>
                      </a:cubicBezTo>
                      <a:cubicBezTo>
                        <a:pt x="1132" y="951"/>
                        <a:pt x="1160" y="940"/>
                        <a:pt x="1180" y="919"/>
                      </a:cubicBezTo>
                      <a:cubicBezTo>
                        <a:pt x="1192" y="907"/>
                        <a:pt x="1200" y="893"/>
                        <a:pt x="1205" y="878"/>
                      </a:cubicBezTo>
                      <a:cubicBezTo>
                        <a:pt x="1220" y="885"/>
                        <a:pt x="1236" y="889"/>
                        <a:pt x="1252" y="889"/>
                      </a:cubicBezTo>
                      <a:cubicBezTo>
                        <a:pt x="1280" y="889"/>
                        <a:pt x="1308" y="878"/>
                        <a:pt x="1328" y="856"/>
                      </a:cubicBezTo>
                      <a:cubicBezTo>
                        <a:pt x="1348" y="836"/>
                        <a:pt x="1359" y="809"/>
                        <a:pt x="1358" y="781"/>
                      </a:cubicBezTo>
                      <a:cubicBezTo>
                        <a:pt x="1358" y="753"/>
                        <a:pt x="1346" y="726"/>
                        <a:pt x="1326" y="707"/>
                      </a:cubicBezTo>
                      <a:cubicBezTo>
                        <a:pt x="1304" y="685"/>
                        <a:pt x="1304" y="685"/>
                        <a:pt x="1304" y="685"/>
                      </a:cubicBezTo>
                      <a:cubicBezTo>
                        <a:pt x="1370" y="650"/>
                        <a:pt x="1370" y="650"/>
                        <a:pt x="1370" y="650"/>
                      </a:cubicBezTo>
                      <a:cubicBezTo>
                        <a:pt x="1370" y="677"/>
                        <a:pt x="1370" y="677"/>
                        <a:pt x="1370" y="677"/>
                      </a:cubicBezTo>
                      <a:cubicBezTo>
                        <a:pt x="1370" y="712"/>
                        <a:pt x="1398" y="741"/>
                        <a:pt x="1434" y="741"/>
                      </a:cubicBezTo>
                      <a:cubicBezTo>
                        <a:pt x="1606" y="741"/>
                        <a:pt x="1606" y="741"/>
                        <a:pt x="1606" y="741"/>
                      </a:cubicBezTo>
                      <a:cubicBezTo>
                        <a:pt x="1624" y="741"/>
                        <a:pt x="1638" y="727"/>
                        <a:pt x="1638" y="709"/>
                      </a:cubicBezTo>
                      <a:cubicBezTo>
                        <a:pt x="1638" y="497"/>
                        <a:pt x="1638" y="497"/>
                        <a:pt x="1638" y="497"/>
                      </a:cubicBezTo>
                      <a:cubicBezTo>
                        <a:pt x="1638" y="479"/>
                        <a:pt x="1624" y="465"/>
                        <a:pt x="1606" y="465"/>
                      </a:cubicBezTo>
                      <a:cubicBezTo>
                        <a:pt x="1589" y="465"/>
                        <a:pt x="1574" y="479"/>
                        <a:pt x="1574" y="497"/>
                      </a:cubicBezTo>
                      <a:cubicBezTo>
                        <a:pt x="1574" y="677"/>
                        <a:pt x="1574" y="677"/>
                        <a:pt x="1574" y="677"/>
                      </a:cubicBezTo>
                      <a:cubicBezTo>
                        <a:pt x="1434" y="677"/>
                        <a:pt x="1434" y="677"/>
                        <a:pt x="1434" y="677"/>
                      </a:cubicBezTo>
                      <a:cubicBezTo>
                        <a:pt x="1434" y="70"/>
                        <a:pt x="1434" y="70"/>
                        <a:pt x="1434" y="70"/>
                      </a:cubicBezTo>
                      <a:cubicBezTo>
                        <a:pt x="1574" y="70"/>
                        <a:pt x="1574" y="70"/>
                        <a:pt x="1574" y="70"/>
                      </a:cubicBezTo>
                      <a:cubicBezTo>
                        <a:pt x="1574" y="249"/>
                        <a:pt x="1574" y="249"/>
                        <a:pt x="1574" y="249"/>
                      </a:cubicBezTo>
                      <a:cubicBezTo>
                        <a:pt x="1574" y="267"/>
                        <a:pt x="1589" y="281"/>
                        <a:pt x="1606" y="281"/>
                      </a:cubicBezTo>
                      <a:close/>
                      <a:moveTo>
                        <a:pt x="481" y="690"/>
                      </a:moveTo>
                      <a:cubicBezTo>
                        <a:pt x="455" y="721"/>
                        <a:pt x="455" y="721"/>
                        <a:pt x="455" y="721"/>
                      </a:cubicBezTo>
                      <a:cubicBezTo>
                        <a:pt x="441" y="737"/>
                        <a:pt x="418" y="740"/>
                        <a:pt x="402" y="726"/>
                      </a:cubicBezTo>
                      <a:cubicBezTo>
                        <a:pt x="385" y="713"/>
                        <a:pt x="383" y="689"/>
                        <a:pt x="396" y="673"/>
                      </a:cubicBezTo>
                      <a:cubicBezTo>
                        <a:pt x="422" y="642"/>
                        <a:pt x="422" y="642"/>
                        <a:pt x="422" y="642"/>
                      </a:cubicBezTo>
                      <a:cubicBezTo>
                        <a:pt x="429" y="634"/>
                        <a:pt x="438" y="629"/>
                        <a:pt x="448" y="628"/>
                      </a:cubicBezTo>
                      <a:cubicBezTo>
                        <a:pt x="449" y="628"/>
                        <a:pt x="450" y="628"/>
                        <a:pt x="452" y="628"/>
                      </a:cubicBezTo>
                      <a:cubicBezTo>
                        <a:pt x="460" y="628"/>
                        <a:pt x="469" y="631"/>
                        <a:pt x="476" y="637"/>
                      </a:cubicBezTo>
                      <a:cubicBezTo>
                        <a:pt x="492" y="650"/>
                        <a:pt x="494" y="674"/>
                        <a:pt x="481" y="690"/>
                      </a:cubicBezTo>
                      <a:close/>
                      <a:moveTo>
                        <a:pt x="588" y="778"/>
                      </a:moveTo>
                      <a:cubicBezTo>
                        <a:pt x="562" y="810"/>
                        <a:pt x="562" y="810"/>
                        <a:pt x="562" y="810"/>
                      </a:cubicBezTo>
                      <a:cubicBezTo>
                        <a:pt x="549" y="826"/>
                        <a:pt x="525" y="828"/>
                        <a:pt x="509" y="815"/>
                      </a:cubicBezTo>
                      <a:cubicBezTo>
                        <a:pt x="501" y="809"/>
                        <a:pt x="497" y="800"/>
                        <a:pt x="496" y="790"/>
                      </a:cubicBezTo>
                      <a:cubicBezTo>
                        <a:pt x="495" y="780"/>
                        <a:pt x="498" y="770"/>
                        <a:pt x="504" y="762"/>
                      </a:cubicBezTo>
                      <a:cubicBezTo>
                        <a:pt x="530" y="730"/>
                        <a:pt x="530" y="730"/>
                        <a:pt x="530" y="730"/>
                      </a:cubicBezTo>
                      <a:cubicBezTo>
                        <a:pt x="537" y="723"/>
                        <a:pt x="546" y="718"/>
                        <a:pt x="556" y="717"/>
                      </a:cubicBezTo>
                      <a:cubicBezTo>
                        <a:pt x="557" y="717"/>
                        <a:pt x="558" y="717"/>
                        <a:pt x="559" y="717"/>
                      </a:cubicBezTo>
                      <a:cubicBezTo>
                        <a:pt x="568" y="717"/>
                        <a:pt x="576" y="720"/>
                        <a:pt x="583" y="725"/>
                      </a:cubicBezTo>
                      <a:cubicBezTo>
                        <a:pt x="591" y="732"/>
                        <a:pt x="596" y="741"/>
                        <a:pt x="597" y="751"/>
                      </a:cubicBezTo>
                      <a:cubicBezTo>
                        <a:pt x="598" y="761"/>
                        <a:pt x="595" y="771"/>
                        <a:pt x="588" y="778"/>
                      </a:cubicBezTo>
                      <a:close/>
                      <a:moveTo>
                        <a:pt x="696" y="867"/>
                      </a:moveTo>
                      <a:cubicBezTo>
                        <a:pt x="670" y="899"/>
                        <a:pt x="670" y="899"/>
                        <a:pt x="670" y="899"/>
                      </a:cubicBezTo>
                      <a:cubicBezTo>
                        <a:pt x="664" y="907"/>
                        <a:pt x="655" y="911"/>
                        <a:pt x="645" y="912"/>
                      </a:cubicBezTo>
                      <a:cubicBezTo>
                        <a:pt x="635" y="913"/>
                        <a:pt x="625" y="910"/>
                        <a:pt x="617" y="904"/>
                      </a:cubicBezTo>
                      <a:cubicBezTo>
                        <a:pt x="609" y="898"/>
                        <a:pt x="604" y="888"/>
                        <a:pt x="603" y="878"/>
                      </a:cubicBezTo>
                      <a:cubicBezTo>
                        <a:pt x="602" y="868"/>
                        <a:pt x="605" y="859"/>
                        <a:pt x="612" y="851"/>
                      </a:cubicBezTo>
                      <a:cubicBezTo>
                        <a:pt x="638" y="819"/>
                        <a:pt x="638" y="819"/>
                        <a:pt x="638" y="819"/>
                      </a:cubicBezTo>
                      <a:cubicBezTo>
                        <a:pt x="645" y="810"/>
                        <a:pt x="656" y="805"/>
                        <a:pt x="667" y="805"/>
                      </a:cubicBezTo>
                      <a:cubicBezTo>
                        <a:pt x="676" y="805"/>
                        <a:pt x="684" y="808"/>
                        <a:pt x="691" y="814"/>
                      </a:cubicBezTo>
                      <a:cubicBezTo>
                        <a:pt x="707" y="827"/>
                        <a:pt x="709" y="851"/>
                        <a:pt x="696" y="867"/>
                      </a:cubicBezTo>
                      <a:close/>
                      <a:moveTo>
                        <a:pt x="804" y="956"/>
                      </a:moveTo>
                      <a:cubicBezTo>
                        <a:pt x="778" y="988"/>
                        <a:pt x="778" y="988"/>
                        <a:pt x="778" y="988"/>
                      </a:cubicBezTo>
                      <a:cubicBezTo>
                        <a:pt x="771" y="995"/>
                        <a:pt x="762" y="1000"/>
                        <a:pt x="752" y="1001"/>
                      </a:cubicBezTo>
                      <a:cubicBezTo>
                        <a:pt x="742" y="1002"/>
                        <a:pt x="732" y="999"/>
                        <a:pt x="725" y="993"/>
                      </a:cubicBezTo>
                      <a:cubicBezTo>
                        <a:pt x="709" y="979"/>
                        <a:pt x="706" y="956"/>
                        <a:pt x="720" y="939"/>
                      </a:cubicBezTo>
                      <a:cubicBezTo>
                        <a:pt x="746" y="908"/>
                        <a:pt x="746" y="908"/>
                        <a:pt x="746" y="908"/>
                      </a:cubicBezTo>
                      <a:cubicBezTo>
                        <a:pt x="752" y="900"/>
                        <a:pt x="761" y="895"/>
                        <a:pt x="771" y="894"/>
                      </a:cubicBezTo>
                      <a:cubicBezTo>
                        <a:pt x="772" y="894"/>
                        <a:pt x="774" y="894"/>
                        <a:pt x="775" y="894"/>
                      </a:cubicBezTo>
                      <a:cubicBezTo>
                        <a:pt x="784" y="894"/>
                        <a:pt x="792" y="897"/>
                        <a:pt x="799" y="903"/>
                      </a:cubicBezTo>
                      <a:cubicBezTo>
                        <a:pt x="807" y="909"/>
                        <a:pt x="811" y="918"/>
                        <a:pt x="812" y="928"/>
                      </a:cubicBezTo>
                      <a:cubicBezTo>
                        <a:pt x="813" y="938"/>
                        <a:pt x="810" y="948"/>
                        <a:pt x="804" y="956"/>
                      </a:cubicBezTo>
                      <a:close/>
                      <a:moveTo>
                        <a:pt x="1282" y="812"/>
                      </a:moveTo>
                      <a:cubicBezTo>
                        <a:pt x="1266" y="828"/>
                        <a:pt x="1240" y="829"/>
                        <a:pt x="1223" y="813"/>
                      </a:cubicBezTo>
                      <a:cubicBezTo>
                        <a:pt x="1117" y="710"/>
                        <a:pt x="1117" y="710"/>
                        <a:pt x="1117" y="710"/>
                      </a:cubicBezTo>
                      <a:cubicBezTo>
                        <a:pt x="1117" y="709"/>
                        <a:pt x="1117" y="709"/>
                        <a:pt x="1117" y="709"/>
                      </a:cubicBezTo>
                      <a:cubicBezTo>
                        <a:pt x="1012" y="608"/>
                        <a:pt x="1012" y="608"/>
                        <a:pt x="1012" y="608"/>
                      </a:cubicBezTo>
                      <a:cubicBezTo>
                        <a:pt x="999" y="595"/>
                        <a:pt x="979" y="596"/>
                        <a:pt x="967" y="608"/>
                      </a:cubicBezTo>
                      <a:cubicBezTo>
                        <a:pt x="954" y="621"/>
                        <a:pt x="955" y="641"/>
                        <a:pt x="967" y="654"/>
                      </a:cubicBezTo>
                      <a:cubicBezTo>
                        <a:pt x="1134" y="815"/>
                        <a:pt x="1134" y="815"/>
                        <a:pt x="1134" y="815"/>
                      </a:cubicBezTo>
                      <a:cubicBezTo>
                        <a:pt x="1150" y="831"/>
                        <a:pt x="1150" y="858"/>
                        <a:pt x="1134" y="874"/>
                      </a:cubicBezTo>
                      <a:cubicBezTo>
                        <a:pt x="1118" y="891"/>
                        <a:pt x="1092" y="891"/>
                        <a:pt x="1075" y="875"/>
                      </a:cubicBezTo>
                      <a:cubicBezTo>
                        <a:pt x="909" y="714"/>
                        <a:pt x="909" y="714"/>
                        <a:pt x="909" y="714"/>
                      </a:cubicBezTo>
                      <a:cubicBezTo>
                        <a:pt x="909" y="713"/>
                        <a:pt x="908" y="713"/>
                        <a:pt x="908" y="713"/>
                      </a:cubicBezTo>
                      <a:cubicBezTo>
                        <a:pt x="828" y="635"/>
                        <a:pt x="828" y="635"/>
                        <a:pt x="828" y="635"/>
                      </a:cubicBezTo>
                      <a:cubicBezTo>
                        <a:pt x="815" y="623"/>
                        <a:pt x="795" y="623"/>
                        <a:pt x="783" y="636"/>
                      </a:cubicBezTo>
                      <a:cubicBezTo>
                        <a:pt x="771" y="649"/>
                        <a:pt x="771" y="669"/>
                        <a:pt x="783" y="681"/>
                      </a:cubicBezTo>
                      <a:cubicBezTo>
                        <a:pt x="950" y="843"/>
                        <a:pt x="950" y="843"/>
                        <a:pt x="950" y="843"/>
                      </a:cubicBezTo>
                      <a:cubicBezTo>
                        <a:pt x="966" y="859"/>
                        <a:pt x="967" y="885"/>
                        <a:pt x="950" y="902"/>
                      </a:cubicBezTo>
                      <a:cubicBezTo>
                        <a:pt x="943" y="910"/>
                        <a:pt x="932" y="915"/>
                        <a:pt x="921" y="915"/>
                      </a:cubicBezTo>
                      <a:cubicBezTo>
                        <a:pt x="910" y="915"/>
                        <a:pt x="899" y="911"/>
                        <a:pt x="891" y="903"/>
                      </a:cubicBezTo>
                      <a:cubicBezTo>
                        <a:pt x="845" y="858"/>
                        <a:pt x="845" y="858"/>
                        <a:pt x="845" y="858"/>
                      </a:cubicBezTo>
                      <a:cubicBezTo>
                        <a:pt x="843" y="857"/>
                        <a:pt x="842" y="856"/>
                        <a:pt x="841" y="855"/>
                      </a:cubicBezTo>
                      <a:cubicBezTo>
                        <a:pt x="841" y="854"/>
                        <a:pt x="840" y="854"/>
                        <a:pt x="839" y="853"/>
                      </a:cubicBezTo>
                      <a:cubicBezTo>
                        <a:pt x="819" y="836"/>
                        <a:pt x="793" y="829"/>
                        <a:pt x="768" y="830"/>
                      </a:cubicBezTo>
                      <a:cubicBezTo>
                        <a:pt x="765" y="806"/>
                        <a:pt x="753" y="782"/>
                        <a:pt x="732" y="765"/>
                      </a:cubicBezTo>
                      <a:cubicBezTo>
                        <a:pt x="711" y="747"/>
                        <a:pt x="685" y="740"/>
                        <a:pt x="660" y="742"/>
                      </a:cubicBezTo>
                      <a:cubicBezTo>
                        <a:pt x="657" y="716"/>
                        <a:pt x="644" y="693"/>
                        <a:pt x="624" y="676"/>
                      </a:cubicBezTo>
                      <a:cubicBezTo>
                        <a:pt x="604" y="659"/>
                        <a:pt x="578" y="651"/>
                        <a:pt x="552" y="653"/>
                      </a:cubicBezTo>
                      <a:cubicBezTo>
                        <a:pt x="549" y="628"/>
                        <a:pt x="537" y="604"/>
                        <a:pt x="516" y="587"/>
                      </a:cubicBezTo>
                      <a:cubicBezTo>
                        <a:pt x="495" y="570"/>
                        <a:pt x="469" y="562"/>
                        <a:pt x="442" y="564"/>
                      </a:cubicBezTo>
                      <a:cubicBezTo>
                        <a:pt x="415" y="567"/>
                        <a:pt x="390" y="580"/>
                        <a:pt x="373" y="601"/>
                      </a:cubicBezTo>
                      <a:cubicBezTo>
                        <a:pt x="347" y="633"/>
                        <a:pt x="347" y="633"/>
                        <a:pt x="347" y="633"/>
                      </a:cubicBezTo>
                      <a:cubicBezTo>
                        <a:pt x="345" y="635"/>
                        <a:pt x="343" y="638"/>
                        <a:pt x="341" y="641"/>
                      </a:cubicBezTo>
                      <a:cubicBezTo>
                        <a:pt x="319" y="626"/>
                        <a:pt x="295" y="616"/>
                        <a:pt x="269" y="611"/>
                      </a:cubicBezTo>
                      <a:cubicBezTo>
                        <a:pt x="269" y="132"/>
                        <a:pt x="269" y="132"/>
                        <a:pt x="269" y="132"/>
                      </a:cubicBezTo>
                      <a:cubicBezTo>
                        <a:pt x="390" y="132"/>
                        <a:pt x="390" y="132"/>
                        <a:pt x="390" y="132"/>
                      </a:cubicBezTo>
                      <a:cubicBezTo>
                        <a:pt x="392" y="132"/>
                        <a:pt x="394" y="132"/>
                        <a:pt x="396" y="132"/>
                      </a:cubicBezTo>
                      <a:cubicBezTo>
                        <a:pt x="658" y="81"/>
                        <a:pt x="658" y="81"/>
                        <a:pt x="658" y="81"/>
                      </a:cubicBezTo>
                      <a:cubicBezTo>
                        <a:pt x="702" y="72"/>
                        <a:pt x="747" y="71"/>
                        <a:pt x="791" y="78"/>
                      </a:cubicBezTo>
                      <a:cubicBezTo>
                        <a:pt x="758" y="92"/>
                        <a:pt x="727" y="113"/>
                        <a:pt x="701" y="140"/>
                      </a:cubicBezTo>
                      <a:cubicBezTo>
                        <a:pt x="458" y="379"/>
                        <a:pt x="458" y="379"/>
                        <a:pt x="458" y="379"/>
                      </a:cubicBezTo>
                      <a:cubicBezTo>
                        <a:pt x="414" y="423"/>
                        <a:pt x="413" y="494"/>
                        <a:pt x="456" y="539"/>
                      </a:cubicBezTo>
                      <a:cubicBezTo>
                        <a:pt x="478" y="561"/>
                        <a:pt x="508" y="573"/>
                        <a:pt x="538" y="573"/>
                      </a:cubicBezTo>
                      <a:cubicBezTo>
                        <a:pt x="557" y="573"/>
                        <a:pt x="576" y="569"/>
                        <a:pt x="594" y="559"/>
                      </a:cubicBezTo>
                      <a:cubicBezTo>
                        <a:pt x="848" y="415"/>
                        <a:pt x="848" y="415"/>
                        <a:pt x="848" y="415"/>
                      </a:cubicBezTo>
                      <a:cubicBezTo>
                        <a:pt x="935" y="415"/>
                        <a:pt x="935" y="415"/>
                        <a:pt x="935" y="415"/>
                      </a:cubicBezTo>
                      <a:cubicBezTo>
                        <a:pt x="1282" y="753"/>
                        <a:pt x="1282" y="753"/>
                        <a:pt x="1282" y="753"/>
                      </a:cubicBezTo>
                      <a:cubicBezTo>
                        <a:pt x="1290" y="760"/>
                        <a:pt x="1294" y="771"/>
                        <a:pt x="1294" y="782"/>
                      </a:cubicBezTo>
                      <a:cubicBezTo>
                        <a:pt x="1294" y="793"/>
                        <a:pt x="1290" y="804"/>
                        <a:pt x="1282" y="812"/>
                      </a:cubicBezTo>
                      <a:close/>
                      <a:moveTo>
                        <a:pt x="1370" y="577"/>
                      </a:moveTo>
                      <a:cubicBezTo>
                        <a:pt x="1256" y="638"/>
                        <a:pt x="1256" y="638"/>
                        <a:pt x="1256" y="638"/>
                      </a:cubicBezTo>
                      <a:cubicBezTo>
                        <a:pt x="1027" y="415"/>
                        <a:pt x="1027" y="415"/>
                        <a:pt x="1027" y="415"/>
                      </a:cubicBezTo>
                      <a:cubicBezTo>
                        <a:pt x="1050" y="415"/>
                        <a:pt x="1050" y="415"/>
                        <a:pt x="1050" y="415"/>
                      </a:cubicBezTo>
                      <a:cubicBezTo>
                        <a:pt x="1067" y="415"/>
                        <a:pt x="1082" y="401"/>
                        <a:pt x="1082" y="383"/>
                      </a:cubicBezTo>
                      <a:cubicBezTo>
                        <a:pt x="1082" y="366"/>
                        <a:pt x="1067" y="351"/>
                        <a:pt x="1050" y="351"/>
                      </a:cubicBezTo>
                      <a:cubicBezTo>
                        <a:pt x="839" y="351"/>
                        <a:pt x="839" y="351"/>
                        <a:pt x="839" y="351"/>
                      </a:cubicBezTo>
                      <a:cubicBezTo>
                        <a:pt x="834" y="351"/>
                        <a:pt x="828" y="353"/>
                        <a:pt x="824" y="355"/>
                      </a:cubicBezTo>
                      <a:cubicBezTo>
                        <a:pt x="562" y="503"/>
                        <a:pt x="562" y="503"/>
                        <a:pt x="562" y="503"/>
                      </a:cubicBezTo>
                      <a:cubicBezTo>
                        <a:pt x="543" y="514"/>
                        <a:pt x="518" y="510"/>
                        <a:pt x="502" y="494"/>
                      </a:cubicBezTo>
                      <a:cubicBezTo>
                        <a:pt x="484" y="475"/>
                        <a:pt x="484" y="444"/>
                        <a:pt x="503" y="425"/>
                      </a:cubicBezTo>
                      <a:cubicBezTo>
                        <a:pt x="746" y="185"/>
                        <a:pt x="746" y="185"/>
                        <a:pt x="746" y="185"/>
                      </a:cubicBezTo>
                      <a:cubicBezTo>
                        <a:pt x="791" y="140"/>
                        <a:pt x="852" y="115"/>
                        <a:pt x="917" y="115"/>
                      </a:cubicBezTo>
                      <a:cubicBezTo>
                        <a:pt x="1370" y="115"/>
                        <a:pt x="1370" y="115"/>
                        <a:pt x="1370" y="115"/>
                      </a:cubicBezTo>
                      <a:lnTo>
                        <a:pt x="1370" y="577"/>
                      </a:lnTo>
                      <a:close/>
                      <a:moveTo>
                        <a:pt x="1370" y="577"/>
                      </a:moveTo>
                      <a:cubicBezTo>
                        <a:pt x="1370" y="577"/>
                        <a:pt x="1370" y="577"/>
                        <a:pt x="1370" y="57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8296" tIns="39148" rIns="78296" bIns="39148" numCol="1" anchor="t" anchorCtr="0" compatLnSpc="1">
                  <a:prstTxWarp prst="textNoShape">
                    <a:avLst/>
                  </a:prstTxWarp>
                </a:bodyPr>
                <a:lstStyle/>
                <a:p>
                  <a:endParaRPr lang="en-US" sz="2569"/>
                </a:p>
              </p:txBody>
            </p:sp>
            <p:sp>
              <p:nvSpPr>
                <p:cNvPr id="17" name="Freeform 186">
                  <a:extLst>
                    <a:ext uri="{FF2B5EF4-FFF2-40B4-BE49-F238E27FC236}">
                      <a16:creationId xmlns:a16="http://schemas.microsoft.com/office/drawing/2014/main" id="{877E4672-A5DC-415D-9668-D02FEDC2CAC7}"/>
                    </a:ext>
                  </a:extLst>
                </p:cNvPr>
                <p:cNvSpPr>
                  <a:spLocks noEditPoints="1"/>
                </p:cNvSpPr>
                <p:nvPr/>
              </p:nvSpPr>
              <p:spPr bwMode="auto">
                <a:xfrm>
                  <a:off x="4661" y="2043"/>
                  <a:ext cx="121" cy="121"/>
                </a:xfrm>
                <a:custGeom>
                  <a:avLst/>
                  <a:gdLst>
                    <a:gd name="T0" fmla="*/ 55 w 64"/>
                    <a:gd name="T1" fmla="*/ 9 h 64"/>
                    <a:gd name="T2" fmla="*/ 32 w 64"/>
                    <a:gd name="T3" fmla="*/ 0 h 64"/>
                    <a:gd name="T4" fmla="*/ 10 w 64"/>
                    <a:gd name="T5" fmla="*/ 9 h 64"/>
                    <a:gd name="T6" fmla="*/ 0 w 64"/>
                    <a:gd name="T7" fmla="*/ 32 h 64"/>
                    <a:gd name="T8" fmla="*/ 10 w 64"/>
                    <a:gd name="T9" fmla="*/ 54 h 64"/>
                    <a:gd name="T10" fmla="*/ 32 w 64"/>
                    <a:gd name="T11" fmla="*/ 64 h 64"/>
                    <a:gd name="T12" fmla="*/ 55 w 64"/>
                    <a:gd name="T13" fmla="*/ 54 h 64"/>
                    <a:gd name="T14" fmla="*/ 64 w 64"/>
                    <a:gd name="T15" fmla="*/ 32 h 64"/>
                    <a:gd name="T16" fmla="*/ 55 w 64"/>
                    <a:gd name="T17" fmla="*/ 9 h 64"/>
                    <a:gd name="T18" fmla="*/ 55 w 64"/>
                    <a:gd name="T19" fmla="*/ 9 h 64"/>
                    <a:gd name="T20" fmla="*/ 55 w 64"/>
                    <a:gd name="T21" fmla="*/ 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64">
                      <a:moveTo>
                        <a:pt x="55" y="9"/>
                      </a:moveTo>
                      <a:cubicBezTo>
                        <a:pt x="49" y="3"/>
                        <a:pt x="41" y="0"/>
                        <a:pt x="32" y="0"/>
                      </a:cubicBezTo>
                      <a:cubicBezTo>
                        <a:pt x="24" y="0"/>
                        <a:pt x="16" y="3"/>
                        <a:pt x="10" y="9"/>
                      </a:cubicBezTo>
                      <a:cubicBezTo>
                        <a:pt x="4" y="15"/>
                        <a:pt x="0" y="23"/>
                        <a:pt x="0" y="32"/>
                      </a:cubicBezTo>
                      <a:cubicBezTo>
                        <a:pt x="0" y="40"/>
                        <a:pt x="4" y="48"/>
                        <a:pt x="10" y="54"/>
                      </a:cubicBezTo>
                      <a:cubicBezTo>
                        <a:pt x="16" y="60"/>
                        <a:pt x="24" y="64"/>
                        <a:pt x="32" y="64"/>
                      </a:cubicBezTo>
                      <a:cubicBezTo>
                        <a:pt x="41" y="64"/>
                        <a:pt x="49" y="60"/>
                        <a:pt x="55" y="54"/>
                      </a:cubicBezTo>
                      <a:cubicBezTo>
                        <a:pt x="61" y="48"/>
                        <a:pt x="64" y="40"/>
                        <a:pt x="64" y="32"/>
                      </a:cubicBezTo>
                      <a:cubicBezTo>
                        <a:pt x="64" y="23"/>
                        <a:pt x="61" y="15"/>
                        <a:pt x="55" y="9"/>
                      </a:cubicBezTo>
                      <a:close/>
                      <a:moveTo>
                        <a:pt x="55" y="9"/>
                      </a:moveTo>
                      <a:cubicBezTo>
                        <a:pt x="55" y="9"/>
                        <a:pt x="55" y="9"/>
                        <a:pt x="55"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8296" tIns="39148" rIns="78296" bIns="39148" numCol="1" anchor="t" anchorCtr="0" compatLnSpc="1">
                  <a:prstTxWarp prst="textNoShape">
                    <a:avLst/>
                  </a:prstTxWarp>
                </a:bodyPr>
                <a:lstStyle/>
                <a:p>
                  <a:endParaRPr lang="en-US" sz="2569"/>
                </a:p>
              </p:txBody>
            </p:sp>
            <p:sp>
              <p:nvSpPr>
                <p:cNvPr id="18" name="Freeform 187">
                  <a:extLst>
                    <a:ext uri="{FF2B5EF4-FFF2-40B4-BE49-F238E27FC236}">
                      <a16:creationId xmlns:a16="http://schemas.microsoft.com/office/drawing/2014/main" id="{B7F788A4-688E-425F-AA1D-85A4C00A92B4}"/>
                    </a:ext>
                  </a:extLst>
                </p:cNvPr>
                <p:cNvSpPr>
                  <a:spLocks noEditPoints="1"/>
                </p:cNvSpPr>
                <p:nvPr/>
              </p:nvSpPr>
              <p:spPr bwMode="auto">
                <a:xfrm>
                  <a:off x="1682" y="2043"/>
                  <a:ext cx="121" cy="121"/>
                </a:xfrm>
                <a:custGeom>
                  <a:avLst/>
                  <a:gdLst>
                    <a:gd name="T0" fmla="*/ 55 w 64"/>
                    <a:gd name="T1" fmla="*/ 9 h 64"/>
                    <a:gd name="T2" fmla="*/ 32 w 64"/>
                    <a:gd name="T3" fmla="*/ 0 h 64"/>
                    <a:gd name="T4" fmla="*/ 9 w 64"/>
                    <a:gd name="T5" fmla="*/ 9 h 64"/>
                    <a:gd name="T6" fmla="*/ 0 w 64"/>
                    <a:gd name="T7" fmla="*/ 32 h 64"/>
                    <a:gd name="T8" fmla="*/ 9 w 64"/>
                    <a:gd name="T9" fmla="*/ 54 h 64"/>
                    <a:gd name="T10" fmla="*/ 32 w 64"/>
                    <a:gd name="T11" fmla="*/ 64 h 64"/>
                    <a:gd name="T12" fmla="*/ 55 w 64"/>
                    <a:gd name="T13" fmla="*/ 54 h 64"/>
                    <a:gd name="T14" fmla="*/ 64 w 64"/>
                    <a:gd name="T15" fmla="*/ 32 h 64"/>
                    <a:gd name="T16" fmla="*/ 55 w 64"/>
                    <a:gd name="T17" fmla="*/ 9 h 64"/>
                    <a:gd name="T18" fmla="*/ 55 w 64"/>
                    <a:gd name="T19" fmla="*/ 9 h 64"/>
                    <a:gd name="T20" fmla="*/ 55 w 64"/>
                    <a:gd name="T21" fmla="*/ 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64">
                      <a:moveTo>
                        <a:pt x="55" y="9"/>
                      </a:moveTo>
                      <a:cubicBezTo>
                        <a:pt x="49" y="3"/>
                        <a:pt x="40" y="0"/>
                        <a:pt x="32" y="0"/>
                      </a:cubicBezTo>
                      <a:cubicBezTo>
                        <a:pt x="24" y="0"/>
                        <a:pt x="15" y="3"/>
                        <a:pt x="9" y="9"/>
                      </a:cubicBezTo>
                      <a:cubicBezTo>
                        <a:pt x="3" y="15"/>
                        <a:pt x="0" y="23"/>
                        <a:pt x="0" y="32"/>
                      </a:cubicBezTo>
                      <a:cubicBezTo>
                        <a:pt x="0" y="40"/>
                        <a:pt x="3" y="48"/>
                        <a:pt x="9" y="54"/>
                      </a:cubicBezTo>
                      <a:cubicBezTo>
                        <a:pt x="15" y="60"/>
                        <a:pt x="24" y="64"/>
                        <a:pt x="32" y="64"/>
                      </a:cubicBezTo>
                      <a:cubicBezTo>
                        <a:pt x="40" y="64"/>
                        <a:pt x="49" y="60"/>
                        <a:pt x="55" y="54"/>
                      </a:cubicBezTo>
                      <a:cubicBezTo>
                        <a:pt x="61" y="48"/>
                        <a:pt x="64" y="40"/>
                        <a:pt x="64" y="32"/>
                      </a:cubicBezTo>
                      <a:cubicBezTo>
                        <a:pt x="64" y="23"/>
                        <a:pt x="61" y="15"/>
                        <a:pt x="55" y="9"/>
                      </a:cubicBezTo>
                      <a:close/>
                      <a:moveTo>
                        <a:pt x="55" y="9"/>
                      </a:moveTo>
                      <a:cubicBezTo>
                        <a:pt x="55" y="9"/>
                        <a:pt x="55" y="9"/>
                        <a:pt x="55"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8296" tIns="39148" rIns="78296" bIns="39148" numCol="1" anchor="t" anchorCtr="0" compatLnSpc="1">
                  <a:prstTxWarp prst="textNoShape">
                    <a:avLst/>
                  </a:prstTxWarp>
                </a:bodyPr>
                <a:lstStyle/>
                <a:p>
                  <a:endParaRPr lang="en-US" sz="2569"/>
                </a:p>
              </p:txBody>
            </p:sp>
          </p:grpSp>
          <p:sp>
            <p:nvSpPr>
              <p:cNvPr id="19" name="Rectangle 42">
                <a:extLst>
                  <a:ext uri="{FF2B5EF4-FFF2-40B4-BE49-F238E27FC236}">
                    <a16:creationId xmlns:a16="http://schemas.microsoft.com/office/drawing/2014/main" id="{2B29B518-7ECD-4672-B656-36603BB0801C}"/>
                  </a:ext>
                </a:extLst>
              </p:cNvPr>
              <p:cNvSpPr/>
              <p:nvPr/>
            </p:nvSpPr>
            <p:spPr bwMode="auto">
              <a:xfrm>
                <a:off x="1452160" y="2780928"/>
                <a:ext cx="1476000" cy="274168"/>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1" u="none" strike="noStrike" cap="none" normalizeH="0" baseline="0">
                    <a:ln>
                      <a:noFill/>
                    </a:ln>
                    <a:solidFill>
                      <a:schemeClr val="tx1"/>
                    </a:solidFill>
                    <a:effectLst/>
                    <a:latin typeface="Arial" pitchFamily="-65" charset="0"/>
                    <a:ea typeface="ヒラギノ角ゴ Pro W3" pitchFamily="-65" charset="-128"/>
                    <a:cs typeface="ヒラギノ角ゴ Pro W3" pitchFamily="-65" charset="-128"/>
                  </a:rPr>
                  <a:t>Industry Partner</a:t>
                </a:r>
              </a:p>
            </p:txBody>
          </p:sp>
        </p:grpSp>
        <p:grpSp>
          <p:nvGrpSpPr>
            <p:cNvPr id="22" name="Gruppieren 21">
              <a:extLst>
                <a:ext uri="{FF2B5EF4-FFF2-40B4-BE49-F238E27FC236}">
                  <a16:creationId xmlns:a16="http://schemas.microsoft.com/office/drawing/2014/main" id="{CD56F856-1075-4CF6-BD86-4CBE42E82DD9}"/>
                </a:ext>
              </a:extLst>
            </p:cNvPr>
            <p:cNvGrpSpPr/>
            <p:nvPr/>
          </p:nvGrpSpPr>
          <p:grpSpPr>
            <a:xfrm>
              <a:off x="6353164" y="2280988"/>
              <a:ext cx="1476000" cy="804072"/>
              <a:chOff x="6236322" y="2251024"/>
              <a:chExt cx="1476000" cy="804072"/>
            </a:xfrm>
          </p:grpSpPr>
          <p:grpSp>
            <p:nvGrpSpPr>
              <p:cNvPr id="7" name="Group 797">
                <a:extLst>
                  <a:ext uri="{FF2B5EF4-FFF2-40B4-BE49-F238E27FC236}">
                    <a16:creationId xmlns:a16="http://schemas.microsoft.com/office/drawing/2014/main" id="{17A1FEEA-CFED-409D-9EA5-25ACA94A9A41}"/>
                  </a:ext>
                </a:extLst>
              </p:cNvPr>
              <p:cNvGrpSpPr>
                <a:grpSpLocks noChangeAspect="1"/>
              </p:cNvGrpSpPr>
              <p:nvPr/>
            </p:nvGrpSpPr>
            <p:grpSpPr bwMode="auto">
              <a:xfrm>
                <a:off x="6778334" y="2251024"/>
                <a:ext cx="391977" cy="391478"/>
                <a:chOff x="3962" y="1018"/>
                <a:chExt cx="3139" cy="3135"/>
              </a:xfrm>
              <a:solidFill>
                <a:schemeClr val="tx1"/>
              </a:solidFill>
            </p:grpSpPr>
            <p:sp>
              <p:nvSpPr>
                <p:cNvPr id="8" name="Freeform 799">
                  <a:extLst>
                    <a:ext uri="{FF2B5EF4-FFF2-40B4-BE49-F238E27FC236}">
                      <a16:creationId xmlns:a16="http://schemas.microsoft.com/office/drawing/2014/main" id="{F66D5EDD-6F7B-4B50-8914-C196951FB7FB}"/>
                    </a:ext>
                  </a:extLst>
                </p:cNvPr>
                <p:cNvSpPr>
                  <a:spLocks noEditPoints="1"/>
                </p:cNvSpPr>
                <p:nvPr/>
              </p:nvSpPr>
              <p:spPr bwMode="auto">
                <a:xfrm>
                  <a:off x="4197" y="3307"/>
                  <a:ext cx="472" cy="846"/>
                </a:xfrm>
                <a:custGeom>
                  <a:avLst/>
                  <a:gdLst>
                    <a:gd name="T0" fmla="*/ 197 w 944"/>
                    <a:gd name="T1" fmla="*/ 194 h 1692"/>
                    <a:gd name="T2" fmla="*/ 197 w 944"/>
                    <a:gd name="T3" fmla="*/ 1495 h 1692"/>
                    <a:gd name="T4" fmla="*/ 748 w 944"/>
                    <a:gd name="T5" fmla="*/ 1495 h 1692"/>
                    <a:gd name="T6" fmla="*/ 748 w 944"/>
                    <a:gd name="T7" fmla="*/ 194 h 1692"/>
                    <a:gd name="T8" fmla="*/ 197 w 944"/>
                    <a:gd name="T9" fmla="*/ 194 h 1692"/>
                    <a:gd name="T10" fmla="*/ 0 w 944"/>
                    <a:gd name="T11" fmla="*/ 0 h 1692"/>
                    <a:gd name="T12" fmla="*/ 944 w 944"/>
                    <a:gd name="T13" fmla="*/ 0 h 1692"/>
                    <a:gd name="T14" fmla="*/ 944 w 944"/>
                    <a:gd name="T15" fmla="*/ 1692 h 1692"/>
                    <a:gd name="T16" fmla="*/ 0 w 944"/>
                    <a:gd name="T17" fmla="*/ 1692 h 1692"/>
                    <a:gd name="T18" fmla="*/ 0 w 944"/>
                    <a:gd name="T19" fmla="*/ 0 h 1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4" h="1692">
                      <a:moveTo>
                        <a:pt x="197" y="194"/>
                      </a:moveTo>
                      <a:lnTo>
                        <a:pt x="197" y="1495"/>
                      </a:lnTo>
                      <a:lnTo>
                        <a:pt x="748" y="1495"/>
                      </a:lnTo>
                      <a:lnTo>
                        <a:pt x="748" y="194"/>
                      </a:lnTo>
                      <a:lnTo>
                        <a:pt x="197" y="194"/>
                      </a:lnTo>
                      <a:close/>
                      <a:moveTo>
                        <a:pt x="0" y="0"/>
                      </a:moveTo>
                      <a:lnTo>
                        <a:pt x="944" y="0"/>
                      </a:lnTo>
                      <a:lnTo>
                        <a:pt x="944" y="1692"/>
                      </a:lnTo>
                      <a:lnTo>
                        <a:pt x="0" y="1692"/>
                      </a:lnTo>
                      <a:lnTo>
                        <a:pt x="0" y="0"/>
                      </a:lnTo>
                      <a:close/>
                    </a:path>
                  </a:pathLst>
                </a:custGeom>
                <a:grpFill/>
                <a:ln w="0">
                  <a:noFill/>
                  <a:prstDash val="solid"/>
                  <a:round/>
                  <a:headEnd/>
                  <a:tailEnd/>
                </a:ln>
              </p:spPr>
              <p:txBody>
                <a:bodyPr vert="horz" wrap="square" lIns="78296" tIns="39148" rIns="78296" bIns="39148" numCol="1" anchor="t" anchorCtr="0" compatLnSpc="1">
                  <a:prstTxWarp prst="textNoShape">
                    <a:avLst/>
                  </a:prstTxWarp>
                </a:bodyPr>
                <a:lstStyle/>
                <a:p>
                  <a:endParaRPr lang="en-US" sz="2569"/>
                </a:p>
              </p:txBody>
            </p:sp>
            <p:sp>
              <p:nvSpPr>
                <p:cNvPr id="9" name="Freeform 800">
                  <a:extLst>
                    <a:ext uri="{FF2B5EF4-FFF2-40B4-BE49-F238E27FC236}">
                      <a16:creationId xmlns:a16="http://schemas.microsoft.com/office/drawing/2014/main" id="{7AC6719C-56E0-41A8-BF1B-E9773F2A688D}"/>
                    </a:ext>
                  </a:extLst>
                </p:cNvPr>
                <p:cNvSpPr>
                  <a:spLocks noEditPoints="1"/>
                </p:cNvSpPr>
                <p:nvPr/>
              </p:nvSpPr>
              <p:spPr bwMode="auto">
                <a:xfrm>
                  <a:off x="4805" y="2880"/>
                  <a:ext cx="472" cy="1273"/>
                </a:xfrm>
                <a:custGeom>
                  <a:avLst/>
                  <a:gdLst>
                    <a:gd name="T0" fmla="*/ 194 w 944"/>
                    <a:gd name="T1" fmla="*/ 196 h 2548"/>
                    <a:gd name="T2" fmla="*/ 194 w 944"/>
                    <a:gd name="T3" fmla="*/ 2351 h 2548"/>
                    <a:gd name="T4" fmla="*/ 747 w 944"/>
                    <a:gd name="T5" fmla="*/ 2351 h 2548"/>
                    <a:gd name="T6" fmla="*/ 747 w 944"/>
                    <a:gd name="T7" fmla="*/ 196 h 2548"/>
                    <a:gd name="T8" fmla="*/ 194 w 944"/>
                    <a:gd name="T9" fmla="*/ 196 h 2548"/>
                    <a:gd name="T10" fmla="*/ 0 w 944"/>
                    <a:gd name="T11" fmla="*/ 0 h 2548"/>
                    <a:gd name="T12" fmla="*/ 944 w 944"/>
                    <a:gd name="T13" fmla="*/ 0 h 2548"/>
                    <a:gd name="T14" fmla="*/ 944 w 944"/>
                    <a:gd name="T15" fmla="*/ 2548 h 2548"/>
                    <a:gd name="T16" fmla="*/ 0 w 944"/>
                    <a:gd name="T17" fmla="*/ 2548 h 2548"/>
                    <a:gd name="T18" fmla="*/ 0 w 944"/>
                    <a:gd name="T19" fmla="*/ 0 h 2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4" h="2548">
                      <a:moveTo>
                        <a:pt x="194" y="196"/>
                      </a:moveTo>
                      <a:lnTo>
                        <a:pt x="194" y="2351"/>
                      </a:lnTo>
                      <a:lnTo>
                        <a:pt x="747" y="2351"/>
                      </a:lnTo>
                      <a:lnTo>
                        <a:pt x="747" y="196"/>
                      </a:lnTo>
                      <a:lnTo>
                        <a:pt x="194" y="196"/>
                      </a:lnTo>
                      <a:close/>
                      <a:moveTo>
                        <a:pt x="0" y="0"/>
                      </a:moveTo>
                      <a:lnTo>
                        <a:pt x="944" y="0"/>
                      </a:lnTo>
                      <a:lnTo>
                        <a:pt x="944" y="2548"/>
                      </a:lnTo>
                      <a:lnTo>
                        <a:pt x="0" y="2548"/>
                      </a:lnTo>
                      <a:lnTo>
                        <a:pt x="0" y="0"/>
                      </a:lnTo>
                      <a:close/>
                    </a:path>
                  </a:pathLst>
                </a:custGeom>
                <a:grpFill/>
                <a:ln w="0">
                  <a:noFill/>
                  <a:prstDash val="solid"/>
                  <a:round/>
                  <a:headEnd/>
                  <a:tailEnd/>
                </a:ln>
              </p:spPr>
              <p:txBody>
                <a:bodyPr vert="horz" wrap="square" lIns="78296" tIns="39148" rIns="78296" bIns="39148" numCol="1" anchor="t" anchorCtr="0" compatLnSpc="1">
                  <a:prstTxWarp prst="textNoShape">
                    <a:avLst/>
                  </a:prstTxWarp>
                </a:bodyPr>
                <a:lstStyle/>
                <a:p>
                  <a:endParaRPr lang="en-US" sz="2569"/>
                </a:p>
              </p:txBody>
            </p:sp>
            <p:sp>
              <p:nvSpPr>
                <p:cNvPr id="10" name="Freeform 801">
                  <a:extLst>
                    <a:ext uri="{FF2B5EF4-FFF2-40B4-BE49-F238E27FC236}">
                      <a16:creationId xmlns:a16="http://schemas.microsoft.com/office/drawing/2014/main" id="{7882A193-3BC7-4ECA-A7DA-7E4765F47AE0}"/>
                    </a:ext>
                  </a:extLst>
                </p:cNvPr>
                <p:cNvSpPr>
                  <a:spLocks noEditPoints="1"/>
                </p:cNvSpPr>
                <p:nvPr/>
              </p:nvSpPr>
              <p:spPr bwMode="auto">
                <a:xfrm>
                  <a:off x="5412" y="2398"/>
                  <a:ext cx="473" cy="1755"/>
                </a:xfrm>
                <a:custGeom>
                  <a:avLst/>
                  <a:gdLst>
                    <a:gd name="T0" fmla="*/ 196 w 946"/>
                    <a:gd name="T1" fmla="*/ 196 h 3510"/>
                    <a:gd name="T2" fmla="*/ 196 w 946"/>
                    <a:gd name="T3" fmla="*/ 3313 h 3510"/>
                    <a:gd name="T4" fmla="*/ 749 w 946"/>
                    <a:gd name="T5" fmla="*/ 3313 h 3510"/>
                    <a:gd name="T6" fmla="*/ 749 w 946"/>
                    <a:gd name="T7" fmla="*/ 196 h 3510"/>
                    <a:gd name="T8" fmla="*/ 196 w 946"/>
                    <a:gd name="T9" fmla="*/ 196 h 3510"/>
                    <a:gd name="T10" fmla="*/ 0 w 946"/>
                    <a:gd name="T11" fmla="*/ 0 h 3510"/>
                    <a:gd name="T12" fmla="*/ 946 w 946"/>
                    <a:gd name="T13" fmla="*/ 0 h 3510"/>
                    <a:gd name="T14" fmla="*/ 946 w 946"/>
                    <a:gd name="T15" fmla="*/ 3510 h 3510"/>
                    <a:gd name="T16" fmla="*/ 0 w 946"/>
                    <a:gd name="T17" fmla="*/ 3510 h 3510"/>
                    <a:gd name="T18" fmla="*/ 0 w 946"/>
                    <a:gd name="T19" fmla="*/ 0 h 3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6" h="3510">
                      <a:moveTo>
                        <a:pt x="196" y="196"/>
                      </a:moveTo>
                      <a:lnTo>
                        <a:pt x="196" y="3313"/>
                      </a:lnTo>
                      <a:lnTo>
                        <a:pt x="749" y="3313"/>
                      </a:lnTo>
                      <a:lnTo>
                        <a:pt x="749" y="196"/>
                      </a:lnTo>
                      <a:lnTo>
                        <a:pt x="196" y="196"/>
                      </a:lnTo>
                      <a:close/>
                      <a:moveTo>
                        <a:pt x="0" y="0"/>
                      </a:moveTo>
                      <a:lnTo>
                        <a:pt x="946" y="0"/>
                      </a:lnTo>
                      <a:lnTo>
                        <a:pt x="946" y="3510"/>
                      </a:lnTo>
                      <a:lnTo>
                        <a:pt x="0" y="3510"/>
                      </a:lnTo>
                      <a:lnTo>
                        <a:pt x="0" y="0"/>
                      </a:lnTo>
                      <a:close/>
                    </a:path>
                  </a:pathLst>
                </a:custGeom>
                <a:grpFill/>
                <a:ln w="0">
                  <a:noFill/>
                  <a:prstDash val="solid"/>
                  <a:round/>
                  <a:headEnd/>
                  <a:tailEnd/>
                </a:ln>
              </p:spPr>
              <p:txBody>
                <a:bodyPr vert="horz" wrap="square" lIns="78296" tIns="39148" rIns="78296" bIns="39148" numCol="1" anchor="t" anchorCtr="0" compatLnSpc="1">
                  <a:prstTxWarp prst="textNoShape">
                    <a:avLst/>
                  </a:prstTxWarp>
                </a:bodyPr>
                <a:lstStyle/>
                <a:p>
                  <a:endParaRPr lang="en-US" sz="2569"/>
                </a:p>
              </p:txBody>
            </p:sp>
            <p:sp>
              <p:nvSpPr>
                <p:cNvPr id="12" name="Freeform 802">
                  <a:extLst>
                    <a:ext uri="{FF2B5EF4-FFF2-40B4-BE49-F238E27FC236}">
                      <a16:creationId xmlns:a16="http://schemas.microsoft.com/office/drawing/2014/main" id="{FD66B738-D677-42E6-849F-3B51D15E7E59}"/>
                    </a:ext>
                  </a:extLst>
                </p:cNvPr>
                <p:cNvSpPr>
                  <a:spLocks noEditPoints="1"/>
                </p:cNvSpPr>
                <p:nvPr/>
              </p:nvSpPr>
              <p:spPr bwMode="auto">
                <a:xfrm>
                  <a:off x="6021" y="1918"/>
                  <a:ext cx="472" cy="2235"/>
                </a:xfrm>
                <a:custGeom>
                  <a:avLst/>
                  <a:gdLst>
                    <a:gd name="T0" fmla="*/ 197 w 944"/>
                    <a:gd name="T1" fmla="*/ 194 h 4470"/>
                    <a:gd name="T2" fmla="*/ 197 w 944"/>
                    <a:gd name="T3" fmla="*/ 4273 h 4470"/>
                    <a:gd name="T4" fmla="*/ 748 w 944"/>
                    <a:gd name="T5" fmla="*/ 4273 h 4470"/>
                    <a:gd name="T6" fmla="*/ 748 w 944"/>
                    <a:gd name="T7" fmla="*/ 194 h 4470"/>
                    <a:gd name="T8" fmla="*/ 197 w 944"/>
                    <a:gd name="T9" fmla="*/ 194 h 4470"/>
                    <a:gd name="T10" fmla="*/ 0 w 944"/>
                    <a:gd name="T11" fmla="*/ 0 h 4470"/>
                    <a:gd name="T12" fmla="*/ 944 w 944"/>
                    <a:gd name="T13" fmla="*/ 0 h 4470"/>
                    <a:gd name="T14" fmla="*/ 944 w 944"/>
                    <a:gd name="T15" fmla="*/ 4470 h 4470"/>
                    <a:gd name="T16" fmla="*/ 0 w 944"/>
                    <a:gd name="T17" fmla="*/ 4470 h 4470"/>
                    <a:gd name="T18" fmla="*/ 0 w 944"/>
                    <a:gd name="T19" fmla="*/ 0 h 4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4" h="4470">
                      <a:moveTo>
                        <a:pt x="197" y="194"/>
                      </a:moveTo>
                      <a:lnTo>
                        <a:pt x="197" y="4273"/>
                      </a:lnTo>
                      <a:lnTo>
                        <a:pt x="748" y="4273"/>
                      </a:lnTo>
                      <a:lnTo>
                        <a:pt x="748" y="194"/>
                      </a:lnTo>
                      <a:lnTo>
                        <a:pt x="197" y="194"/>
                      </a:lnTo>
                      <a:close/>
                      <a:moveTo>
                        <a:pt x="0" y="0"/>
                      </a:moveTo>
                      <a:lnTo>
                        <a:pt x="944" y="0"/>
                      </a:lnTo>
                      <a:lnTo>
                        <a:pt x="944" y="4470"/>
                      </a:lnTo>
                      <a:lnTo>
                        <a:pt x="0" y="4470"/>
                      </a:lnTo>
                      <a:lnTo>
                        <a:pt x="0" y="0"/>
                      </a:lnTo>
                      <a:close/>
                    </a:path>
                  </a:pathLst>
                </a:custGeom>
                <a:grpFill/>
                <a:ln w="0">
                  <a:noFill/>
                  <a:prstDash val="solid"/>
                  <a:round/>
                  <a:headEnd/>
                  <a:tailEnd/>
                </a:ln>
              </p:spPr>
              <p:txBody>
                <a:bodyPr vert="horz" wrap="square" lIns="78296" tIns="39148" rIns="78296" bIns="39148" numCol="1" anchor="t" anchorCtr="0" compatLnSpc="1">
                  <a:prstTxWarp prst="textNoShape">
                    <a:avLst/>
                  </a:prstTxWarp>
                </a:bodyPr>
                <a:lstStyle/>
                <a:p>
                  <a:endParaRPr lang="en-US" sz="2569"/>
                </a:p>
              </p:txBody>
            </p:sp>
            <p:sp>
              <p:nvSpPr>
                <p:cNvPr id="13" name="Freeform 803">
                  <a:extLst>
                    <a:ext uri="{FF2B5EF4-FFF2-40B4-BE49-F238E27FC236}">
                      <a16:creationId xmlns:a16="http://schemas.microsoft.com/office/drawing/2014/main" id="{DCF0C1E8-EF0F-4CAD-B572-14436619AD49}"/>
                    </a:ext>
                  </a:extLst>
                </p:cNvPr>
                <p:cNvSpPr>
                  <a:spLocks noEditPoints="1"/>
                </p:cNvSpPr>
                <p:nvPr/>
              </p:nvSpPr>
              <p:spPr bwMode="auto">
                <a:xfrm>
                  <a:off x="6629" y="1597"/>
                  <a:ext cx="472" cy="2556"/>
                </a:xfrm>
                <a:custGeom>
                  <a:avLst/>
                  <a:gdLst>
                    <a:gd name="T0" fmla="*/ 195 w 944"/>
                    <a:gd name="T1" fmla="*/ 197 h 5113"/>
                    <a:gd name="T2" fmla="*/ 195 w 944"/>
                    <a:gd name="T3" fmla="*/ 4916 h 5113"/>
                    <a:gd name="T4" fmla="*/ 748 w 944"/>
                    <a:gd name="T5" fmla="*/ 4916 h 5113"/>
                    <a:gd name="T6" fmla="*/ 748 w 944"/>
                    <a:gd name="T7" fmla="*/ 197 h 5113"/>
                    <a:gd name="T8" fmla="*/ 195 w 944"/>
                    <a:gd name="T9" fmla="*/ 197 h 5113"/>
                    <a:gd name="T10" fmla="*/ 0 w 944"/>
                    <a:gd name="T11" fmla="*/ 0 h 5113"/>
                    <a:gd name="T12" fmla="*/ 944 w 944"/>
                    <a:gd name="T13" fmla="*/ 0 h 5113"/>
                    <a:gd name="T14" fmla="*/ 944 w 944"/>
                    <a:gd name="T15" fmla="*/ 5113 h 5113"/>
                    <a:gd name="T16" fmla="*/ 0 w 944"/>
                    <a:gd name="T17" fmla="*/ 5113 h 5113"/>
                    <a:gd name="T18" fmla="*/ 0 w 944"/>
                    <a:gd name="T19" fmla="*/ 0 h 5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4" h="5113">
                      <a:moveTo>
                        <a:pt x="195" y="197"/>
                      </a:moveTo>
                      <a:lnTo>
                        <a:pt x="195" y="4916"/>
                      </a:lnTo>
                      <a:lnTo>
                        <a:pt x="748" y="4916"/>
                      </a:lnTo>
                      <a:lnTo>
                        <a:pt x="748" y="197"/>
                      </a:lnTo>
                      <a:lnTo>
                        <a:pt x="195" y="197"/>
                      </a:lnTo>
                      <a:close/>
                      <a:moveTo>
                        <a:pt x="0" y="0"/>
                      </a:moveTo>
                      <a:lnTo>
                        <a:pt x="944" y="0"/>
                      </a:lnTo>
                      <a:lnTo>
                        <a:pt x="944" y="5113"/>
                      </a:lnTo>
                      <a:lnTo>
                        <a:pt x="0" y="5113"/>
                      </a:lnTo>
                      <a:lnTo>
                        <a:pt x="0" y="0"/>
                      </a:lnTo>
                      <a:close/>
                    </a:path>
                  </a:pathLst>
                </a:custGeom>
                <a:grpFill/>
                <a:ln w="0">
                  <a:noFill/>
                  <a:prstDash val="solid"/>
                  <a:round/>
                  <a:headEnd/>
                  <a:tailEnd/>
                </a:ln>
              </p:spPr>
              <p:txBody>
                <a:bodyPr vert="horz" wrap="square" lIns="78296" tIns="39148" rIns="78296" bIns="39148" numCol="1" anchor="t" anchorCtr="0" compatLnSpc="1">
                  <a:prstTxWarp prst="textNoShape">
                    <a:avLst/>
                  </a:prstTxWarp>
                </a:bodyPr>
                <a:lstStyle/>
                <a:p>
                  <a:endParaRPr lang="en-US" sz="2569"/>
                </a:p>
              </p:txBody>
            </p:sp>
            <p:sp>
              <p:nvSpPr>
                <p:cNvPr id="14" name="Freeform 804">
                  <a:extLst>
                    <a:ext uri="{FF2B5EF4-FFF2-40B4-BE49-F238E27FC236}">
                      <a16:creationId xmlns:a16="http://schemas.microsoft.com/office/drawing/2014/main" id="{62FDEE0C-FF9F-44A2-A698-C2F081073F22}"/>
                    </a:ext>
                  </a:extLst>
                </p:cNvPr>
                <p:cNvSpPr>
                  <a:spLocks/>
                </p:cNvSpPr>
                <p:nvPr/>
              </p:nvSpPr>
              <p:spPr bwMode="auto">
                <a:xfrm>
                  <a:off x="3962" y="1018"/>
                  <a:ext cx="2556" cy="2054"/>
                </a:xfrm>
                <a:custGeom>
                  <a:avLst/>
                  <a:gdLst>
                    <a:gd name="T0" fmla="*/ 5113 w 5113"/>
                    <a:gd name="T1" fmla="*/ 0 h 4108"/>
                    <a:gd name="T2" fmla="*/ 4798 w 5113"/>
                    <a:gd name="T3" fmla="*/ 791 h 4108"/>
                    <a:gd name="T4" fmla="*/ 4606 w 5113"/>
                    <a:gd name="T5" fmla="*/ 547 h 4108"/>
                    <a:gd name="T6" fmla="*/ 166 w 5113"/>
                    <a:gd name="T7" fmla="*/ 4108 h 4108"/>
                    <a:gd name="T8" fmla="*/ 162 w 5113"/>
                    <a:gd name="T9" fmla="*/ 4104 h 4108"/>
                    <a:gd name="T10" fmla="*/ 155 w 5113"/>
                    <a:gd name="T11" fmla="*/ 4093 h 4108"/>
                    <a:gd name="T12" fmla="*/ 141 w 5113"/>
                    <a:gd name="T13" fmla="*/ 4078 h 4108"/>
                    <a:gd name="T14" fmla="*/ 124 w 5113"/>
                    <a:gd name="T15" fmla="*/ 4059 h 4108"/>
                    <a:gd name="T16" fmla="*/ 105 w 5113"/>
                    <a:gd name="T17" fmla="*/ 4038 h 4108"/>
                    <a:gd name="T18" fmla="*/ 86 w 5113"/>
                    <a:gd name="T19" fmla="*/ 4013 h 4108"/>
                    <a:gd name="T20" fmla="*/ 65 w 5113"/>
                    <a:gd name="T21" fmla="*/ 3990 h 4108"/>
                    <a:gd name="T22" fmla="*/ 46 w 5113"/>
                    <a:gd name="T23" fmla="*/ 3967 h 4108"/>
                    <a:gd name="T24" fmla="*/ 29 w 5113"/>
                    <a:gd name="T25" fmla="*/ 3948 h 4108"/>
                    <a:gd name="T26" fmla="*/ 15 w 5113"/>
                    <a:gd name="T27" fmla="*/ 3933 h 4108"/>
                    <a:gd name="T28" fmla="*/ 6 w 5113"/>
                    <a:gd name="T29" fmla="*/ 3921 h 4108"/>
                    <a:gd name="T30" fmla="*/ 0 w 5113"/>
                    <a:gd name="T31" fmla="*/ 3918 h 4108"/>
                    <a:gd name="T32" fmla="*/ 4464 w 5113"/>
                    <a:gd name="T33" fmla="*/ 366 h 4108"/>
                    <a:gd name="T34" fmla="*/ 4272 w 5113"/>
                    <a:gd name="T35" fmla="*/ 122 h 4108"/>
                    <a:gd name="T36" fmla="*/ 5113 w 5113"/>
                    <a:gd name="T37" fmla="*/ 0 h 4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113" h="4108">
                      <a:moveTo>
                        <a:pt x="5113" y="0"/>
                      </a:moveTo>
                      <a:lnTo>
                        <a:pt x="4798" y="791"/>
                      </a:lnTo>
                      <a:lnTo>
                        <a:pt x="4606" y="547"/>
                      </a:lnTo>
                      <a:lnTo>
                        <a:pt x="166" y="4108"/>
                      </a:lnTo>
                      <a:lnTo>
                        <a:pt x="162" y="4104"/>
                      </a:lnTo>
                      <a:lnTo>
                        <a:pt x="155" y="4093"/>
                      </a:lnTo>
                      <a:lnTo>
                        <a:pt x="141" y="4078"/>
                      </a:lnTo>
                      <a:lnTo>
                        <a:pt x="124" y="4059"/>
                      </a:lnTo>
                      <a:lnTo>
                        <a:pt x="105" y="4038"/>
                      </a:lnTo>
                      <a:lnTo>
                        <a:pt x="86" y="4013"/>
                      </a:lnTo>
                      <a:lnTo>
                        <a:pt x="65" y="3990"/>
                      </a:lnTo>
                      <a:lnTo>
                        <a:pt x="46" y="3967"/>
                      </a:lnTo>
                      <a:lnTo>
                        <a:pt x="29" y="3948"/>
                      </a:lnTo>
                      <a:lnTo>
                        <a:pt x="15" y="3933"/>
                      </a:lnTo>
                      <a:lnTo>
                        <a:pt x="6" y="3921"/>
                      </a:lnTo>
                      <a:lnTo>
                        <a:pt x="0" y="3918"/>
                      </a:lnTo>
                      <a:lnTo>
                        <a:pt x="4464" y="366"/>
                      </a:lnTo>
                      <a:lnTo>
                        <a:pt x="4272" y="122"/>
                      </a:lnTo>
                      <a:lnTo>
                        <a:pt x="5113" y="0"/>
                      </a:lnTo>
                      <a:close/>
                    </a:path>
                  </a:pathLst>
                </a:custGeom>
                <a:grpFill/>
                <a:ln w="0">
                  <a:noFill/>
                  <a:prstDash val="solid"/>
                  <a:round/>
                  <a:headEnd/>
                  <a:tailEnd/>
                </a:ln>
              </p:spPr>
              <p:txBody>
                <a:bodyPr vert="horz" wrap="square" lIns="78296" tIns="39148" rIns="78296" bIns="39148" numCol="1" anchor="t" anchorCtr="0" compatLnSpc="1">
                  <a:prstTxWarp prst="textNoShape">
                    <a:avLst/>
                  </a:prstTxWarp>
                </a:bodyPr>
                <a:lstStyle/>
                <a:p>
                  <a:endParaRPr lang="en-US" sz="2569"/>
                </a:p>
              </p:txBody>
            </p:sp>
          </p:grpSp>
          <p:sp>
            <p:nvSpPr>
              <p:cNvPr id="20" name="Rectangle 42">
                <a:extLst>
                  <a:ext uri="{FF2B5EF4-FFF2-40B4-BE49-F238E27FC236}">
                    <a16:creationId xmlns:a16="http://schemas.microsoft.com/office/drawing/2014/main" id="{288BD840-1141-4ABC-ABC5-029E835BD19B}"/>
                  </a:ext>
                </a:extLst>
              </p:cNvPr>
              <p:cNvSpPr/>
              <p:nvPr/>
            </p:nvSpPr>
            <p:spPr bwMode="auto">
              <a:xfrm>
                <a:off x="6236322" y="2780928"/>
                <a:ext cx="1476000" cy="274168"/>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1" u="none" strike="noStrike" cap="none" normalizeH="0" baseline="0">
                    <a:ln>
                      <a:noFill/>
                    </a:ln>
                    <a:solidFill>
                      <a:schemeClr val="tx1"/>
                    </a:solidFill>
                    <a:effectLst/>
                    <a:latin typeface="Arial" pitchFamily="-65" charset="0"/>
                    <a:ea typeface="ヒラギノ角ゴ Pro W3" pitchFamily="-65" charset="-128"/>
                    <a:cs typeface="ヒラギノ角ゴ Pro W3" pitchFamily="-65" charset="-128"/>
                  </a:rPr>
                  <a:t>Company Builder</a:t>
                </a:r>
              </a:p>
            </p:txBody>
          </p:sp>
        </p:grpSp>
      </p:grpSp>
      <p:cxnSp>
        <p:nvCxnSpPr>
          <p:cNvPr id="44" name="Gerade Verbindung mit Pfeil 43">
            <a:extLst>
              <a:ext uri="{FF2B5EF4-FFF2-40B4-BE49-F238E27FC236}">
                <a16:creationId xmlns:a16="http://schemas.microsoft.com/office/drawing/2014/main" id="{D49341D7-C9D1-43F4-881F-18CE4FB5479B}"/>
              </a:ext>
            </a:extLst>
          </p:cNvPr>
          <p:cNvCxnSpPr>
            <a:cxnSpLocks/>
          </p:cNvCxnSpPr>
          <p:nvPr/>
        </p:nvCxnSpPr>
        <p:spPr bwMode="auto">
          <a:xfrm>
            <a:off x="7091164" y="3145156"/>
            <a:ext cx="0" cy="93600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cxnSp>
        <p:nvCxnSpPr>
          <p:cNvPr id="47" name="Gerade Verbindung mit Pfeil 46">
            <a:extLst>
              <a:ext uri="{FF2B5EF4-FFF2-40B4-BE49-F238E27FC236}">
                <a16:creationId xmlns:a16="http://schemas.microsoft.com/office/drawing/2014/main" id="{BAA76774-9577-4FA9-84A6-062A80E856D6}"/>
              </a:ext>
            </a:extLst>
          </p:cNvPr>
          <p:cNvCxnSpPr>
            <a:cxnSpLocks/>
          </p:cNvCxnSpPr>
          <p:nvPr/>
        </p:nvCxnSpPr>
        <p:spPr bwMode="auto">
          <a:xfrm>
            <a:off x="2052836" y="3145156"/>
            <a:ext cx="0" cy="93600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sp>
        <p:nvSpPr>
          <p:cNvPr id="50" name="Rectangle 23">
            <a:extLst>
              <a:ext uri="{FF2B5EF4-FFF2-40B4-BE49-F238E27FC236}">
                <a16:creationId xmlns:a16="http://schemas.microsoft.com/office/drawing/2014/main" id="{FF8B0AC1-AA66-4DE4-990E-2B7320483019}"/>
              </a:ext>
            </a:extLst>
          </p:cNvPr>
          <p:cNvSpPr/>
          <p:nvPr/>
        </p:nvSpPr>
        <p:spPr bwMode="auto">
          <a:xfrm>
            <a:off x="2052836" y="5439325"/>
            <a:ext cx="5038328" cy="566493"/>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sz="1050" i="1">
                <a:latin typeface="Arial" pitchFamily="-65" charset="0"/>
                <a:ea typeface="ヒラギノ角ゴ Pro W3" pitchFamily="-65" charset="-128"/>
                <a:cs typeface="ヒラギノ角ゴ Pro W3" pitchFamily="-65" charset="-128"/>
              </a:rPr>
              <a:t>The equity stakes in the newly created ventures are split in the beginning between the stakeholders. The ultimate goal is to create mature companies which become vital parts of the industry partner’s core business. </a:t>
            </a:r>
          </a:p>
        </p:txBody>
      </p:sp>
      <p:sp>
        <p:nvSpPr>
          <p:cNvPr id="52" name="Gleichschenkliges Dreieck 51">
            <a:extLst>
              <a:ext uri="{FF2B5EF4-FFF2-40B4-BE49-F238E27FC236}">
                <a16:creationId xmlns:a16="http://schemas.microsoft.com/office/drawing/2014/main" id="{B2D08C94-1E6F-45F3-A0EA-8ACE5A07C889}"/>
              </a:ext>
            </a:extLst>
          </p:cNvPr>
          <p:cNvSpPr/>
          <p:nvPr/>
        </p:nvSpPr>
        <p:spPr bwMode="auto">
          <a:xfrm rot="10800000">
            <a:off x="4078800" y="3732486"/>
            <a:ext cx="986400" cy="214501"/>
          </a:xfrm>
          <a:prstGeom prst="triangl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65" charset="0"/>
              <a:ea typeface="ヒラギノ角ゴ Pro W3" pitchFamily="-65" charset="-128"/>
              <a:cs typeface="ヒラギノ角ゴ Pro W3" pitchFamily="-65" charset="-128"/>
            </a:endParaRPr>
          </a:p>
        </p:txBody>
      </p:sp>
      <p:sp>
        <p:nvSpPr>
          <p:cNvPr id="48" name="Rectangle 23">
            <a:extLst>
              <a:ext uri="{FF2B5EF4-FFF2-40B4-BE49-F238E27FC236}">
                <a16:creationId xmlns:a16="http://schemas.microsoft.com/office/drawing/2014/main" id="{A6857869-C8A4-4F7E-8D52-8D02246DA6D5}"/>
              </a:ext>
            </a:extLst>
          </p:cNvPr>
          <p:cNvSpPr/>
          <p:nvPr/>
        </p:nvSpPr>
        <p:spPr bwMode="auto">
          <a:xfrm>
            <a:off x="5724128" y="4242356"/>
            <a:ext cx="2734072" cy="985015"/>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71450" indent="-171450" algn="l">
              <a:spcAft>
                <a:spcPts val="600"/>
              </a:spcAft>
              <a:buFont typeface="Arial" panose="020B0604020202020204" pitchFamily="34" charset="0"/>
              <a:buChar char="•"/>
            </a:pPr>
            <a:r>
              <a:rPr lang="en-US" sz="1050">
                <a:latin typeface="Arial" pitchFamily="-65" charset="0"/>
                <a:ea typeface="ヒラギノ角ゴ Pro W3" pitchFamily="-65" charset="-128"/>
                <a:cs typeface="ヒラギノ角ゴ Pro W3" pitchFamily="-65" charset="-128"/>
              </a:rPr>
              <a:t>Provides experience through management know-how, infrastructure and talent. </a:t>
            </a:r>
          </a:p>
          <a:p>
            <a:pPr marL="171450" indent="-171450" algn="l">
              <a:buFont typeface="Arial" panose="020B0604020202020204" pitchFamily="34" charset="0"/>
              <a:buChar char="•"/>
            </a:pPr>
            <a:r>
              <a:rPr lang="en-US" sz="1050">
                <a:latin typeface="Arial" pitchFamily="-65" charset="0"/>
                <a:ea typeface="ヒラギノ角ゴ Pro W3" pitchFamily="-65" charset="-128"/>
                <a:cs typeface="ヒラギノ角ゴ Pro W3" pitchFamily="-65" charset="-128"/>
              </a:rPr>
              <a:t>Collects ideas and tests them in the market in a structured approach. </a:t>
            </a:r>
          </a:p>
        </p:txBody>
      </p:sp>
      <p:sp>
        <p:nvSpPr>
          <p:cNvPr id="49" name="Rectangle 23">
            <a:extLst>
              <a:ext uri="{FF2B5EF4-FFF2-40B4-BE49-F238E27FC236}">
                <a16:creationId xmlns:a16="http://schemas.microsoft.com/office/drawing/2014/main" id="{0E7314C6-385D-4315-A4CA-AD86A11AAD33}"/>
              </a:ext>
            </a:extLst>
          </p:cNvPr>
          <p:cNvSpPr/>
          <p:nvPr/>
        </p:nvSpPr>
        <p:spPr bwMode="auto">
          <a:xfrm>
            <a:off x="685800" y="4242356"/>
            <a:ext cx="2734072" cy="985015"/>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71450" indent="-171450" algn="l">
              <a:spcAft>
                <a:spcPts val="600"/>
              </a:spcAft>
              <a:buFont typeface="Arial" panose="020B0604020202020204" pitchFamily="34" charset="0"/>
              <a:buChar char="•"/>
            </a:pPr>
            <a:r>
              <a:rPr lang="en-US" sz="1050">
                <a:latin typeface="Arial" pitchFamily="-65" charset="0"/>
                <a:ea typeface="ヒラギノ角ゴ Pro W3" pitchFamily="-65" charset="-128"/>
                <a:cs typeface="ヒラギノ角ゴ Pro W3" pitchFamily="-65" charset="-128"/>
              </a:rPr>
              <a:t>Provides industry specific expertise, deep knowledge of the market trends and initial funding.</a:t>
            </a:r>
          </a:p>
          <a:p>
            <a:pPr marL="171450" indent="-171450" algn="l">
              <a:buFont typeface="Arial" panose="020B0604020202020204" pitchFamily="34" charset="0"/>
              <a:buChar char="•"/>
            </a:pPr>
            <a:r>
              <a:rPr lang="en-US" sz="1050">
                <a:latin typeface="Arial" pitchFamily="-65" charset="0"/>
                <a:ea typeface="ヒラギノ角ゴ Pro W3" pitchFamily="-65" charset="-128"/>
                <a:cs typeface="ヒラギノ角ゴ Pro W3" pitchFamily="-65" charset="-128"/>
              </a:rPr>
              <a:t>Increases his equity stake in the newly created ventures over time.</a:t>
            </a:r>
          </a:p>
        </p:txBody>
      </p:sp>
      <p:sp>
        <p:nvSpPr>
          <p:cNvPr id="51" name="Gleichschenkliges Dreieck 50">
            <a:extLst>
              <a:ext uri="{FF2B5EF4-FFF2-40B4-BE49-F238E27FC236}">
                <a16:creationId xmlns:a16="http://schemas.microsoft.com/office/drawing/2014/main" id="{35AACEBB-61FF-48A9-946E-4F9AB6EB7C39}"/>
              </a:ext>
            </a:extLst>
          </p:cNvPr>
          <p:cNvSpPr/>
          <p:nvPr/>
        </p:nvSpPr>
        <p:spPr bwMode="auto">
          <a:xfrm rot="16200000">
            <a:off x="4979661" y="4627613"/>
            <a:ext cx="986400" cy="214501"/>
          </a:xfrm>
          <a:prstGeom prst="triangl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65" charset="0"/>
              <a:ea typeface="ヒラギノ角ゴ Pro W3" pitchFamily="-65" charset="-128"/>
              <a:cs typeface="ヒラギノ角ゴ Pro W3" pitchFamily="-65" charset="-128"/>
            </a:endParaRPr>
          </a:p>
        </p:txBody>
      </p:sp>
      <p:sp>
        <p:nvSpPr>
          <p:cNvPr id="53" name="Gleichschenkliges Dreieck 52">
            <a:extLst>
              <a:ext uri="{FF2B5EF4-FFF2-40B4-BE49-F238E27FC236}">
                <a16:creationId xmlns:a16="http://schemas.microsoft.com/office/drawing/2014/main" id="{B1277087-883D-436A-95D5-01FAC50B0063}"/>
              </a:ext>
            </a:extLst>
          </p:cNvPr>
          <p:cNvSpPr/>
          <p:nvPr/>
        </p:nvSpPr>
        <p:spPr bwMode="auto">
          <a:xfrm rot="5400000">
            <a:off x="3177939" y="4627613"/>
            <a:ext cx="986400" cy="214501"/>
          </a:xfrm>
          <a:prstGeom prst="triangl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65" charset="0"/>
              <a:ea typeface="ヒラギノ角ゴ Pro W3" pitchFamily="-65" charset="-128"/>
              <a:cs typeface="ヒラギノ角ゴ Pro W3" pitchFamily="-65" charset="-128"/>
            </a:endParaRPr>
          </a:p>
        </p:txBody>
      </p:sp>
      <p:sp>
        <p:nvSpPr>
          <p:cNvPr id="37" name="Rectangle 42">
            <a:extLst>
              <a:ext uri="{FF2B5EF4-FFF2-40B4-BE49-F238E27FC236}">
                <a16:creationId xmlns:a16="http://schemas.microsoft.com/office/drawing/2014/main" id="{4DD825AF-4B80-490C-BBEC-5A0BAD4247B3}"/>
              </a:ext>
            </a:extLst>
          </p:cNvPr>
          <p:cNvSpPr/>
          <p:nvPr/>
        </p:nvSpPr>
        <p:spPr bwMode="auto">
          <a:xfrm>
            <a:off x="3834000" y="4898403"/>
            <a:ext cx="1476000" cy="274168"/>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1" u="none" strike="noStrike" cap="none" normalizeH="0" baseline="0">
                <a:ln>
                  <a:noFill/>
                </a:ln>
                <a:solidFill>
                  <a:schemeClr val="tx1"/>
                </a:solidFill>
                <a:effectLst/>
                <a:latin typeface="Arial" pitchFamily="-65" charset="0"/>
                <a:ea typeface="ヒラギノ角ゴ Pro W3" pitchFamily="-65" charset="-128"/>
                <a:cs typeface="ヒラギノ角ゴ Pro W3" pitchFamily="-65" charset="-128"/>
              </a:rPr>
              <a:t>New Ventures</a:t>
            </a:r>
          </a:p>
        </p:txBody>
      </p:sp>
      <p:pic>
        <p:nvPicPr>
          <p:cNvPr id="56" name="Grafik 55">
            <a:extLst>
              <a:ext uri="{FF2B5EF4-FFF2-40B4-BE49-F238E27FC236}">
                <a16:creationId xmlns:a16="http://schemas.microsoft.com/office/drawing/2014/main" id="{69E6E421-A997-4B4F-A9D2-227551000FA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28895" y="4158249"/>
            <a:ext cx="686212" cy="686212"/>
          </a:xfrm>
          <a:prstGeom prst="rect">
            <a:avLst/>
          </a:prstGeom>
        </p:spPr>
      </p:pic>
    </p:spTree>
    <p:extLst>
      <p:ext uri="{BB962C8B-B14F-4D97-AF65-F5344CB8AC3E}">
        <p14:creationId xmlns:p14="http://schemas.microsoft.com/office/powerpoint/2010/main" val="38193759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3">
            <a:extLst>
              <a:ext uri="{FF2B5EF4-FFF2-40B4-BE49-F238E27FC236}">
                <a16:creationId xmlns:a16="http://schemas.microsoft.com/office/drawing/2014/main" id="{8FB12E0C-7A49-A747-BD31-37B8A5DA6AFB}"/>
              </a:ext>
            </a:extLst>
          </p:cNvPr>
          <p:cNvSpPr>
            <a:spLocks noGrp="1"/>
          </p:cNvSpPr>
          <p:nvPr>
            <p:ph type="ftr" sz="quarter" idx="10"/>
          </p:nvPr>
        </p:nvSpPr>
        <p:spPr/>
        <p:txBody>
          <a:bodyPr/>
          <a:lstStyle/>
          <a:p>
            <a:r>
              <a:rPr lang="en"/>
              <a:t>© Build &amp; Invest. All rights reserved </a:t>
            </a:r>
            <a:endParaRPr lang="de-DE" dirty="0"/>
          </a:p>
        </p:txBody>
      </p:sp>
      <p:sp>
        <p:nvSpPr>
          <p:cNvPr id="5" name="Foliennummernplatzhalter 4">
            <a:extLst>
              <a:ext uri="{FF2B5EF4-FFF2-40B4-BE49-F238E27FC236}">
                <a16:creationId xmlns:a16="http://schemas.microsoft.com/office/drawing/2014/main" id="{0A0EDD80-BB76-3245-BCED-AD149651A9B4}"/>
              </a:ext>
            </a:extLst>
          </p:cNvPr>
          <p:cNvSpPr>
            <a:spLocks noGrp="1"/>
          </p:cNvSpPr>
          <p:nvPr>
            <p:ph type="sldNum" sz="quarter" idx="11"/>
          </p:nvPr>
        </p:nvSpPr>
        <p:spPr/>
        <p:txBody>
          <a:bodyPr/>
          <a:lstStyle/>
          <a:p>
            <a:fld id="{A2BBA7E8-647F-41E8-9202-E071415AA6E7}" type="slidenum">
              <a:rPr lang="de-DE" smtClean="0"/>
              <a:pPr/>
              <a:t>2</a:t>
            </a:fld>
            <a:endParaRPr lang="de-DE"/>
          </a:p>
        </p:txBody>
      </p:sp>
      <p:sp>
        <p:nvSpPr>
          <p:cNvPr id="6" name="Title 5">
            <a:extLst>
              <a:ext uri="{FF2B5EF4-FFF2-40B4-BE49-F238E27FC236}">
                <a16:creationId xmlns:a16="http://schemas.microsoft.com/office/drawing/2014/main" id="{DE95D7B9-1FF3-4FBC-B227-5CF7AF631DCC}"/>
              </a:ext>
            </a:extLst>
          </p:cNvPr>
          <p:cNvSpPr>
            <a:spLocks noGrp="1"/>
          </p:cNvSpPr>
          <p:nvPr>
            <p:ph type="title"/>
          </p:nvPr>
        </p:nvSpPr>
        <p:spPr>
          <a:xfrm>
            <a:off x="685800" y="609600"/>
            <a:ext cx="7772400" cy="1143000"/>
          </a:xfrm>
        </p:spPr>
        <p:txBody>
          <a:bodyPr/>
          <a:lstStyle/>
          <a:p>
            <a:r>
              <a:rPr lang="en-US" dirty="0"/>
              <a:t>Disclaimer</a:t>
            </a:r>
          </a:p>
        </p:txBody>
      </p:sp>
      <p:sp>
        <p:nvSpPr>
          <p:cNvPr id="7" name="object 3">
            <a:extLst>
              <a:ext uri="{FF2B5EF4-FFF2-40B4-BE49-F238E27FC236}">
                <a16:creationId xmlns:a16="http://schemas.microsoft.com/office/drawing/2014/main" id="{5E1F0D69-C317-4EC4-832D-D33F05FB6C54}"/>
              </a:ext>
            </a:extLst>
          </p:cNvPr>
          <p:cNvSpPr txBox="1"/>
          <p:nvPr/>
        </p:nvSpPr>
        <p:spPr>
          <a:xfrm>
            <a:off x="688120" y="1752600"/>
            <a:ext cx="7770080" cy="4124672"/>
          </a:xfrm>
          <a:prstGeom prst="rect">
            <a:avLst/>
          </a:prstGeom>
        </p:spPr>
        <p:txBody>
          <a:bodyPr wrap="square" lIns="0" tIns="635" rIns="0" bIns="0" rtlCol="0">
            <a:noAutofit/>
          </a:bodyPr>
          <a:lstStyle/>
          <a:p>
            <a:pPr algn="l"/>
            <a:r>
              <a:rPr lang="en-US" sz="1100">
                <a:solidFill>
                  <a:schemeClr val="bg1">
                    <a:lumMod val="50000"/>
                  </a:schemeClr>
                </a:solidFill>
                <a:cs typeface="Arial" panose="020B0604020202020204" pitchFamily="34" charset="0"/>
              </a:rPr>
              <a:t>This presentation contains statements regarding the future. Forward-looking statements are not related to historic facts and contain convictions, expectations and personal assumptions. These assumptions are based on plans, forecasts and projections currently available to the management of Build &amp; Invest and include a certain degree of uncertainty. Forward-looking statements refer only to the day on which they were originally made and there is no obligation to update those statements due to new information or future events. Forward-looking statements imply per se risks and uncertainty. A wide range of factors can lead to circumstances that actual results deviate strongly from statements made in this presentation.</a:t>
            </a:r>
          </a:p>
          <a:p>
            <a:pPr algn="l"/>
            <a:endParaRPr lang="en-US" sz="1100">
              <a:solidFill>
                <a:schemeClr val="bg1">
                  <a:lumMod val="50000"/>
                </a:schemeClr>
              </a:solidFill>
              <a:cs typeface="Arial" panose="020B0604020202020204" pitchFamily="34" charset="0"/>
            </a:endParaRPr>
          </a:p>
          <a:p>
            <a:pPr algn="l"/>
            <a:r>
              <a:rPr lang="en-US" sz="1100">
                <a:solidFill>
                  <a:schemeClr val="bg1">
                    <a:lumMod val="50000"/>
                  </a:schemeClr>
                </a:solidFill>
                <a:cs typeface="Arial" panose="020B0604020202020204" pitchFamily="34" charset="0"/>
              </a:rPr>
              <a:t>Certain economic market information originate from publicly available sources and are composed from third parties. These sources are considered trustworthy and credible. Nonetheless neither the funds or Build &amp; Invest‘s management or otherwise related companies can guarantee for correctness and completeness of such</a:t>
            </a:r>
          </a:p>
          <a:p>
            <a:pPr algn="l"/>
            <a:r>
              <a:rPr lang="en-US" sz="1100">
                <a:solidFill>
                  <a:schemeClr val="bg1">
                    <a:lumMod val="50000"/>
                  </a:schemeClr>
                </a:solidFill>
                <a:cs typeface="Arial" panose="020B0604020202020204" pitchFamily="34" charset="0"/>
              </a:rPr>
              <a:t>information.</a:t>
            </a:r>
          </a:p>
          <a:p>
            <a:pPr algn="l"/>
            <a:endParaRPr lang="en-US" sz="1100">
              <a:solidFill>
                <a:schemeClr val="bg1">
                  <a:lumMod val="50000"/>
                </a:schemeClr>
              </a:solidFill>
              <a:cs typeface="Arial" panose="020B0604020202020204" pitchFamily="34" charset="0"/>
            </a:endParaRPr>
          </a:p>
          <a:p>
            <a:pPr algn="l"/>
            <a:r>
              <a:rPr lang="en-US" sz="1100">
                <a:solidFill>
                  <a:schemeClr val="bg1">
                    <a:lumMod val="50000"/>
                  </a:schemeClr>
                </a:solidFill>
                <a:cs typeface="Arial" panose="020B0604020202020204" pitchFamily="34" charset="0"/>
              </a:rPr>
              <a:t>All information in this document is strictly confidential. It is not allowed to discuss the content with third parties or to distribute this presentation without a prior written consent from Build &amp; Invest. Each person receiving a copy of this document agrees automatically not to reproduce or distribute this document.</a:t>
            </a:r>
          </a:p>
          <a:p>
            <a:pPr algn="l"/>
            <a:endParaRPr lang="en-US" sz="1100">
              <a:solidFill>
                <a:schemeClr val="bg1">
                  <a:lumMod val="50000"/>
                </a:schemeClr>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876437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8" name="Straight Arrow Connector 67">
            <a:extLst>
              <a:ext uri="{FF2B5EF4-FFF2-40B4-BE49-F238E27FC236}">
                <a16:creationId xmlns:a16="http://schemas.microsoft.com/office/drawing/2014/main" id="{40CDCC24-07B0-41AD-9D61-DFD5AE6DB6A8}"/>
              </a:ext>
            </a:extLst>
          </p:cNvPr>
          <p:cNvCxnSpPr/>
          <p:nvPr/>
        </p:nvCxnSpPr>
        <p:spPr bwMode="auto">
          <a:xfrm>
            <a:off x="685800" y="2132856"/>
            <a:ext cx="7772400" cy="0"/>
          </a:xfrm>
          <a:prstGeom prst="straightConnector1">
            <a:avLst/>
          </a:prstGeom>
          <a:solidFill>
            <a:schemeClr val="accent1"/>
          </a:solidFill>
          <a:ln w="47625" cap="flat" cmpd="sng" algn="ctr">
            <a:solidFill>
              <a:schemeClr val="tx1"/>
            </a:solidFill>
            <a:prstDash val="solid"/>
            <a:round/>
            <a:headEnd type="none" w="med" len="med"/>
            <a:tailEnd type="triangle"/>
          </a:ln>
          <a:effectLst/>
        </p:spPr>
      </p:cxnSp>
      <p:sp>
        <p:nvSpPr>
          <p:cNvPr id="69" name="Rectangle 68">
            <a:extLst>
              <a:ext uri="{FF2B5EF4-FFF2-40B4-BE49-F238E27FC236}">
                <a16:creationId xmlns:a16="http://schemas.microsoft.com/office/drawing/2014/main" id="{3C7A1510-342E-4549-842B-354753A13EB2}"/>
              </a:ext>
            </a:extLst>
          </p:cNvPr>
          <p:cNvSpPr/>
          <p:nvPr/>
        </p:nvSpPr>
        <p:spPr bwMode="auto">
          <a:xfrm>
            <a:off x="1162800" y="1811123"/>
            <a:ext cx="774000" cy="724788"/>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65" charset="0"/>
              <a:ea typeface="ヒラギノ角ゴ Pro W3" pitchFamily="-65" charset="-128"/>
              <a:cs typeface="ヒラギノ角ゴ Pro W3" pitchFamily="-65" charset="-128"/>
            </a:endParaRPr>
          </a:p>
        </p:txBody>
      </p:sp>
      <p:sp>
        <p:nvSpPr>
          <p:cNvPr id="70" name="Rectangle 69">
            <a:extLst>
              <a:ext uri="{FF2B5EF4-FFF2-40B4-BE49-F238E27FC236}">
                <a16:creationId xmlns:a16="http://schemas.microsoft.com/office/drawing/2014/main" id="{1FC5D4E8-C786-40A3-96A3-45CCDA166F0D}"/>
              </a:ext>
            </a:extLst>
          </p:cNvPr>
          <p:cNvSpPr/>
          <p:nvPr/>
        </p:nvSpPr>
        <p:spPr bwMode="auto">
          <a:xfrm>
            <a:off x="3177600" y="1811123"/>
            <a:ext cx="774000" cy="724788"/>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65" charset="0"/>
              <a:ea typeface="ヒラギノ角ゴ Pro W3" pitchFamily="-65" charset="-128"/>
              <a:cs typeface="ヒラギノ角ゴ Pro W3" pitchFamily="-65" charset="-128"/>
            </a:endParaRPr>
          </a:p>
        </p:txBody>
      </p:sp>
      <p:sp>
        <p:nvSpPr>
          <p:cNvPr id="71" name="Rectangle 70">
            <a:extLst>
              <a:ext uri="{FF2B5EF4-FFF2-40B4-BE49-F238E27FC236}">
                <a16:creationId xmlns:a16="http://schemas.microsoft.com/office/drawing/2014/main" id="{AB75A357-D1D7-4635-B447-CE38D8E64225}"/>
              </a:ext>
            </a:extLst>
          </p:cNvPr>
          <p:cNvSpPr/>
          <p:nvPr/>
        </p:nvSpPr>
        <p:spPr bwMode="auto">
          <a:xfrm>
            <a:off x="5192400" y="1811123"/>
            <a:ext cx="774000" cy="724788"/>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65" charset="0"/>
              <a:ea typeface="ヒラギノ角ゴ Pro W3" pitchFamily="-65" charset="-128"/>
              <a:cs typeface="ヒラギノ角ゴ Pro W3" pitchFamily="-65" charset="-128"/>
            </a:endParaRPr>
          </a:p>
        </p:txBody>
      </p:sp>
      <p:sp>
        <p:nvSpPr>
          <p:cNvPr id="72" name="Rectangle 71">
            <a:extLst>
              <a:ext uri="{FF2B5EF4-FFF2-40B4-BE49-F238E27FC236}">
                <a16:creationId xmlns:a16="http://schemas.microsoft.com/office/drawing/2014/main" id="{1383A901-BB60-49F7-BE82-49AD2D1AF59C}"/>
              </a:ext>
            </a:extLst>
          </p:cNvPr>
          <p:cNvSpPr/>
          <p:nvPr/>
        </p:nvSpPr>
        <p:spPr bwMode="auto">
          <a:xfrm>
            <a:off x="7207200" y="1811123"/>
            <a:ext cx="774000" cy="724788"/>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65" charset="0"/>
              <a:ea typeface="ヒラギノ角ゴ Pro W3" pitchFamily="-65" charset="-128"/>
              <a:cs typeface="ヒラギノ角ゴ Pro W3" pitchFamily="-65" charset="-128"/>
            </a:endParaRPr>
          </a:p>
        </p:txBody>
      </p:sp>
      <p:sp>
        <p:nvSpPr>
          <p:cNvPr id="2" name="Titel 1">
            <a:extLst>
              <a:ext uri="{FF2B5EF4-FFF2-40B4-BE49-F238E27FC236}">
                <a16:creationId xmlns:a16="http://schemas.microsoft.com/office/drawing/2014/main" id="{F9D6B185-FCC7-7D40-BD1E-CF613376C241}"/>
              </a:ext>
            </a:extLst>
          </p:cNvPr>
          <p:cNvSpPr>
            <a:spLocks noGrp="1"/>
          </p:cNvSpPr>
          <p:nvPr>
            <p:ph type="title"/>
          </p:nvPr>
        </p:nvSpPr>
        <p:spPr>
          <a:xfrm>
            <a:off x="685800" y="609600"/>
            <a:ext cx="7772400" cy="1143000"/>
          </a:xfrm>
        </p:spPr>
        <p:txBody>
          <a:bodyPr/>
          <a:lstStyle/>
          <a:p>
            <a:r>
              <a:rPr lang="en-US" sz="3600"/>
              <a:t>Proven process to build the most promising ventures</a:t>
            </a:r>
          </a:p>
        </p:txBody>
      </p:sp>
      <p:sp>
        <p:nvSpPr>
          <p:cNvPr id="4" name="Fußzeilenplatzhalter 3">
            <a:extLst>
              <a:ext uri="{FF2B5EF4-FFF2-40B4-BE49-F238E27FC236}">
                <a16:creationId xmlns:a16="http://schemas.microsoft.com/office/drawing/2014/main" id="{8FB12E0C-7A49-A747-BD31-37B8A5DA6AFB}"/>
              </a:ext>
            </a:extLst>
          </p:cNvPr>
          <p:cNvSpPr>
            <a:spLocks noGrp="1"/>
          </p:cNvSpPr>
          <p:nvPr>
            <p:ph type="ftr" sz="quarter" idx="10"/>
          </p:nvPr>
        </p:nvSpPr>
        <p:spPr/>
        <p:txBody>
          <a:bodyPr/>
          <a:lstStyle/>
          <a:p>
            <a:r>
              <a:rPr lang="en"/>
              <a:t>© Build &amp; Invest. All rights reserved </a:t>
            </a:r>
            <a:endParaRPr lang="de-DE"/>
          </a:p>
        </p:txBody>
      </p:sp>
      <p:sp>
        <p:nvSpPr>
          <p:cNvPr id="5" name="Foliennummernplatzhalter 4">
            <a:extLst>
              <a:ext uri="{FF2B5EF4-FFF2-40B4-BE49-F238E27FC236}">
                <a16:creationId xmlns:a16="http://schemas.microsoft.com/office/drawing/2014/main" id="{0A0EDD80-BB76-3245-BCED-AD149651A9B4}"/>
              </a:ext>
            </a:extLst>
          </p:cNvPr>
          <p:cNvSpPr>
            <a:spLocks noGrp="1"/>
          </p:cNvSpPr>
          <p:nvPr>
            <p:ph type="sldNum" sz="quarter" idx="11"/>
          </p:nvPr>
        </p:nvSpPr>
        <p:spPr/>
        <p:txBody>
          <a:bodyPr/>
          <a:lstStyle/>
          <a:p>
            <a:fld id="{A2BBA7E8-647F-41E8-9202-E071415AA6E7}" type="slidenum">
              <a:rPr lang="de-DE" smtClean="0"/>
              <a:pPr/>
              <a:t>20</a:t>
            </a:fld>
            <a:endParaRPr lang="de-DE"/>
          </a:p>
        </p:txBody>
      </p:sp>
      <p:grpSp>
        <p:nvGrpSpPr>
          <p:cNvPr id="43" name="Gruppieren 42">
            <a:extLst>
              <a:ext uri="{FF2B5EF4-FFF2-40B4-BE49-F238E27FC236}">
                <a16:creationId xmlns:a16="http://schemas.microsoft.com/office/drawing/2014/main" id="{E68C7C44-4583-43C1-AB39-DDEFBB45EAB0}"/>
              </a:ext>
            </a:extLst>
          </p:cNvPr>
          <p:cNvGrpSpPr/>
          <p:nvPr/>
        </p:nvGrpSpPr>
        <p:grpSpPr>
          <a:xfrm>
            <a:off x="685800" y="1815912"/>
            <a:ext cx="1728000" cy="4175078"/>
            <a:chOff x="685800" y="1815912"/>
            <a:chExt cx="1728000" cy="4175078"/>
          </a:xfrm>
        </p:grpSpPr>
        <p:grpSp>
          <p:nvGrpSpPr>
            <p:cNvPr id="20" name="Gruppieren 19">
              <a:extLst>
                <a:ext uri="{FF2B5EF4-FFF2-40B4-BE49-F238E27FC236}">
                  <a16:creationId xmlns:a16="http://schemas.microsoft.com/office/drawing/2014/main" id="{C629FE7E-5FCE-4BD4-BA44-5DE0D130E64E}"/>
                </a:ext>
              </a:extLst>
            </p:cNvPr>
            <p:cNvGrpSpPr/>
            <p:nvPr/>
          </p:nvGrpSpPr>
          <p:grpSpPr>
            <a:xfrm>
              <a:off x="685800" y="1815912"/>
              <a:ext cx="1728000" cy="1023160"/>
              <a:chOff x="685800" y="1815912"/>
              <a:chExt cx="1728000" cy="1023160"/>
            </a:xfrm>
          </p:grpSpPr>
          <p:sp>
            <p:nvSpPr>
              <p:cNvPr id="6" name="Rectangle 42">
                <a:extLst>
                  <a:ext uri="{FF2B5EF4-FFF2-40B4-BE49-F238E27FC236}">
                    <a16:creationId xmlns:a16="http://schemas.microsoft.com/office/drawing/2014/main" id="{9FF54173-E840-48C0-A088-8450DABF98D5}"/>
                  </a:ext>
                </a:extLst>
              </p:cNvPr>
              <p:cNvSpPr/>
              <p:nvPr/>
            </p:nvSpPr>
            <p:spPr bwMode="auto">
              <a:xfrm>
                <a:off x="685800" y="2564904"/>
                <a:ext cx="1728000" cy="274168"/>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b="1">
                    <a:latin typeface="Arial" pitchFamily="-65" charset="0"/>
                    <a:ea typeface="ヒラギノ角ゴ Pro W3" pitchFamily="-65" charset="-128"/>
                    <a:cs typeface="ヒラギノ角ゴ Pro W3" pitchFamily="-65" charset="-128"/>
                  </a:rPr>
                  <a:t>Problem discovery</a:t>
                </a:r>
                <a:endParaRPr kumimoji="0" lang="en-US" sz="1200" b="1" u="none" strike="noStrike" cap="none" normalizeH="0" baseline="0">
                  <a:ln>
                    <a:noFill/>
                  </a:ln>
                  <a:solidFill>
                    <a:schemeClr val="tx1"/>
                  </a:solidFill>
                  <a:effectLst/>
                  <a:latin typeface="Arial" pitchFamily="-65" charset="0"/>
                  <a:ea typeface="ヒラギノ角ゴ Pro W3" pitchFamily="-65" charset="-128"/>
                  <a:cs typeface="ヒラギノ角ゴ Pro W3" pitchFamily="-65" charset="-128"/>
                </a:endParaRPr>
              </a:p>
            </p:txBody>
          </p:sp>
          <p:pic>
            <p:nvPicPr>
              <p:cNvPr id="10" name="Grafik 9">
                <a:extLst>
                  <a:ext uri="{FF2B5EF4-FFF2-40B4-BE49-F238E27FC236}">
                    <a16:creationId xmlns:a16="http://schemas.microsoft.com/office/drawing/2014/main" id="{042FA537-BD98-4CCC-A137-153A6759243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89800" y="1815912"/>
                <a:ext cx="720000" cy="720000"/>
              </a:xfrm>
              <a:prstGeom prst="rect">
                <a:avLst/>
              </a:prstGeom>
            </p:spPr>
          </p:pic>
        </p:grpSp>
        <p:sp>
          <p:nvSpPr>
            <p:cNvPr id="24" name="Rectangle 23">
              <a:extLst>
                <a:ext uri="{FF2B5EF4-FFF2-40B4-BE49-F238E27FC236}">
                  <a16:creationId xmlns:a16="http://schemas.microsoft.com/office/drawing/2014/main" id="{CE01B4CC-E330-4956-9EE4-65DDD4A6DE72}"/>
                </a:ext>
              </a:extLst>
            </p:cNvPr>
            <p:cNvSpPr/>
            <p:nvPr/>
          </p:nvSpPr>
          <p:spPr bwMode="auto">
            <a:xfrm>
              <a:off x="685800" y="2852936"/>
              <a:ext cx="1728000" cy="40175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sz="1050" i="1">
                  <a:latin typeface="Arial" pitchFamily="-65" charset="0"/>
                  <a:ea typeface="ヒラギノ角ゴ Pro W3" pitchFamily="-65" charset="-128"/>
                  <a:cs typeface="ヒラギノ角ゴ Pro W3" pitchFamily="-65" charset="-128"/>
                </a:rPr>
                <a:t>Identifying pains in the market worth solving</a:t>
              </a:r>
            </a:p>
          </p:txBody>
        </p:sp>
        <p:sp>
          <p:nvSpPr>
            <p:cNvPr id="28" name="Rectangle 23">
              <a:extLst>
                <a:ext uri="{FF2B5EF4-FFF2-40B4-BE49-F238E27FC236}">
                  <a16:creationId xmlns:a16="http://schemas.microsoft.com/office/drawing/2014/main" id="{87968722-A82F-498D-921D-833999C0CFC6}"/>
                </a:ext>
              </a:extLst>
            </p:cNvPr>
            <p:cNvSpPr/>
            <p:nvPr/>
          </p:nvSpPr>
          <p:spPr bwMode="auto">
            <a:xfrm>
              <a:off x="685800" y="3645152"/>
              <a:ext cx="1728000" cy="14760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71450" indent="-171450" algn="l">
                <a:spcAft>
                  <a:spcPts val="600"/>
                </a:spcAft>
                <a:buFont typeface="Arial" panose="020B0604020202020204" pitchFamily="34" charset="0"/>
                <a:buChar char="•"/>
              </a:pPr>
              <a:r>
                <a:rPr lang="en-US" sz="1050">
                  <a:latin typeface="Arial" pitchFamily="-65" charset="0"/>
                  <a:ea typeface="ヒラギノ角ゴ Pro W3" pitchFamily="-65" charset="-128"/>
                  <a:cs typeface="ヒラギノ角ゴ Pro W3" pitchFamily="-65" charset="-128"/>
                </a:rPr>
                <a:t>Input from industry partner to identify biggest industry-specific problems</a:t>
              </a:r>
            </a:p>
            <a:p>
              <a:pPr marL="171450" indent="-171450" algn="l">
                <a:spcAft>
                  <a:spcPts val="600"/>
                </a:spcAft>
                <a:buFont typeface="Arial" panose="020B0604020202020204" pitchFamily="34" charset="0"/>
                <a:buChar char="•"/>
              </a:pPr>
              <a:r>
                <a:rPr lang="en-US" sz="1050">
                  <a:latin typeface="Arial" pitchFamily="-65" charset="0"/>
                  <a:ea typeface="ヒラギノ角ゴ Pro W3" pitchFamily="-65" charset="-128"/>
                  <a:cs typeface="ヒラギノ角ゴ Pro W3" pitchFamily="-65" charset="-128"/>
                </a:rPr>
                <a:t>Application of proven  methods to estimate scope of the identified pains</a:t>
              </a:r>
            </a:p>
          </p:txBody>
        </p:sp>
        <p:sp>
          <p:nvSpPr>
            <p:cNvPr id="32" name="Rectangle 23">
              <a:extLst>
                <a:ext uri="{FF2B5EF4-FFF2-40B4-BE49-F238E27FC236}">
                  <a16:creationId xmlns:a16="http://schemas.microsoft.com/office/drawing/2014/main" id="{9FE67C56-D3B4-4D58-8C9A-BC4C15B5ADFC}"/>
                </a:ext>
              </a:extLst>
            </p:cNvPr>
            <p:cNvSpPr/>
            <p:nvPr/>
          </p:nvSpPr>
          <p:spPr bwMode="auto">
            <a:xfrm>
              <a:off x="685800" y="5589240"/>
              <a:ext cx="1728000" cy="40175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sz="1050" b="1" i="1">
                  <a:latin typeface="Arial" pitchFamily="-65" charset="0"/>
                  <a:ea typeface="ヒラギノ角ゴ Pro W3" pitchFamily="-65" charset="-128"/>
                  <a:cs typeface="ヒラギノ角ゴ Pro W3" pitchFamily="-65" charset="-128"/>
                </a:rPr>
                <a:t>Viable opportunities</a:t>
              </a:r>
            </a:p>
          </p:txBody>
        </p:sp>
      </p:grpSp>
      <p:grpSp>
        <p:nvGrpSpPr>
          <p:cNvPr id="44" name="Gruppieren 43">
            <a:extLst>
              <a:ext uri="{FF2B5EF4-FFF2-40B4-BE49-F238E27FC236}">
                <a16:creationId xmlns:a16="http://schemas.microsoft.com/office/drawing/2014/main" id="{3EC9E65A-32AE-493F-8F1F-1E96C15D4686}"/>
              </a:ext>
            </a:extLst>
          </p:cNvPr>
          <p:cNvGrpSpPr/>
          <p:nvPr/>
        </p:nvGrpSpPr>
        <p:grpSpPr>
          <a:xfrm>
            <a:off x="2700600" y="1815912"/>
            <a:ext cx="1728000" cy="4175078"/>
            <a:chOff x="2700600" y="1815912"/>
            <a:chExt cx="1728000" cy="4175078"/>
          </a:xfrm>
        </p:grpSpPr>
        <p:grpSp>
          <p:nvGrpSpPr>
            <p:cNvPr id="21" name="Gruppieren 20">
              <a:extLst>
                <a:ext uri="{FF2B5EF4-FFF2-40B4-BE49-F238E27FC236}">
                  <a16:creationId xmlns:a16="http://schemas.microsoft.com/office/drawing/2014/main" id="{E93D904C-848C-4122-95DA-3BD8C627B7C9}"/>
                </a:ext>
              </a:extLst>
            </p:cNvPr>
            <p:cNvGrpSpPr/>
            <p:nvPr/>
          </p:nvGrpSpPr>
          <p:grpSpPr>
            <a:xfrm>
              <a:off x="2700600" y="1815912"/>
              <a:ext cx="1728000" cy="1023160"/>
              <a:chOff x="2700600" y="1815912"/>
              <a:chExt cx="1728000" cy="1023160"/>
            </a:xfrm>
          </p:grpSpPr>
          <p:sp>
            <p:nvSpPr>
              <p:cNvPr id="7" name="Rectangle 42">
                <a:extLst>
                  <a:ext uri="{FF2B5EF4-FFF2-40B4-BE49-F238E27FC236}">
                    <a16:creationId xmlns:a16="http://schemas.microsoft.com/office/drawing/2014/main" id="{EB799538-205F-41D2-B185-5F3895A4365A}"/>
                  </a:ext>
                </a:extLst>
              </p:cNvPr>
              <p:cNvSpPr/>
              <p:nvPr/>
            </p:nvSpPr>
            <p:spPr bwMode="auto">
              <a:xfrm>
                <a:off x="2700600" y="2564904"/>
                <a:ext cx="1728000" cy="274168"/>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1" u="none" strike="noStrike" cap="none" normalizeH="0" baseline="0">
                    <a:ln>
                      <a:noFill/>
                    </a:ln>
                    <a:solidFill>
                      <a:schemeClr val="tx1"/>
                    </a:solidFill>
                    <a:effectLst/>
                    <a:latin typeface="Arial" pitchFamily="-65" charset="0"/>
                    <a:ea typeface="ヒラギノ角ゴ Pro W3" pitchFamily="-65" charset="-128"/>
                    <a:cs typeface="ヒラギノ角ゴ Pro W3" pitchFamily="-65" charset="-128"/>
                  </a:rPr>
                  <a:t>Ideation process</a:t>
                </a:r>
              </a:p>
            </p:txBody>
          </p:sp>
          <p:pic>
            <p:nvPicPr>
              <p:cNvPr id="13" name="Grafik 12">
                <a:extLst>
                  <a:ext uri="{FF2B5EF4-FFF2-40B4-BE49-F238E27FC236}">
                    <a16:creationId xmlns:a16="http://schemas.microsoft.com/office/drawing/2014/main" id="{65E6C9EA-FC31-40CF-8DD3-7C01EBFFE61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204600" y="1815912"/>
                <a:ext cx="720000" cy="720000"/>
              </a:xfrm>
              <a:prstGeom prst="rect">
                <a:avLst/>
              </a:prstGeom>
            </p:spPr>
          </p:pic>
        </p:grpSp>
        <p:sp>
          <p:nvSpPr>
            <p:cNvPr id="25" name="Rectangle 23">
              <a:extLst>
                <a:ext uri="{FF2B5EF4-FFF2-40B4-BE49-F238E27FC236}">
                  <a16:creationId xmlns:a16="http://schemas.microsoft.com/office/drawing/2014/main" id="{89A1D2FA-408F-48C1-BC00-623B8D1B08D9}"/>
                </a:ext>
              </a:extLst>
            </p:cNvPr>
            <p:cNvSpPr/>
            <p:nvPr/>
          </p:nvSpPr>
          <p:spPr bwMode="auto">
            <a:xfrm>
              <a:off x="2700600" y="2852936"/>
              <a:ext cx="1728000" cy="40175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sz="1050" i="1">
                  <a:latin typeface="Arial" pitchFamily="-65" charset="0"/>
                  <a:ea typeface="ヒラギノ角ゴ Pro W3" pitchFamily="-65" charset="-128"/>
                  <a:cs typeface="ヒラギノ角ゴ Pro W3" pitchFamily="-65" charset="-128"/>
                </a:rPr>
                <a:t>Idea generation to find suitable solutions</a:t>
              </a:r>
            </a:p>
          </p:txBody>
        </p:sp>
        <p:sp>
          <p:nvSpPr>
            <p:cNvPr id="29" name="Rectangle 23">
              <a:extLst>
                <a:ext uri="{FF2B5EF4-FFF2-40B4-BE49-F238E27FC236}">
                  <a16:creationId xmlns:a16="http://schemas.microsoft.com/office/drawing/2014/main" id="{65FF785D-A35C-44C3-97B1-47FFFB34FFDF}"/>
                </a:ext>
              </a:extLst>
            </p:cNvPr>
            <p:cNvSpPr/>
            <p:nvPr/>
          </p:nvSpPr>
          <p:spPr bwMode="auto">
            <a:xfrm>
              <a:off x="2700600" y="3645152"/>
              <a:ext cx="1728000" cy="14760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71450" indent="-171450" algn="l">
                <a:spcAft>
                  <a:spcPts val="600"/>
                </a:spcAft>
                <a:buFont typeface="Arial" panose="020B0604020202020204" pitchFamily="34" charset="0"/>
                <a:buChar char="•"/>
              </a:pPr>
              <a:r>
                <a:rPr lang="en-US" sz="1050">
                  <a:latin typeface="Arial" pitchFamily="-65" charset="0"/>
                  <a:ea typeface="ヒラギノ角ゴ Pro W3" pitchFamily="-65" charset="-128"/>
                  <a:cs typeface="ヒラギノ角ゴ Pro W3" pitchFamily="-65" charset="-128"/>
                </a:rPr>
                <a:t>Exploration of ideas to tackle the identified industry pains</a:t>
              </a:r>
            </a:p>
            <a:p>
              <a:pPr marL="171450" indent="-171450" algn="l">
                <a:spcAft>
                  <a:spcPts val="600"/>
                </a:spcAft>
                <a:buFont typeface="Arial" panose="020B0604020202020204" pitchFamily="34" charset="0"/>
                <a:buChar char="•"/>
              </a:pPr>
              <a:r>
                <a:rPr lang="en-US" sz="1050">
                  <a:latin typeface="Arial" pitchFamily="-65" charset="0"/>
                  <a:ea typeface="ヒラギノ角ゴ Pro W3" pitchFamily="-65" charset="-128"/>
                  <a:cs typeface="ヒラギノ角ゴ Pro W3" pitchFamily="-65" charset="-128"/>
                </a:rPr>
                <a:t>Estimation of the ideas in terms of feasibility</a:t>
              </a:r>
            </a:p>
            <a:p>
              <a:pPr marL="171450" indent="-171450" algn="l">
                <a:spcAft>
                  <a:spcPts val="600"/>
                </a:spcAft>
                <a:buFont typeface="Arial" panose="020B0604020202020204" pitchFamily="34" charset="0"/>
                <a:buChar char="•"/>
              </a:pPr>
              <a:r>
                <a:rPr lang="en-US" sz="1050">
                  <a:latin typeface="Arial" pitchFamily="-65" charset="0"/>
                  <a:ea typeface="ヒラギノ角ゴ Pro W3" pitchFamily="-65" charset="-128"/>
                  <a:cs typeface="ヒラギノ角ゴ Pro W3" pitchFamily="-65" charset="-128"/>
                </a:rPr>
                <a:t>First draft of possible business models</a:t>
              </a:r>
            </a:p>
          </p:txBody>
        </p:sp>
        <p:sp>
          <p:nvSpPr>
            <p:cNvPr id="33" name="Rectangle 23">
              <a:extLst>
                <a:ext uri="{FF2B5EF4-FFF2-40B4-BE49-F238E27FC236}">
                  <a16:creationId xmlns:a16="http://schemas.microsoft.com/office/drawing/2014/main" id="{22D2E293-4C6A-4AB4-A3FC-C79636DF567D}"/>
                </a:ext>
              </a:extLst>
            </p:cNvPr>
            <p:cNvSpPr/>
            <p:nvPr/>
          </p:nvSpPr>
          <p:spPr bwMode="auto">
            <a:xfrm>
              <a:off x="2700600" y="5589240"/>
              <a:ext cx="1728000" cy="40175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sz="1050" b="1" i="1">
                  <a:latin typeface="Arial" pitchFamily="-65" charset="0"/>
                  <a:ea typeface="ヒラギノ角ゴ Pro W3" pitchFamily="-65" charset="-128"/>
                  <a:cs typeface="ヒラギノ角ゴ Pro W3" pitchFamily="-65" charset="-128"/>
                </a:rPr>
                <a:t>Possible solutions</a:t>
              </a:r>
            </a:p>
          </p:txBody>
        </p:sp>
      </p:grpSp>
      <p:grpSp>
        <p:nvGrpSpPr>
          <p:cNvPr id="45" name="Gruppieren 44">
            <a:extLst>
              <a:ext uri="{FF2B5EF4-FFF2-40B4-BE49-F238E27FC236}">
                <a16:creationId xmlns:a16="http://schemas.microsoft.com/office/drawing/2014/main" id="{9AC295E6-E0EA-4DF8-9242-C01C500494E0}"/>
              </a:ext>
            </a:extLst>
          </p:cNvPr>
          <p:cNvGrpSpPr/>
          <p:nvPr/>
        </p:nvGrpSpPr>
        <p:grpSpPr>
          <a:xfrm>
            <a:off x="4715400" y="1869912"/>
            <a:ext cx="1728000" cy="4121078"/>
            <a:chOff x="4715400" y="1869912"/>
            <a:chExt cx="1728000" cy="4121078"/>
          </a:xfrm>
        </p:grpSpPr>
        <p:grpSp>
          <p:nvGrpSpPr>
            <p:cNvPr id="22" name="Gruppieren 21">
              <a:extLst>
                <a:ext uri="{FF2B5EF4-FFF2-40B4-BE49-F238E27FC236}">
                  <a16:creationId xmlns:a16="http://schemas.microsoft.com/office/drawing/2014/main" id="{821A1066-8843-463C-A5A2-DFCCBB0DEAE1}"/>
                </a:ext>
              </a:extLst>
            </p:cNvPr>
            <p:cNvGrpSpPr/>
            <p:nvPr/>
          </p:nvGrpSpPr>
          <p:grpSpPr>
            <a:xfrm>
              <a:off x="4715400" y="1869912"/>
              <a:ext cx="1728000" cy="969160"/>
              <a:chOff x="4715400" y="1869912"/>
              <a:chExt cx="1728000" cy="969160"/>
            </a:xfrm>
          </p:grpSpPr>
          <p:sp>
            <p:nvSpPr>
              <p:cNvPr id="8" name="Rectangle 42">
                <a:extLst>
                  <a:ext uri="{FF2B5EF4-FFF2-40B4-BE49-F238E27FC236}">
                    <a16:creationId xmlns:a16="http://schemas.microsoft.com/office/drawing/2014/main" id="{81DE00F2-8E9D-4D06-98C6-8E5589E4D1EF}"/>
                  </a:ext>
                </a:extLst>
              </p:cNvPr>
              <p:cNvSpPr/>
              <p:nvPr/>
            </p:nvSpPr>
            <p:spPr bwMode="auto">
              <a:xfrm>
                <a:off x="4715400" y="2564904"/>
                <a:ext cx="1728000" cy="274168"/>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1" u="none" strike="noStrike" cap="none" normalizeH="0" baseline="0">
                    <a:ln>
                      <a:noFill/>
                    </a:ln>
                    <a:solidFill>
                      <a:schemeClr val="tx1"/>
                    </a:solidFill>
                    <a:effectLst/>
                    <a:latin typeface="Arial" pitchFamily="-65" charset="0"/>
                    <a:ea typeface="ヒラギノ角ゴ Pro W3" pitchFamily="-65" charset="-128"/>
                    <a:cs typeface="ヒラギノ角ゴ Pro W3" pitchFamily="-65" charset="-128"/>
                  </a:rPr>
                  <a:t>MVP testing</a:t>
                </a:r>
              </a:p>
            </p:txBody>
          </p:sp>
          <p:pic>
            <p:nvPicPr>
              <p:cNvPr id="15" name="Grafik 14">
                <a:extLst>
                  <a:ext uri="{FF2B5EF4-FFF2-40B4-BE49-F238E27FC236}">
                    <a16:creationId xmlns:a16="http://schemas.microsoft.com/office/drawing/2014/main" id="{068A273D-2628-45BA-9BDD-8C4E7B8DBFA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273400" y="1869912"/>
                <a:ext cx="612000" cy="612000"/>
              </a:xfrm>
              <a:prstGeom prst="rect">
                <a:avLst/>
              </a:prstGeom>
            </p:spPr>
          </p:pic>
        </p:grpSp>
        <p:sp>
          <p:nvSpPr>
            <p:cNvPr id="26" name="Rectangle 23">
              <a:extLst>
                <a:ext uri="{FF2B5EF4-FFF2-40B4-BE49-F238E27FC236}">
                  <a16:creationId xmlns:a16="http://schemas.microsoft.com/office/drawing/2014/main" id="{B48F9710-D431-466C-BC29-FE4322ADC52F}"/>
                </a:ext>
              </a:extLst>
            </p:cNvPr>
            <p:cNvSpPr/>
            <p:nvPr/>
          </p:nvSpPr>
          <p:spPr bwMode="auto">
            <a:xfrm>
              <a:off x="4715400" y="2852936"/>
              <a:ext cx="1728000" cy="40175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sz="1050" i="1">
                  <a:latin typeface="Arial" pitchFamily="-65" charset="0"/>
                  <a:ea typeface="ヒラギノ角ゴ Pro W3" pitchFamily="-65" charset="-128"/>
                  <a:cs typeface="ヒラギノ角ゴ Pro W3" pitchFamily="-65" charset="-128"/>
                </a:rPr>
                <a:t>Build and test MVPs in an iterative process</a:t>
              </a:r>
            </a:p>
          </p:txBody>
        </p:sp>
        <p:sp>
          <p:nvSpPr>
            <p:cNvPr id="30" name="Rectangle 23">
              <a:extLst>
                <a:ext uri="{FF2B5EF4-FFF2-40B4-BE49-F238E27FC236}">
                  <a16:creationId xmlns:a16="http://schemas.microsoft.com/office/drawing/2014/main" id="{D70BBC58-8CA0-43CC-9066-D018B9BEE4BB}"/>
                </a:ext>
              </a:extLst>
            </p:cNvPr>
            <p:cNvSpPr/>
            <p:nvPr/>
          </p:nvSpPr>
          <p:spPr bwMode="auto">
            <a:xfrm>
              <a:off x="4715400" y="3645152"/>
              <a:ext cx="1728000" cy="14760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71450" indent="-171450" algn="l">
                <a:spcAft>
                  <a:spcPts val="600"/>
                </a:spcAft>
                <a:buFont typeface="Arial" panose="020B0604020202020204" pitchFamily="34" charset="0"/>
                <a:buChar char="•"/>
              </a:pPr>
              <a:r>
                <a:rPr lang="en-US" sz="1050">
                  <a:latin typeface="Arial" pitchFamily="-65" charset="0"/>
                  <a:ea typeface="ヒラギノ角ゴ Pro W3" pitchFamily="-65" charset="-128"/>
                  <a:cs typeface="ヒラギノ角ゴ Pro W3" pitchFamily="-65" charset="-128"/>
                </a:rPr>
                <a:t>Prototyping of products with basic features</a:t>
              </a:r>
            </a:p>
            <a:p>
              <a:pPr marL="171450" indent="-171450" algn="l">
                <a:spcAft>
                  <a:spcPts val="600"/>
                </a:spcAft>
                <a:buFont typeface="Arial" panose="020B0604020202020204" pitchFamily="34" charset="0"/>
                <a:buChar char="•"/>
              </a:pPr>
              <a:r>
                <a:rPr lang="en-US" sz="1050">
                  <a:latin typeface="Arial" pitchFamily="-65" charset="0"/>
                  <a:ea typeface="ヒラギノ角ゴ Pro W3" pitchFamily="-65" charset="-128"/>
                  <a:cs typeface="ヒラギノ角ゴ Pro W3" pitchFamily="-65" charset="-128"/>
                </a:rPr>
                <a:t>Structured testing and iterative adaptions of the product</a:t>
              </a:r>
            </a:p>
            <a:p>
              <a:pPr marL="171450" indent="-171450" algn="l">
                <a:spcAft>
                  <a:spcPts val="600"/>
                </a:spcAft>
                <a:buFont typeface="Arial" panose="020B0604020202020204" pitchFamily="34" charset="0"/>
                <a:buChar char="•"/>
              </a:pPr>
              <a:r>
                <a:rPr lang="en-US" sz="1050">
                  <a:latin typeface="Arial" pitchFamily="-65" charset="0"/>
                  <a:ea typeface="ヒラギノ角ゴ Pro W3" pitchFamily="-65" charset="-128"/>
                  <a:cs typeface="ヒラギノ角ゴ Pro W3" pitchFamily="-65" charset="-128"/>
                </a:rPr>
                <a:t>Achievement of product-market-fit</a:t>
              </a:r>
            </a:p>
          </p:txBody>
        </p:sp>
        <p:sp>
          <p:nvSpPr>
            <p:cNvPr id="34" name="Rectangle 23">
              <a:extLst>
                <a:ext uri="{FF2B5EF4-FFF2-40B4-BE49-F238E27FC236}">
                  <a16:creationId xmlns:a16="http://schemas.microsoft.com/office/drawing/2014/main" id="{2F4E0D4A-2756-4BFD-82C0-EEE653419C77}"/>
                </a:ext>
              </a:extLst>
            </p:cNvPr>
            <p:cNvSpPr/>
            <p:nvPr/>
          </p:nvSpPr>
          <p:spPr bwMode="auto">
            <a:xfrm>
              <a:off x="4715400" y="5589240"/>
              <a:ext cx="1728000" cy="40175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sz="1050" b="1" i="1">
                  <a:latin typeface="Arial" pitchFamily="-65" charset="0"/>
                  <a:ea typeface="ヒラギノ角ゴ Pro W3" pitchFamily="-65" charset="-128"/>
                  <a:cs typeface="ヒラギノ角ゴ Pro W3" pitchFamily="-65" charset="-128"/>
                </a:rPr>
                <a:t>Validated products</a:t>
              </a:r>
            </a:p>
          </p:txBody>
        </p:sp>
      </p:grpSp>
      <p:grpSp>
        <p:nvGrpSpPr>
          <p:cNvPr id="46" name="Gruppieren 45">
            <a:extLst>
              <a:ext uri="{FF2B5EF4-FFF2-40B4-BE49-F238E27FC236}">
                <a16:creationId xmlns:a16="http://schemas.microsoft.com/office/drawing/2014/main" id="{2AD8E029-1144-4CA7-86FE-6F8A563A290A}"/>
              </a:ext>
            </a:extLst>
          </p:cNvPr>
          <p:cNvGrpSpPr/>
          <p:nvPr/>
        </p:nvGrpSpPr>
        <p:grpSpPr>
          <a:xfrm>
            <a:off x="6730200" y="1815912"/>
            <a:ext cx="1728000" cy="4175078"/>
            <a:chOff x="6730200" y="1815912"/>
            <a:chExt cx="1728000" cy="4175078"/>
          </a:xfrm>
        </p:grpSpPr>
        <p:grpSp>
          <p:nvGrpSpPr>
            <p:cNvPr id="23" name="Gruppieren 22">
              <a:extLst>
                <a:ext uri="{FF2B5EF4-FFF2-40B4-BE49-F238E27FC236}">
                  <a16:creationId xmlns:a16="http://schemas.microsoft.com/office/drawing/2014/main" id="{6DCF423A-5235-4F6D-B880-93B712F58045}"/>
                </a:ext>
              </a:extLst>
            </p:cNvPr>
            <p:cNvGrpSpPr/>
            <p:nvPr/>
          </p:nvGrpSpPr>
          <p:grpSpPr>
            <a:xfrm>
              <a:off x="6730200" y="1815912"/>
              <a:ext cx="1728000" cy="1023160"/>
              <a:chOff x="6730200" y="1815912"/>
              <a:chExt cx="1728000" cy="1023160"/>
            </a:xfrm>
          </p:grpSpPr>
          <p:sp>
            <p:nvSpPr>
              <p:cNvPr id="9" name="Rectangle 42">
                <a:extLst>
                  <a:ext uri="{FF2B5EF4-FFF2-40B4-BE49-F238E27FC236}">
                    <a16:creationId xmlns:a16="http://schemas.microsoft.com/office/drawing/2014/main" id="{E10A3737-B33F-4504-96E2-33E9D9D3EF6A}"/>
                  </a:ext>
                </a:extLst>
              </p:cNvPr>
              <p:cNvSpPr/>
              <p:nvPr/>
            </p:nvSpPr>
            <p:spPr bwMode="auto">
              <a:xfrm>
                <a:off x="6730200" y="2564904"/>
                <a:ext cx="1728000" cy="274168"/>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b="1">
                    <a:latin typeface="Arial" pitchFamily="-65" charset="0"/>
                    <a:ea typeface="ヒラギノ角ゴ Pro W3" pitchFamily="-65" charset="-128"/>
                    <a:cs typeface="ヒラギノ角ゴ Pro W3" pitchFamily="-65" charset="-128"/>
                  </a:rPr>
                  <a:t>Venture building</a:t>
                </a:r>
                <a:endParaRPr kumimoji="0" lang="en-US" sz="1200" b="1" u="none" strike="noStrike" cap="none" normalizeH="0" baseline="0">
                  <a:ln>
                    <a:noFill/>
                  </a:ln>
                  <a:solidFill>
                    <a:schemeClr val="tx1"/>
                  </a:solidFill>
                  <a:effectLst/>
                  <a:latin typeface="Arial" pitchFamily="-65" charset="0"/>
                  <a:ea typeface="ヒラギノ角ゴ Pro W3" pitchFamily="-65" charset="-128"/>
                  <a:cs typeface="ヒラギノ角ゴ Pro W3" pitchFamily="-65" charset="-128"/>
                </a:endParaRPr>
              </a:p>
            </p:txBody>
          </p:sp>
          <p:pic>
            <p:nvPicPr>
              <p:cNvPr id="19" name="Grafik 18">
                <a:extLst>
                  <a:ext uri="{FF2B5EF4-FFF2-40B4-BE49-F238E27FC236}">
                    <a16:creationId xmlns:a16="http://schemas.microsoft.com/office/drawing/2014/main" id="{583A2F22-07BD-4028-9442-56836F0B7FB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234200" y="1815912"/>
                <a:ext cx="720000" cy="720000"/>
              </a:xfrm>
              <a:prstGeom prst="rect">
                <a:avLst/>
              </a:prstGeom>
            </p:spPr>
          </p:pic>
        </p:grpSp>
        <p:sp>
          <p:nvSpPr>
            <p:cNvPr id="27" name="Rectangle 23">
              <a:extLst>
                <a:ext uri="{FF2B5EF4-FFF2-40B4-BE49-F238E27FC236}">
                  <a16:creationId xmlns:a16="http://schemas.microsoft.com/office/drawing/2014/main" id="{6D4296B9-509F-48F6-BCBC-E7254A79F8BF}"/>
                </a:ext>
              </a:extLst>
            </p:cNvPr>
            <p:cNvSpPr/>
            <p:nvPr/>
          </p:nvSpPr>
          <p:spPr bwMode="auto">
            <a:xfrm>
              <a:off x="6730200" y="2852936"/>
              <a:ext cx="1728000" cy="40175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sz="1050" i="1">
                  <a:latin typeface="Arial" pitchFamily="-65" charset="0"/>
                  <a:ea typeface="ヒラギノ角ゴ Pro W3" pitchFamily="-65" charset="-128"/>
                  <a:cs typeface="ヒラギノ角ゴ Pro W3" pitchFamily="-65" charset="-128"/>
                </a:rPr>
                <a:t>Create a company to pursue the opportunity</a:t>
              </a:r>
            </a:p>
          </p:txBody>
        </p:sp>
        <p:sp>
          <p:nvSpPr>
            <p:cNvPr id="31" name="Rectangle 23">
              <a:extLst>
                <a:ext uri="{FF2B5EF4-FFF2-40B4-BE49-F238E27FC236}">
                  <a16:creationId xmlns:a16="http://schemas.microsoft.com/office/drawing/2014/main" id="{5898EDCC-1F31-4F57-9532-6A8F1635BCE8}"/>
                </a:ext>
              </a:extLst>
            </p:cNvPr>
            <p:cNvSpPr/>
            <p:nvPr/>
          </p:nvSpPr>
          <p:spPr bwMode="auto">
            <a:xfrm>
              <a:off x="6730200" y="3645152"/>
              <a:ext cx="1728000" cy="14760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71450" indent="-171450" algn="l">
                <a:spcAft>
                  <a:spcPts val="600"/>
                </a:spcAft>
                <a:buFont typeface="Arial" panose="020B0604020202020204" pitchFamily="34" charset="0"/>
                <a:buChar char="•"/>
              </a:pPr>
              <a:r>
                <a:rPr lang="en-US" sz="1050">
                  <a:latin typeface="Arial" pitchFamily="-65" charset="0"/>
                  <a:ea typeface="ヒラギノ角ゴ Pro W3" pitchFamily="-65" charset="-128"/>
                  <a:cs typeface="ヒラギノ角ゴ Pro W3" pitchFamily="-65" charset="-128"/>
                </a:rPr>
                <a:t>Incorporation of the company</a:t>
              </a:r>
            </a:p>
            <a:p>
              <a:pPr marL="171450" indent="-171450" algn="l">
                <a:spcAft>
                  <a:spcPts val="600"/>
                </a:spcAft>
                <a:buFont typeface="Arial" panose="020B0604020202020204" pitchFamily="34" charset="0"/>
                <a:buChar char="•"/>
              </a:pPr>
              <a:r>
                <a:rPr lang="en-US" sz="1050">
                  <a:latin typeface="Arial" pitchFamily="-65" charset="0"/>
                  <a:ea typeface="ヒラギノ角ゴ Pro W3" pitchFamily="-65" charset="-128"/>
                  <a:cs typeface="ヒラギノ角ゴ Pro W3" pitchFamily="-65" charset="-128"/>
                </a:rPr>
                <a:t>Recruiting of additional team members</a:t>
              </a:r>
            </a:p>
            <a:p>
              <a:pPr marL="171450" indent="-171450" algn="l">
                <a:spcAft>
                  <a:spcPts val="600"/>
                </a:spcAft>
                <a:buFont typeface="Arial" panose="020B0604020202020204" pitchFamily="34" charset="0"/>
                <a:buChar char="•"/>
              </a:pPr>
              <a:r>
                <a:rPr lang="en-US" sz="1050">
                  <a:latin typeface="Arial" pitchFamily="-65" charset="0"/>
                  <a:ea typeface="ヒラギノ角ゴ Pro W3" pitchFamily="-65" charset="-128"/>
                  <a:cs typeface="ヒラギノ角ゴ Pro W3" pitchFamily="-65" charset="-128"/>
                </a:rPr>
                <a:t>Securing the needed funding to pursue the desired growth path </a:t>
              </a:r>
            </a:p>
          </p:txBody>
        </p:sp>
        <p:sp>
          <p:nvSpPr>
            <p:cNvPr id="35" name="Rectangle 23">
              <a:extLst>
                <a:ext uri="{FF2B5EF4-FFF2-40B4-BE49-F238E27FC236}">
                  <a16:creationId xmlns:a16="http://schemas.microsoft.com/office/drawing/2014/main" id="{FE8080C6-B747-4A54-9C9E-64B46E769378}"/>
                </a:ext>
              </a:extLst>
            </p:cNvPr>
            <p:cNvSpPr/>
            <p:nvPr/>
          </p:nvSpPr>
          <p:spPr bwMode="auto">
            <a:xfrm>
              <a:off x="6730200" y="5589240"/>
              <a:ext cx="1728000" cy="40175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sz="1050" b="1" i="1">
                  <a:latin typeface="Arial" pitchFamily="-65" charset="0"/>
                  <a:ea typeface="ヒラギノ角ゴ Pro W3" pitchFamily="-65" charset="-128"/>
                  <a:cs typeface="ヒラギノ角ゴ Pro W3" pitchFamily="-65" charset="-128"/>
                </a:rPr>
                <a:t>High growth companies</a:t>
              </a:r>
            </a:p>
          </p:txBody>
        </p:sp>
      </p:grpSp>
      <p:cxnSp>
        <p:nvCxnSpPr>
          <p:cNvPr id="37" name="Gerader Verbinder 36">
            <a:extLst>
              <a:ext uri="{FF2B5EF4-FFF2-40B4-BE49-F238E27FC236}">
                <a16:creationId xmlns:a16="http://schemas.microsoft.com/office/drawing/2014/main" id="{4A08FC81-9068-462A-83BC-0B451DB57234}"/>
              </a:ext>
            </a:extLst>
          </p:cNvPr>
          <p:cNvCxnSpPr/>
          <p:nvPr/>
        </p:nvCxnSpPr>
        <p:spPr bwMode="auto">
          <a:xfrm flipH="1">
            <a:off x="685800" y="5301208"/>
            <a:ext cx="7772400" cy="0"/>
          </a:xfrm>
          <a:prstGeom prst="line">
            <a:avLst/>
          </a:prstGeom>
          <a:solidFill>
            <a:schemeClr val="accent1"/>
          </a:solidFill>
          <a:ln w="9525" cap="flat" cmpd="sng" algn="ctr">
            <a:solidFill>
              <a:schemeClr val="tx1"/>
            </a:solidFill>
            <a:prstDash val="dash"/>
            <a:round/>
            <a:headEnd type="none" w="med" len="med"/>
            <a:tailEnd type="none" w="med" len="med"/>
          </a:ln>
          <a:effectLst/>
        </p:spPr>
      </p:cxnSp>
      <p:sp>
        <p:nvSpPr>
          <p:cNvPr id="38" name="Rectangle 23">
            <a:extLst>
              <a:ext uri="{FF2B5EF4-FFF2-40B4-BE49-F238E27FC236}">
                <a16:creationId xmlns:a16="http://schemas.microsoft.com/office/drawing/2014/main" id="{34909C06-1C05-45F8-B32E-A11104E44CA5}"/>
              </a:ext>
            </a:extLst>
          </p:cNvPr>
          <p:cNvSpPr/>
          <p:nvPr/>
        </p:nvSpPr>
        <p:spPr bwMode="auto">
          <a:xfrm>
            <a:off x="3528000" y="5153462"/>
            <a:ext cx="2088000" cy="3048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sz="1200" b="1" i="1" cap="small">
                <a:latin typeface="Arial" pitchFamily="-65" charset="0"/>
                <a:ea typeface="ヒラギノ角ゴ Pro W3" pitchFamily="-65" charset="-128"/>
                <a:cs typeface="ヒラギノ角ゴ Pro W3" pitchFamily="-65" charset="-128"/>
              </a:rPr>
              <a:t>Stage-specific Outcomes</a:t>
            </a:r>
          </a:p>
        </p:txBody>
      </p:sp>
    </p:spTree>
    <p:extLst>
      <p:ext uri="{BB962C8B-B14F-4D97-AF65-F5344CB8AC3E}">
        <p14:creationId xmlns:p14="http://schemas.microsoft.com/office/powerpoint/2010/main" val="6302769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F98B4E15-0CAC-4D21-88AF-71C05C6486C1}"/>
              </a:ext>
            </a:extLst>
          </p:cNvPr>
          <p:cNvSpPr/>
          <p:nvPr/>
        </p:nvSpPr>
        <p:spPr bwMode="auto">
          <a:xfrm>
            <a:off x="6156176" y="2051700"/>
            <a:ext cx="2302024" cy="1676400"/>
          </a:xfrm>
          <a:prstGeom prst="rect">
            <a:avLst/>
          </a:prstGeom>
          <a:noFill/>
          <a:ln w="539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65" charset="0"/>
              <a:ea typeface="ヒラギノ角ゴ Pro W3" pitchFamily="-65" charset="-128"/>
              <a:cs typeface="ヒラギノ角ゴ Pro W3" pitchFamily="-65" charset="-128"/>
            </a:endParaRPr>
          </a:p>
        </p:txBody>
      </p:sp>
      <p:sp>
        <p:nvSpPr>
          <p:cNvPr id="39" name="Rectangle 38">
            <a:extLst>
              <a:ext uri="{FF2B5EF4-FFF2-40B4-BE49-F238E27FC236}">
                <a16:creationId xmlns:a16="http://schemas.microsoft.com/office/drawing/2014/main" id="{62D7A076-4A15-4705-B2C2-E2EEE39435D9}"/>
              </a:ext>
            </a:extLst>
          </p:cNvPr>
          <p:cNvSpPr/>
          <p:nvPr/>
        </p:nvSpPr>
        <p:spPr bwMode="auto">
          <a:xfrm>
            <a:off x="7882136" y="3036930"/>
            <a:ext cx="865212" cy="577111"/>
          </a:xfrm>
          <a:prstGeom prst="rect">
            <a:avLst/>
          </a:prstGeom>
          <a:solidFill>
            <a:schemeClr val="bg1"/>
          </a:solidFill>
          <a:ln w="9525" cap="flat" cmpd="sng" algn="ctr">
            <a:noFill/>
            <a:prstDash val="solid"/>
            <a:round/>
            <a:headEnd type="none" w="med" len="med"/>
            <a:tailEnd type="none" w="med" len="med"/>
          </a:ln>
          <a:effectLst/>
        </p:spPr>
        <p:txBody>
          <a:bodyPr vert="horz" wrap="square" lIns="0" tIns="45720" rIns="36000" bIns="45720" numCol="1" rtlCol="0" anchor="t"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effectLst/>
                <a:highlight>
                  <a:srgbClr val="FFFF00"/>
                </a:highlight>
                <a:latin typeface="Arial" pitchFamily="-65" charset="0"/>
                <a:ea typeface="ヒラギノ角ゴ Pro W3" pitchFamily="-65" charset="-128"/>
                <a:cs typeface="ヒラギノ角ゴ Pro W3" pitchFamily="-65" charset="-128"/>
              </a:rPr>
              <a:t>xx</a:t>
            </a:r>
            <a:r>
              <a:rPr kumimoji="0" lang="en-US" sz="1400" b="1" i="0"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 expected</a:t>
            </a:r>
          </a:p>
        </p:txBody>
      </p:sp>
      <p:sp>
        <p:nvSpPr>
          <p:cNvPr id="36" name="Rectangle 35">
            <a:extLst>
              <a:ext uri="{FF2B5EF4-FFF2-40B4-BE49-F238E27FC236}">
                <a16:creationId xmlns:a16="http://schemas.microsoft.com/office/drawing/2014/main" id="{DCF901EA-69CC-4C25-A68B-75A097D81466}"/>
              </a:ext>
            </a:extLst>
          </p:cNvPr>
          <p:cNvSpPr/>
          <p:nvPr/>
        </p:nvSpPr>
        <p:spPr bwMode="auto">
          <a:xfrm>
            <a:off x="6156176" y="4077092"/>
            <a:ext cx="2302024" cy="1676400"/>
          </a:xfrm>
          <a:prstGeom prst="rect">
            <a:avLst/>
          </a:prstGeom>
          <a:noFill/>
          <a:ln w="539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65" charset="0"/>
              <a:ea typeface="ヒラギノ角ゴ Pro W3" pitchFamily="-65" charset="-128"/>
              <a:cs typeface="ヒラギノ角ゴ Pro W3" pitchFamily="-65" charset="-128"/>
            </a:endParaRPr>
          </a:p>
        </p:txBody>
      </p:sp>
      <p:sp>
        <p:nvSpPr>
          <p:cNvPr id="37" name="Rectangle 36">
            <a:extLst>
              <a:ext uri="{FF2B5EF4-FFF2-40B4-BE49-F238E27FC236}">
                <a16:creationId xmlns:a16="http://schemas.microsoft.com/office/drawing/2014/main" id="{99F19F44-51FC-4808-858C-046DB38C05F4}"/>
              </a:ext>
            </a:extLst>
          </p:cNvPr>
          <p:cNvSpPr/>
          <p:nvPr/>
        </p:nvSpPr>
        <p:spPr bwMode="auto">
          <a:xfrm>
            <a:off x="7882136" y="5062322"/>
            <a:ext cx="865212" cy="577111"/>
          </a:xfrm>
          <a:prstGeom prst="rect">
            <a:avLst/>
          </a:prstGeom>
          <a:solidFill>
            <a:schemeClr val="bg1"/>
          </a:solidFill>
          <a:ln w="9525" cap="flat" cmpd="sng" algn="ctr">
            <a:noFill/>
            <a:prstDash val="solid"/>
            <a:round/>
            <a:headEnd type="none" w="med" len="med"/>
            <a:tailEnd type="none" w="med" len="med"/>
          </a:ln>
          <a:effectLst/>
        </p:spPr>
        <p:txBody>
          <a:bodyPr vert="horz" wrap="square" lIns="0" tIns="45720" rIns="36000" bIns="45720" numCol="1" rtlCol="0" anchor="t"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xx expected</a:t>
            </a:r>
          </a:p>
        </p:txBody>
      </p:sp>
      <p:sp>
        <p:nvSpPr>
          <p:cNvPr id="31" name="Rectangle 30">
            <a:extLst>
              <a:ext uri="{FF2B5EF4-FFF2-40B4-BE49-F238E27FC236}">
                <a16:creationId xmlns:a16="http://schemas.microsoft.com/office/drawing/2014/main" id="{E2E6DEC3-9B70-49E7-9253-8D1477EE3F54}"/>
              </a:ext>
            </a:extLst>
          </p:cNvPr>
          <p:cNvSpPr/>
          <p:nvPr/>
        </p:nvSpPr>
        <p:spPr bwMode="auto">
          <a:xfrm>
            <a:off x="3420988" y="2051700"/>
            <a:ext cx="2302024" cy="1676400"/>
          </a:xfrm>
          <a:prstGeom prst="rect">
            <a:avLst/>
          </a:prstGeom>
          <a:noFill/>
          <a:ln w="539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65" charset="0"/>
              <a:ea typeface="ヒラギノ角ゴ Pro W3" pitchFamily="-65" charset="-128"/>
              <a:cs typeface="ヒラギノ角ゴ Pro W3" pitchFamily="-65" charset="-128"/>
            </a:endParaRPr>
          </a:p>
        </p:txBody>
      </p:sp>
      <p:sp>
        <p:nvSpPr>
          <p:cNvPr id="32" name="Rectangle 31">
            <a:extLst>
              <a:ext uri="{FF2B5EF4-FFF2-40B4-BE49-F238E27FC236}">
                <a16:creationId xmlns:a16="http://schemas.microsoft.com/office/drawing/2014/main" id="{51789A5E-5C4F-44B8-AB5A-B433E71CD5C7}"/>
              </a:ext>
            </a:extLst>
          </p:cNvPr>
          <p:cNvSpPr/>
          <p:nvPr/>
        </p:nvSpPr>
        <p:spPr bwMode="auto">
          <a:xfrm>
            <a:off x="5146948" y="3036930"/>
            <a:ext cx="865212" cy="577111"/>
          </a:xfrm>
          <a:prstGeom prst="rect">
            <a:avLst/>
          </a:prstGeom>
          <a:solidFill>
            <a:schemeClr val="bg1"/>
          </a:solidFill>
          <a:ln w="9525" cap="flat" cmpd="sng" algn="ctr">
            <a:noFill/>
            <a:prstDash val="solid"/>
            <a:round/>
            <a:headEnd type="none" w="med" len="med"/>
            <a:tailEnd type="none" w="med" len="med"/>
          </a:ln>
          <a:effectLst/>
        </p:spPr>
        <p:txBody>
          <a:bodyPr vert="horz" wrap="square" lIns="0" tIns="45720" rIns="36000" bIns="45720" numCol="1" rtlCol="0" anchor="t"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28x achieved</a:t>
            </a:r>
            <a:r>
              <a:rPr kumimoji="0" lang="en-US" sz="1400" b="1" i="0" u="none" strike="noStrike" cap="none" normalizeH="0" baseline="30000" dirty="0">
                <a:ln>
                  <a:noFill/>
                </a:ln>
                <a:solidFill>
                  <a:schemeClr val="tx1"/>
                </a:solidFill>
                <a:effectLst/>
                <a:latin typeface="Arial" pitchFamily="-65" charset="0"/>
                <a:ea typeface="ヒラギノ角ゴ Pro W3" pitchFamily="-65" charset="-128"/>
                <a:cs typeface="ヒラギノ角ゴ Pro W3" pitchFamily="-65" charset="-128"/>
              </a:rPr>
              <a:t>1</a:t>
            </a:r>
          </a:p>
        </p:txBody>
      </p:sp>
      <p:sp>
        <p:nvSpPr>
          <p:cNvPr id="29" name="Rectangle 28">
            <a:extLst>
              <a:ext uri="{FF2B5EF4-FFF2-40B4-BE49-F238E27FC236}">
                <a16:creationId xmlns:a16="http://schemas.microsoft.com/office/drawing/2014/main" id="{48AB9F88-B977-4840-ADED-D746CDA9F0F9}"/>
              </a:ext>
            </a:extLst>
          </p:cNvPr>
          <p:cNvSpPr/>
          <p:nvPr/>
        </p:nvSpPr>
        <p:spPr bwMode="auto">
          <a:xfrm>
            <a:off x="3420988" y="4077092"/>
            <a:ext cx="2302024" cy="1676400"/>
          </a:xfrm>
          <a:prstGeom prst="rect">
            <a:avLst/>
          </a:prstGeom>
          <a:noFill/>
          <a:ln w="539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65" charset="0"/>
              <a:ea typeface="ヒラギノ角ゴ Pro W3" pitchFamily="-65" charset="-128"/>
              <a:cs typeface="ヒラギノ角ゴ Pro W3" pitchFamily="-65" charset="-128"/>
            </a:endParaRPr>
          </a:p>
        </p:txBody>
      </p:sp>
      <p:sp>
        <p:nvSpPr>
          <p:cNvPr id="30" name="Rectangle 29">
            <a:extLst>
              <a:ext uri="{FF2B5EF4-FFF2-40B4-BE49-F238E27FC236}">
                <a16:creationId xmlns:a16="http://schemas.microsoft.com/office/drawing/2014/main" id="{A7591F67-D9F2-4D92-BDD2-062B4FA13C24}"/>
              </a:ext>
            </a:extLst>
          </p:cNvPr>
          <p:cNvSpPr/>
          <p:nvPr/>
        </p:nvSpPr>
        <p:spPr bwMode="auto">
          <a:xfrm>
            <a:off x="5146948" y="5062322"/>
            <a:ext cx="865212" cy="577111"/>
          </a:xfrm>
          <a:prstGeom prst="rect">
            <a:avLst/>
          </a:prstGeom>
          <a:solidFill>
            <a:schemeClr val="bg1"/>
          </a:solidFill>
          <a:ln w="9525" cap="flat" cmpd="sng" algn="ctr">
            <a:noFill/>
            <a:prstDash val="solid"/>
            <a:round/>
            <a:headEnd type="none" w="med" len="med"/>
            <a:tailEnd type="none" w="med" len="med"/>
          </a:ln>
          <a:effectLst/>
        </p:spPr>
        <p:txBody>
          <a:bodyPr vert="horz" wrap="square" lIns="0" tIns="45720" rIns="36000" bIns="45720" numCol="1" rtlCol="0" anchor="t"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effectLst/>
                <a:highlight>
                  <a:srgbClr val="FFFF00"/>
                </a:highlight>
                <a:latin typeface="Arial" pitchFamily="-65" charset="0"/>
                <a:ea typeface="ヒラギノ角ゴ Pro W3" pitchFamily="-65" charset="-128"/>
                <a:cs typeface="ヒラギノ角ゴ Pro W3" pitchFamily="-65" charset="-128"/>
              </a:rPr>
              <a:t>xx</a:t>
            </a:r>
            <a:r>
              <a:rPr kumimoji="0" lang="en-US" sz="1400" b="1" i="0"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 expected</a:t>
            </a:r>
          </a:p>
        </p:txBody>
      </p:sp>
      <p:sp>
        <p:nvSpPr>
          <p:cNvPr id="2" name="Titel 1">
            <a:extLst>
              <a:ext uri="{FF2B5EF4-FFF2-40B4-BE49-F238E27FC236}">
                <a16:creationId xmlns:a16="http://schemas.microsoft.com/office/drawing/2014/main" id="{F9D6B185-FCC7-7D40-BD1E-CF613376C241}"/>
              </a:ext>
            </a:extLst>
          </p:cNvPr>
          <p:cNvSpPr>
            <a:spLocks noGrp="1"/>
          </p:cNvSpPr>
          <p:nvPr>
            <p:ph type="title"/>
          </p:nvPr>
        </p:nvSpPr>
        <p:spPr/>
        <p:txBody>
          <a:bodyPr/>
          <a:lstStyle/>
          <a:p>
            <a:r>
              <a:rPr lang="en-US" sz="3600" dirty="0"/>
              <a:t>Existing track record of founding partners within company building</a:t>
            </a:r>
          </a:p>
        </p:txBody>
      </p:sp>
      <p:sp>
        <p:nvSpPr>
          <p:cNvPr id="4" name="Fußzeilenplatzhalter 3">
            <a:extLst>
              <a:ext uri="{FF2B5EF4-FFF2-40B4-BE49-F238E27FC236}">
                <a16:creationId xmlns:a16="http://schemas.microsoft.com/office/drawing/2014/main" id="{8FB12E0C-7A49-A747-BD31-37B8A5DA6AFB}"/>
              </a:ext>
            </a:extLst>
          </p:cNvPr>
          <p:cNvSpPr>
            <a:spLocks noGrp="1"/>
          </p:cNvSpPr>
          <p:nvPr>
            <p:ph type="ftr" sz="quarter" idx="10"/>
          </p:nvPr>
        </p:nvSpPr>
        <p:spPr/>
        <p:txBody>
          <a:bodyPr/>
          <a:lstStyle/>
          <a:p>
            <a:r>
              <a:rPr lang="en" dirty="0"/>
              <a:t>© Build &amp; Invest. All rights reserved </a:t>
            </a:r>
            <a:endParaRPr lang="de-DE" dirty="0"/>
          </a:p>
        </p:txBody>
      </p:sp>
      <p:sp>
        <p:nvSpPr>
          <p:cNvPr id="5" name="Foliennummernplatzhalter 4">
            <a:extLst>
              <a:ext uri="{FF2B5EF4-FFF2-40B4-BE49-F238E27FC236}">
                <a16:creationId xmlns:a16="http://schemas.microsoft.com/office/drawing/2014/main" id="{0A0EDD80-BB76-3245-BCED-AD149651A9B4}"/>
              </a:ext>
            </a:extLst>
          </p:cNvPr>
          <p:cNvSpPr>
            <a:spLocks noGrp="1"/>
          </p:cNvSpPr>
          <p:nvPr>
            <p:ph type="sldNum" sz="quarter" idx="11"/>
          </p:nvPr>
        </p:nvSpPr>
        <p:spPr/>
        <p:txBody>
          <a:bodyPr/>
          <a:lstStyle/>
          <a:p>
            <a:fld id="{A2BBA7E8-647F-41E8-9202-E071415AA6E7}" type="slidenum">
              <a:rPr lang="de-DE" smtClean="0"/>
              <a:pPr/>
              <a:t>21</a:t>
            </a:fld>
            <a:endParaRPr lang="de-DE"/>
          </a:p>
        </p:txBody>
      </p:sp>
      <p:sp>
        <p:nvSpPr>
          <p:cNvPr id="3" name="Rectangle 2">
            <a:extLst>
              <a:ext uri="{FF2B5EF4-FFF2-40B4-BE49-F238E27FC236}">
                <a16:creationId xmlns:a16="http://schemas.microsoft.com/office/drawing/2014/main" id="{5D01A31B-F9C1-42C0-BB58-0FA4FB037321}"/>
              </a:ext>
            </a:extLst>
          </p:cNvPr>
          <p:cNvSpPr/>
          <p:nvPr/>
        </p:nvSpPr>
        <p:spPr bwMode="auto">
          <a:xfrm>
            <a:off x="685800" y="2051700"/>
            <a:ext cx="2302024" cy="1676400"/>
          </a:xfrm>
          <a:prstGeom prst="rect">
            <a:avLst/>
          </a:prstGeom>
          <a:noFill/>
          <a:ln w="539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65" charset="0"/>
              <a:ea typeface="ヒラギノ角ゴ Pro W3" pitchFamily="-65" charset="-128"/>
              <a:cs typeface="ヒラギノ角ゴ Pro W3" pitchFamily="-65" charset="-128"/>
            </a:endParaRPr>
          </a:p>
        </p:txBody>
      </p:sp>
      <p:sp>
        <p:nvSpPr>
          <p:cNvPr id="19" name="Rectangle 18">
            <a:extLst>
              <a:ext uri="{FF2B5EF4-FFF2-40B4-BE49-F238E27FC236}">
                <a16:creationId xmlns:a16="http://schemas.microsoft.com/office/drawing/2014/main" id="{455D4F1F-5005-41B3-A4E7-C4A47925F444}"/>
              </a:ext>
            </a:extLst>
          </p:cNvPr>
          <p:cNvSpPr/>
          <p:nvPr/>
        </p:nvSpPr>
        <p:spPr bwMode="auto">
          <a:xfrm>
            <a:off x="2411760" y="3036930"/>
            <a:ext cx="865212" cy="577111"/>
          </a:xfrm>
          <a:prstGeom prst="rect">
            <a:avLst/>
          </a:prstGeom>
          <a:solidFill>
            <a:schemeClr val="bg1"/>
          </a:solidFill>
          <a:ln w="9525" cap="flat" cmpd="sng" algn="ctr">
            <a:noFill/>
            <a:prstDash val="solid"/>
            <a:round/>
            <a:headEnd type="none" w="med" len="med"/>
            <a:tailEnd type="none" w="med" len="med"/>
          </a:ln>
          <a:effectLst/>
        </p:spPr>
        <p:txBody>
          <a:bodyPr vert="horz" wrap="square" lIns="0" tIns="45720" rIns="36000" bIns="45720" numCol="1" rtlCol="0" anchor="t"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effectLst/>
                <a:highlight>
                  <a:srgbClr val="FFFF00"/>
                </a:highlight>
                <a:latin typeface="Arial" pitchFamily="-65" charset="0"/>
                <a:ea typeface="ヒラギノ角ゴ Pro W3" pitchFamily="-65" charset="-128"/>
                <a:cs typeface="ヒラギノ角ゴ Pro W3" pitchFamily="-65" charset="-128"/>
              </a:rPr>
              <a:t>x</a:t>
            </a:r>
            <a:r>
              <a:rPr kumimoji="0" lang="en-US" sz="1400" b="1" i="0"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 expected</a:t>
            </a:r>
          </a:p>
        </p:txBody>
      </p:sp>
      <p:sp>
        <p:nvSpPr>
          <p:cNvPr id="23" name="Rectangle 22">
            <a:extLst>
              <a:ext uri="{FF2B5EF4-FFF2-40B4-BE49-F238E27FC236}">
                <a16:creationId xmlns:a16="http://schemas.microsoft.com/office/drawing/2014/main" id="{24E8EEEC-B655-476A-AC07-DA2611EE9D37}"/>
              </a:ext>
            </a:extLst>
          </p:cNvPr>
          <p:cNvSpPr/>
          <p:nvPr/>
        </p:nvSpPr>
        <p:spPr bwMode="auto">
          <a:xfrm>
            <a:off x="685800" y="4077092"/>
            <a:ext cx="2302024" cy="1676400"/>
          </a:xfrm>
          <a:prstGeom prst="rect">
            <a:avLst/>
          </a:prstGeom>
          <a:noFill/>
          <a:ln w="539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65" charset="0"/>
              <a:ea typeface="ヒラギノ角ゴ Pro W3" pitchFamily="-65" charset="-128"/>
              <a:cs typeface="ヒラギノ角ゴ Pro W3" pitchFamily="-65" charset="-128"/>
            </a:endParaRPr>
          </a:p>
        </p:txBody>
      </p:sp>
      <p:sp>
        <p:nvSpPr>
          <p:cNvPr id="24" name="Rectangle 23">
            <a:extLst>
              <a:ext uri="{FF2B5EF4-FFF2-40B4-BE49-F238E27FC236}">
                <a16:creationId xmlns:a16="http://schemas.microsoft.com/office/drawing/2014/main" id="{DFB78408-9BFC-475C-ACFA-862B6D49182C}"/>
              </a:ext>
            </a:extLst>
          </p:cNvPr>
          <p:cNvSpPr/>
          <p:nvPr/>
        </p:nvSpPr>
        <p:spPr bwMode="auto">
          <a:xfrm>
            <a:off x="2411760" y="5062322"/>
            <a:ext cx="865212" cy="577111"/>
          </a:xfrm>
          <a:prstGeom prst="rect">
            <a:avLst/>
          </a:prstGeom>
          <a:solidFill>
            <a:schemeClr val="bg1"/>
          </a:solidFill>
          <a:ln w="9525" cap="flat" cmpd="sng" algn="ctr">
            <a:noFill/>
            <a:prstDash val="solid"/>
            <a:round/>
            <a:headEnd type="none" w="med" len="med"/>
            <a:tailEnd type="none" w="med" len="med"/>
          </a:ln>
          <a:effectLst/>
        </p:spPr>
        <p:txBody>
          <a:bodyPr vert="horz" wrap="square" lIns="0" tIns="45720" rIns="36000" bIns="45720" numCol="1" rtlCol="0" anchor="t"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effectLst/>
                <a:highlight>
                  <a:srgbClr val="FFFF00"/>
                </a:highlight>
                <a:latin typeface="Arial" pitchFamily="-65" charset="0"/>
                <a:ea typeface="ヒラギノ角ゴ Pro W3" pitchFamily="-65" charset="-128"/>
                <a:cs typeface="ヒラギノ角ゴ Pro W3" pitchFamily="-65" charset="-128"/>
              </a:rPr>
              <a:t>xx</a:t>
            </a:r>
            <a:r>
              <a:rPr kumimoji="0" lang="en-US" sz="1400" b="1" i="0"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 expected</a:t>
            </a:r>
          </a:p>
        </p:txBody>
      </p:sp>
      <p:sp>
        <p:nvSpPr>
          <p:cNvPr id="43" name="Rectangle 42">
            <a:extLst>
              <a:ext uri="{FF2B5EF4-FFF2-40B4-BE49-F238E27FC236}">
                <a16:creationId xmlns:a16="http://schemas.microsoft.com/office/drawing/2014/main" id="{D325A5FC-02A6-4FDA-91B7-E6D5850C0936}"/>
              </a:ext>
            </a:extLst>
          </p:cNvPr>
          <p:cNvSpPr/>
          <p:nvPr/>
        </p:nvSpPr>
        <p:spPr bwMode="auto">
          <a:xfrm>
            <a:off x="936712" y="2780928"/>
            <a:ext cx="1800200" cy="50405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1"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Platform for automated switching of energy tariffs with more transparency</a:t>
            </a:r>
          </a:p>
        </p:txBody>
      </p:sp>
      <p:sp>
        <p:nvSpPr>
          <p:cNvPr id="46" name="Rectangle 45">
            <a:extLst>
              <a:ext uri="{FF2B5EF4-FFF2-40B4-BE49-F238E27FC236}">
                <a16:creationId xmlns:a16="http://schemas.microsoft.com/office/drawing/2014/main" id="{A5B27C0A-2903-47A0-BBAB-B2EA18332895}"/>
              </a:ext>
            </a:extLst>
          </p:cNvPr>
          <p:cNvSpPr/>
          <p:nvPr/>
        </p:nvSpPr>
        <p:spPr bwMode="auto">
          <a:xfrm>
            <a:off x="3671900" y="2780928"/>
            <a:ext cx="1800200" cy="50405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sz="1000" i="1" dirty="0">
                <a:latin typeface="Arial" pitchFamily="-65" charset="0"/>
                <a:ea typeface="ヒラギノ角ゴ Pro W3" pitchFamily="-65" charset="-128"/>
                <a:cs typeface="ヒラギノ角ゴ Pro W3" pitchFamily="-65" charset="-128"/>
              </a:rPr>
              <a:t>Europe’s market leader in fully automated power &amp; gas spot trading software</a:t>
            </a:r>
          </a:p>
        </p:txBody>
      </p:sp>
      <p:sp>
        <p:nvSpPr>
          <p:cNvPr id="47" name="Rectangle 46">
            <a:extLst>
              <a:ext uri="{FF2B5EF4-FFF2-40B4-BE49-F238E27FC236}">
                <a16:creationId xmlns:a16="http://schemas.microsoft.com/office/drawing/2014/main" id="{16814122-EAAE-4DAB-9CD0-E02745F8EC8E}"/>
              </a:ext>
            </a:extLst>
          </p:cNvPr>
          <p:cNvSpPr/>
          <p:nvPr/>
        </p:nvSpPr>
        <p:spPr bwMode="auto">
          <a:xfrm>
            <a:off x="6407088" y="2780928"/>
            <a:ext cx="1800200" cy="50405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1"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Runs a multi-corporate acceleration program with involvement of a brought innovation ecosystem</a:t>
            </a:r>
          </a:p>
        </p:txBody>
      </p:sp>
      <p:pic>
        <p:nvPicPr>
          <p:cNvPr id="21" name="Grafik 6">
            <a:extLst>
              <a:ext uri="{FF2B5EF4-FFF2-40B4-BE49-F238E27FC236}">
                <a16:creationId xmlns:a16="http://schemas.microsoft.com/office/drawing/2014/main" id="{7F86C964-9DD4-4064-B707-DA0B47E5A51E}"/>
              </a:ext>
            </a:extLst>
          </p:cNvPr>
          <p:cNvPicPr>
            <a:picLocks noChangeAspect="1"/>
          </p:cNvPicPr>
          <p:nvPr/>
        </p:nvPicPr>
        <p:blipFill rotWithShape="1">
          <a:blip r:embed="rId3"/>
          <a:srcRect l="28270" t="8710" r="54406" b="8403"/>
          <a:stretch/>
        </p:blipFill>
        <p:spPr>
          <a:xfrm>
            <a:off x="1252605" y="2171658"/>
            <a:ext cx="1159704" cy="609270"/>
          </a:xfrm>
          <a:prstGeom prst="rect">
            <a:avLst/>
          </a:prstGeom>
        </p:spPr>
      </p:pic>
      <p:sp>
        <p:nvSpPr>
          <p:cNvPr id="22" name="Rectangle 21">
            <a:extLst>
              <a:ext uri="{FF2B5EF4-FFF2-40B4-BE49-F238E27FC236}">
                <a16:creationId xmlns:a16="http://schemas.microsoft.com/office/drawing/2014/main" id="{4A28C89F-DAAF-45D4-AE9B-CD2DE97135F2}"/>
              </a:ext>
            </a:extLst>
          </p:cNvPr>
          <p:cNvSpPr/>
          <p:nvPr/>
        </p:nvSpPr>
        <p:spPr bwMode="auto">
          <a:xfrm>
            <a:off x="6479096" y="4544838"/>
            <a:ext cx="1693792" cy="445438"/>
          </a:xfrm>
          <a:prstGeom prst="rect">
            <a:avLst/>
          </a:prstGeom>
          <a:solidFill>
            <a:srgbClr val="FFFF00"/>
          </a:solidFill>
          <a:ln w="9525" cap="flat" cmpd="sng" algn="ctr">
            <a:solidFill>
              <a:srgbClr val="FFFF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400" dirty="0" err="1">
                <a:latin typeface="Arial" pitchFamily="-65" charset="0"/>
                <a:ea typeface="ヒラギノ角ゴ Pro W3" pitchFamily="-65" charset="-128"/>
                <a:cs typeface="ヒラギノ角ゴ Pro W3" pitchFamily="-65" charset="-128"/>
              </a:rPr>
              <a:t>Beispiele</a:t>
            </a:r>
            <a:r>
              <a:rPr lang="en-US" sz="1400" dirty="0">
                <a:latin typeface="Arial" pitchFamily="-65" charset="0"/>
                <a:ea typeface="ヒラギノ角ゴ Pro W3" pitchFamily="-65" charset="-128"/>
                <a:cs typeface="ヒラギノ角ゴ Pro W3" pitchFamily="-65" charset="-128"/>
              </a:rPr>
              <a:t>? (Surplus?)</a:t>
            </a:r>
            <a:endParaRPr kumimoji="0" lang="en-US" sz="1400" b="0" i="0"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endParaRPr>
          </a:p>
        </p:txBody>
      </p:sp>
      <p:sp>
        <p:nvSpPr>
          <p:cNvPr id="26" name="Rectangle 46">
            <a:extLst>
              <a:ext uri="{FF2B5EF4-FFF2-40B4-BE49-F238E27FC236}">
                <a16:creationId xmlns:a16="http://schemas.microsoft.com/office/drawing/2014/main" id="{3469EDDF-0B07-CD47-826F-3518137EF70A}"/>
              </a:ext>
            </a:extLst>
          </p:cNvPr>
          <p:cNvSpPr/>
          <p:nvPr/>
        </p:nvSpPr>
        <p:spPr bwMode="auto">
          <a:xfrm>
            <a:off x="936712" y="4672325"/>
            <a:ext cx="1800200" cy="50405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 sz="1000" i="1" dirty="0">
                <a:latin typeface="Arial" pitchFamily="-65" charset="0"/>
                <a:ea typeface="ヒラギノ角ゴ Pro W3" pitchFamily="-65" charset="-128"/>
                <a:cs typeface="ヒラギノ角ゴ Pro W3" pitchFamily="-65" charset="-128"/>
              </a:rPr>
              <a:t>is an online marketplace where energy efficiency certificates can be traded</a:t>
            </a:r>
            <a:endParaRPr kumimoji="0" lang="en-US" sz="1000" b="0" i="1"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endParaRPr>
          </a:p>
        </p:txBody>
      </p:sp>
      <p:sp>
        <p:nvSpPr>
          <p:cNvPr id="27" name="Rectangle 46">
            <a:extLst>
              <a:ext uri="{FF2B5EF4-FFF2-40B4-BE49-F238E27FC236}">
                <a16:creationId xmlns:a16="http://schemas.microsoft.com/office/drawing/2014/main" id="{25B49E8A-F02A-C94A-8C4D-B0068456C9CB}"/>
              </a:ext>
            </a:extLst>
          </p:cNvPr>
          <p:cNvSpPr/>
          <p:nvPr/>
        </p:nvSpPr>
        <p:spPr bwMode="auto">
          <a:xfrm>
            <a:off x="3641856" y="4663264"/>
            <a:ext cx="1800200" cy="50405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 sz="1000" i="1" dirty="0">
                <a:latin typeface="Arial" pitchFamily="-65" charset="0"/>
                <a:ea typeface="ヒラギノ角ゴ Pro W3" pitchFamily="-65" charset="-128"/>
                <a:cs typeface="ヒラギノ角ゴ Pro W3" pitchFamily="-65" charset="-128"/>
              </a:rPr>
              <a:t>Post-labelling for green fleets and buildings, use of alternative forms of energy &amp; CO2 emissions</a:t>
            </a:r>
            <a:endParaRPr kumimoji="0" lang="en-US" sz="1000" b="0" i="1"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endParaRPr>
          </a:p>
        </p:txBody>
      </p:sp>
      <p:pic>
        <p:nvPicPr>
          <p:cNvPr id="28" name="Grafik 5">
            <a:extLst>
              <a:ext uri="{FF2B5EF4-FFF2-40B4-BE49-F238E27FC236}">
                <a16:creationId xmlns:a16="http://schemas.microsoft.com/office/drawing/2014/main" id="{AFE4F558-5EDA-4923-B321-7487ED05A759}"/>
              </a:ext>
            </a:extLst>
          </p:cNvPr>
          <p:cNvPicPr>
            <a:picLocks noChangeAspect="1"/>
          </p:cNvPicPr>
          <p:nvPr/>
        </p:nvPicPr>
        <p:blipFill rotWithShape="1">
          <a:blip r:embed="rId4"/>
          <a:srcRect l="53414" t="21645" r="32384" b="19201"/>
          <a:stretch/>
        </p:blipFill>
        <p:spPr>
          <a:xfrm>
            <a:off x="3923928" y="2192905"/>
            <a:ext cx="1122572" cy="566776"/>
          </a:xfrm>
          <a:prstGeom prst="rect">
            <a:avLst/>
          </a:prstGeom>
        </p:spPr>
      </p:pic>
      <p:sp>
        <p:nvSpPr>
          <p:cNvPr id="6" name="Rectangle 5">
            <a:extLst>
              <a:ext uri="{FF2B5EF4-FFF2-40B4-BE49-F238E27FC236}">
                <a16:creationId xmlns:a16="http://schemas.microsoft.com/office/drawing/2014/main" id="{4036A950-09F7-4588-AD49-DE70D1E0C355}"/>
              </a:ext>
            </a:extLst>
          </p:cNvPr>
          <p:cNvSpPr/>
          <p:nvPr/>
        </p:nvSpPr>
        <p:spPr bwMode="auto">
          <a:xfrm>
            <a:off x="1252605" y="6029430"/>
            <a:ext cx="4903571" cy="218970"/>
          </a:xfrm>
          <a:prstGeom prst="rect">
            <a:avLst/>
          </a:prstGeom>
          <a:noFill/>
          <a:ln w="9525" cap="flat" cmpd="sng" algn="ctr">
            <a:noFill/>
            <a:prstDash val="solid"/>
            <a:round/>
            <a:headEnd type="none" w="med" len="med"/>
            <a:tailEnd type="none" w="med" len="med"/>
          </a:ln>
          <a:effectLst/>
        </p:spPr>
        <p:txBody>
          <a:bodyPr vert="horz" wrap="square" lIns="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1) Exit to </a:t>
            </a:r>
            <a:r>
              <a:rPr kumimoji="0" lang="en-US" sz="1000" b="0" i="0" u="none" strike="noStrike" cap="none" normalizeH="0" baseline="0" dirty="0" err="1">
                <a:ln>
                  <a:noFill/>
                </a:ln>
                <a:solidFill>
                  <a:schemeClr val="tx1"/>
                </a:solidFill>
                <a:effectLst/>
                <a:latin typeface="Arial" pitchFamily="-65" charset="0"/>
                <a:ea typeface="ヒラギノ角ゴ Pro W3" pitchFamily="-65" charset="-128"/>
                <a:cs typeface="ヒラギノ角ゴ Pro W3" pitchFamily="-65" charset="-128"/>
              </a:rPr>
              <a:t>Trayport</a:t>
            </a:r>
            <a:r>
              <a:rPr lang="en-US" sz="1000" dirty="0">
                <a:latin typeface="Arial" pitchFamily="-65" charset="0"/>
                <a:ea typeface="ヒラギノ角ゴ Pro W3" pitchFamily="-65" charset="-128"/>
                <a:cs typeface="ヒラギノ角ゴ Pro W3" pitchFamily="-65" charset="-128"/>
              </a:rPr>
              <a:t> / Toronto stock exchange</a:t>
            </a:r>
            <a:endParaRPr kumimoji="0" lang="en-US" sz="1000" b="0" i="0"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endParaRPr>
          </a:p>
        </p:txBody>
      </p:sp>
      <p:pic>
        <p:nvPicPr>
          <p:cNvPr id="7" name="Picture 6">
            <a:extLst>
              <a:ext uri="{FF2B5EF4-FFF2-40B4-BE49-F238E27FC236}">
                <a16:creationId xmlns:a16="http://schemas.microsoft.com/office/drawing/2014/main" id="{AAAB7B2D-80D8-4374-A00B-B69F3FA01636}"/>
              </a:ext>
            </a:extLst>
          </p:cNvPr>
          <p:cNvPicPr>
            <a:picLocks noChangeAspect="1"/>
          </p:cNvPicPr>
          <p:nvPr/>
        </p:nvPicPr>
        <p:blipFill rotWithShape="1">
          <a:blip r:embed="rId5"/>
          <a:srcRect l="19760" t="38289" r="20705" b="39065"/>
          <a:stretch/>
        </p:blipFill>
        <p:spPr>
          <a:xfrm>
            <a:off x="6479096" y="2287177"/>
            <a:ext cx="1656184" cy="472504"/>
          </a:xfrm>
          <a:prstGeom prst="rect">
            <a:avLst/>
          </a:prstGeom>
        </p:spPr>
      </p:pic>
      <p:pic>
        <p:nvPicPr>
          <p:cNvPr id="8" name="Picture 7">
            <a:extLst>
              <a:ext uri="{FF2B5EF4-FFF2-40B4-BE49-F238E27FC236}">
                <a16:creationId xmlns:a16="http://schemas.microsoft.com/office/drawing/2014/main" id="{B03AA52B-DB29-4C23-A2B1-2F40631DB4E0}"/>
              </a:ext>
            </a:extLst>
          </p:cNvPr>
          <p:cNvPicPr>
            <a:picLocks noChangeAspect="1"/>
          </p:cNvPicPr>
          <p:nvPr/>
        </p:nvPicPr>
        <p:blipFill>
          <a:blip r:embed="rId6">
            <a:clrChange>
              <a:clrFrom>
                <a:srgbClr val="000000"/>
              </a:clrFrom>
              <a:clrTo>
                <a:srgbClr val="000000">
                  <a:alpha val="0"/>
                </a:srgbClr>
              </a:clrTo>
            </a:clrChange>
          </a:blip>
          <a:stretch>
            <a:fillRect/>
          </a:stretch>
        </p:blipFill>
        <p:spPr>
          <a:xfrm>
            <a:off x="936712" y="3798816"/>
            <a:ext cx="1800200" cy="1357021"/>
          </a:xfrm>
          <a:prstGeom prst="rect">
            <a:avLst/>
          </a:prstGeom>
        </p:spPr>
      </p:pic>
      <p:pic>
        <p:nvPicPr>
          <p:cNvPr id="9" name="Picture 8">
            <a:extLst>
              <a:ext uri="{FF2B5EF4-FFF2-40B4-BE49-F238E27FC236}">
                <a16:creationId xmlns:a16="http://schemas.microsoft.com/office/drawing/2014/main" id="{CF9E67D8-4DB3-4288-B0BC-084EDEB58C41}"/>
              </a:ext>
            </a:extLst>
          </p:cNvPr>
          <p:cNvPicPr>
            <a:picLocks noChangeAspect="1"/>
          </p:cNvPicPr>
          <p:nvPr/>
        </p:nvPicPr>
        <p:blipFill>
          <a:blip r:embed="rId7"/>
          <a:stretch>
            <a:fillRect/>
          </a:stretch>
        </p:blipFill>
        <p:spPr>
          <a:xfrm>
            <a:off x="4064608" y="4243664"/>
            <a:ext cx="1014784" cy="418468"/>
          </a:xfrm>
          <a:prstGeom prst="rect">
            <a:avLst/>
          </a:prstGeom>
        </p:spPr>
      </p:pic>
    </p:spTree>
    <p:extLst>
      <p:ext uri="{BB962C8B-B14F-4D97-AF65-F5344CB8AC3E}">
        <p14:creationId xmlns:p14="http://schemas.microsoft.com/office/powerpoint/2010/main" val="2533474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9D6B185-FCC7-7D40-BD1E-CF613376C241}"/>
              </a:ext>
            </a:extLst>
          </p:cNvPr>
          <p:cNvSpPr>
            <a:spLocks noGrp="1"/>
          </p:cNvSpPr>
          <p:nvPr>
            <p:ph type="title"/>
          </p:nvPr>
        </p:nvSpPr>
        <p:spPr/>
        <p:txBody>
          <a:bodyPr/>
          <a:lstStyle/>
          <a:p>
            <a:r>
              <a:rPr lang="en-US" sz="3600" dirty="0"/>
              <a:t>Why </a:t>
            </a:r>
            <a:r>
              <a:rPr lang="en-US" sz="3600" dirty="0" err="1"/>
              <a:t>Build&amp;Invest</a:t>
            </a:r>
            <a:r>
              <a:rPr lang="en-US" sz="3600" dirty="0"/>
              <a:t> differs from other VC opportunities</a:t>
            </a:r>
          </a:p>
        </p:txBody>
      </p:sp>
      <p:sp>
        <p:nvSpPr>
          <p:cNvPr id="4" name="Fußzeilenplatzhalter 3">
            <a:extLst>
              <a:ext uri="{FF2B5EF4-FFF2-40B4-BE49-F238E27FC236}">
                <a16:creationId xmlns:a16="http://schemas.microsoft.com/office/drawing/2014/main" id="{8FB12E0C-7A49-A747-BD31-37B8A5DA6AFB}"/>
              </a:ext>
            </a:extLst>
          </p:cNvPr>
          <p:cNvSpPr>
            <a:spLocks noGrp="1"/>
          </p:cNvSpPr>
          <p:nvPr>
            <p:ph type="ftr" sz="quarter" idx="10"/>
          </p:nvPr>
        </p:nvSpPr>
        <p:spPr/>
        <p:txBody>
          <a:bodyPr/>
          <a:lstStyle/>
          <a:p>
            <a:r>
              <a:rPr lang="en"/>
              <a:t>© Build &amp; Invest. All rights reserved </a:t>
            </a:r>
            <a:endParaRPr lang="de-DE" dirty="0"/>
          </a:p>
        </p:txBody>
      </p:sp>
      <p:sp>
        <p:nvSpPr>
          <p:cNvPr id="5" name="Foliennummernplatzhalter 4">
            <a:extLst>
              <a:ext uri="{FF2B5EF4-FFF2-40B4-BE49-F238E27FC236}">
                <a16:creationId xmlns:a16="http://schemas.microsoft.com/office/drawing/2014/main" id="{0A0EDD80-BB76-3245-BCED-AD149651A9B4}"/>
              </a:ext>
            </a:extLst>
          </p:cNvPr>
          <p:cNvSpPr>
            <a:spLocks noGrp="1"/>
          </p:cNvSpPr>
          <p:nvPr>
            <p:ph type="sldNum" sz="quarter" idx="11"/>
          </p:nvPr>
        </p:nvSpPr>
        <p:spPr/>
        <p:txBody>
          <a:bodyPr/>
          <a:lstStyle/>
          <a:p>
            <a:fld id="{A2BBA7E8-647F-41E8-9202-E071415AA6E7}" type="slidenum">
              <a:rPr lang="de-DE" smtClean="0"/>
              <a:pPr/>
              <a:t>22</a:t>
            </a:fld>
            <a:endParaRPr lang="de-DE"/>
          </a:p>
        </p:txBody>
      </p:sp>
      <p:pic>
        <p:nvPicPr>
          <p:cNvPr id="6" name="Picture 5" descr="A close up of a logo&#10;&#10;Description automatically generated">
            <a:extLst>
              <a:ext uri="{FF2B5EF4-FFF2-40B4-BE49-F238E27FC236}">
                <a16:creationId xmlns:a16="http://schemas.microsoft.com/office/drawing/2014/main" id="{B7A83B87-54ED-40B5-AC3A-577E6D9877A8}"/>
              </a:ext>
            </a:extLst>
          </p:cNvPr>
          <p:cNvPicPr>
            <a:picLocks noChangeAspect="1"/>
          </p:cNvPicPr>
          <p:nvPr/>
        </p:nvPicPr>
        <p:blipFill>
          <a:blip r:embed="rId3"/>
          <a:stretch>
            <a:fillRect/>
          </a:stretch>
        </p:blipFill>
        <p:spPr>
          <a:xfrm>
            <a:off x="685800" y="3267493"/>
            <a:ext cx="1302343" cy="920322"/>
          </a:xfrm>
          <a:prstGeom prst="rect">
            <a:avLst/>
          </a:prstGeom>
        </p:spPr>
      </p:pic>
      <p:sp>
        <p:nvSpPr>
          <p:cNvPr id="8" name="Rectangle 7">
            <a:extLst>
              <a:ext uri="{FF2B5EF4-FFF2-40B4-BE49-F238E27FC236}">
                <a16:creationId xmlns:a16="http://schemas.microsoft.com/office/drawing/2014/main" id="{877BCB90-20AE-4BEB-817F-9F8549C8DD12}"/>
              </a:ext>
            </a:extLst>
          </p:cNvPr>
          <p:cNvSpPr/>
          <p:nvPr/>
        </p:nvSpPr>
        <p:spPr bwMode="auto">
          <a:xfrm>
            <a:off x="1988143" y="1844940"/>
            <a:ext cx="6470057" cy="823835"/>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600" b="1" i="0" u="none" strike="noStrike" cap="small" normalizeH="0" dirty="0">
                <a:ln>
                  <a:noFill/>
                </a:ln>
                <a:solidFill>
                  <a:schemeClr val="tx1"/>
                </a:solidFill>
                <a:effectLst/>
                <a:latin typeface="Arial" pitchFamily="-65" charset="0"/>
                <a:ea typeface="ヒラギノ角ゴ Pro W3" pitchFamily="-65" charset="-128"/>
                <a:cs typeface="ヒラギノ角ゴ Pro W3" pitchFamily="-65" charset="-128"/>
              </a:rPr>
              <a:t>Our expertise</a:t>
            </a:r>
          </a:p>
          <a:p>
            <a:pPr marL="0" marR="0" indent="0" algn="l" defTabSz="914400" rtl="0" eaLnBrk="0" fontAlgn="base" latinLnBrk="0" hangingPunct="0">
              <a:lnSpc>
                <a:spcPct val="100000"/>
              </a:lnSpc>
              <a:spcBef>
                <a:spcPct val="0"/>
              </a:spcBef>
              <a:spcAft>
                <a:spcPct val="0"/>
              </a:spcAft>
              <a:buClrTx/>
              <a:buSzTx/>
              <a:buFontTx/>
              <a:buNone/>
              <a:tabLst/>
            </a:pPr>
            <a:r>
              <a:rPr lang="en-US" sz="1600" dirty="0">
                <a:latin typeface="Arial" pitchFamily="-65" charset="0"/>
                <a:ea typeface="ヒラギノ角ゴ Pro W3" pitchFamily="-65" charset="-128"/>
                <a:cs typeface="ヒラギノ角ゴ Pro W3" pitchFamily="-65" charset="-128"/>
              </a:rPr>
              <a:t>Strong management and investment expertise with proven track record within industrial players and start-ups</a:t>
            </a:r>
            <a:endParaRPr kumimoji="0" lang="en-US" sz="1600" b="0" i="0"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endParaRPr>
          </a:p>
        </p:txBody>
      </p:sp>
      <p:sp>
        <p:nvSpPr>
          <p:cNvPr id="24" name="Rectangle 23">
            <a:extLst>
              <a:ext uri="{FF2B5EF4-FFF2-40B4-BE49-F238E27FC236}">
                <a16:creationId xmlns:a16="http://schemas.microsoft.com/office/drawing/2014/main" id="{500AA31A-1621-4561-9982-DD35D38CFF16}"/>
              </a:ext>
            </a:extLst>
          </p:cNvPr>
          <p:cNvSpPr/>
          <p:nvPr/>
        </p:nvSpPr>
        <p:spPr bwMode="auto">
          <a:xfrm>
            <a:off x="1988143" y="2882105"/>
            <a:ext cx="6470057" cy="823835"/>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600" b="1" i="0" u="none" strike="noStrike" cap="small" normalizeH="0" dirty="0">
                <a:ln>
                  <a:noFill/>
                </a:ln>
                <a:solidFill>
                  <a:schemeClr val="tx1"/>
                </a:solidFill>
                <a:effectLst/>
                <a:latin typeface="Arial" pitchFamily="-65" charset="0"/>
                <a:ea typeface="ヒラギノ角ゴ Pro W3" pitchFamily="-65" charset="-128"/>
                <a:cs typeface="ヒラギノ角ゴ Pro W3" pitchFamily="-65" charset="-128"/>
              </a:rPr>
              <a:t>Our network</a:t>
            </a:r>
          </a:p>
          <a:p>
            <a:pPr algn="l"/>
            <a:r>
              <a:rPr lang="en-US" sz="1600" dirty="0">
                <a:latin typeface="Arial" pitchFamily="-65" charset="0"/>
                <a:ea typeface="ヒラギノ角ゴ Pro W3" pitchFamily="-65" charset="-128"/>
                <a:cs typeface="ヒラギノ角ゴ Pro W3" pitchFamily="-65" charset="-128"/>
              </a:rPr>
              <a:t>Vast network of relevant industrial players to receive expert feedback and support investments with their growth track</a:t>
            </a:r>
          </a:p>
        </p:txBody>
      </p:sp>
      <p:sp>
        <p:nvSpPr>
          <p:cNvPr id="25" name="Rectangle 24">
            <a:extLst>
              <a:ext uri="{FF2B5EF4-FFF2-40B4-BE49-F238E27FC236}">
                <a16:creationId xmlns:a16="http://schemas.microsoft.com/office/drawing/2014/main" id="{D3FF7BD9-0B28-4E0E-9CDD-7C154C356F1A}"/>
              </a:ext>
            </a:extLst>
          </p:cNvPr>
          <p:cNvSpPr/>
          <p:nvPr/>
        </p:nvSpPr>
        <p:spPr bwMode="auto">
          <a:xfrm>
            <a:off x="1988143" y="3919270"/>
            <a:ext cx="6470057" cy="823835"/>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600" b="1" i="0" u="none" strike="noStrike" cap="small" normalizeH="0" dirty="0">
                <a:ln>
                  <a:noFill/>
                </a:ln>
                <a:solidFill>
                  <a:schemeClr val="tx1"/>
                </a:solidFill>
                <a:effectLst/>
                <a:latin typeface="Arial" pitchFamily="-65" charset="0"/>
                <a:ea typeface="ヒラギノ角ゴ Pro W3" pitchFamily="-65" charset="-128"/>
                <a:cs typeface="ヒラギノ角ゴ Pro W3" pitchFamily="-65" charset="-128"/>
              </a:rPr>
              <a:t>Our DNA</a:t>
            </a:r>
          </a:p>
          <a:p>
            <a:pPr marL="0" marR="0" indent="0" algn="l" defTabSz="914400" rtl="0" eaLnBrk="0" fontAlgn="base" latinLnBrk="0" hangingPunct="0">
              <a:lnSpc>
                <a:spcPct val="100000"/>
              </a:lnSpc>
              <a:spcBef>
                <a:spcPct val="0"/>
              </a:spcBef>
              <a:spcAft>
                <a:spcPct val="0"/>
              </a:spcAft>
              <a:buClrTx/>
              <a:buSzTx/>
              <a:buFontTx/>
              <a:buNone/>
              <a:tabLst/>
            </a:pPr>
            <a:r>
              <a:rPr lang="en-US" sz="1600" dirty="0">
                <a:latin typeface="Arial" pitchFamily="-65" charset="0"/>
                <a:ea typeface="ヒラギノ角ゴ Pro W3" pitchFamily="-65" charset="-128"/>
                <a:cs typeface="ヒラギノ角ゴ Pro W3" pitchFamily="-65" charset="-128"/>
              </a:rPr>
              <a:t>Private partnership culture with strong industrial background. Risk is not good or bad, it must be managed.</a:t>
            </a:r>
            <a:endParaRPr kumimoji="0" lang="en-US" sz="1600" b="0" i="0"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endParaRPr>
          </a:p>
        </p:txBody>
      </p:sp>
      <p:sp>
        <p:nvSpPr>
          <p:cNvPr id="26" name="Rectangle 25">
            <a:extLst>
              <a:ext uri="{FF2B5EF4-FFF2-40B4-BE49-F238E27FC236}">
                <a16:creationId xmlns:a16="http://schemas.microsoft.com/office/drawing/2014/main" id="{CDF42791-BEB1-479F-AAAB-CA0BAE5FD30F}"/>
              </a:ext>
            </a:extLst>
          </p:cNvPr>
          <p:cNvSpPr/>
          <p:nvPr/>
        </p:nvSpPr>
        <p:spPr bwMode="auto">
          <a:xfrm>
            <a:off x="1988143" y="4956436"/>
            <a:ext cx="6470057" cy="823835"/>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600" b="1" i="0" u="none" strike="noStrike" cap="small" normalizeH="0" dirty="0">
                <a:ln>
                  <a:noFill/>
                </a:ln>
                <a:solidFill>
                  <a:schemeClr val="tx1"/>
                </a:solidFill>
                <a:effectLst/>
                <a:latin typeface="Arial" pitchFamily="-65" charset="0"/>
                <a:ea typeface="ヒラギノ角ゴ Pro W3" pitchFamily="-65" charset="-128"/>
                <a:cs typeface="ヒラギノ角ゴ Pro W3" pitchFamily="-65" charset="-128"/>
              </a:rPr>
              <a:t>Our team members</a:t>
            </a:r>
          </a:p>
          <a:p>
            <a:pPr marL="0" marR="0" indent="0" algn="l" defTabSz="914400" rtl="0" eaLnBrk="0" fontAlgn="base" latinLnBrk="0" hangingPunct="0">
              <a:lnSpc>
                <a:spcPct val="100000"/>
              </a:lnSpc>
              <a:spcBef>
                <a:spcPct val="0"/>
              </a:spcBef>
              <a:spcAft>
                <a:spcPct val="0"/>
              </a:spcAft>
              <a:buClrTx/>
              <a:buSzTx/>
              <a:buFontTx/>
              <a:buNone/>
              <a:tabLst/>
            </a:pPr>
            <a:r>
              <a:rPr lang="en-US" sz="1600" dirty="0">
                <a:latin typeface="Arial" pitchFamily="-65" charset="0"/>
                <a:ea typeface="ヒラギノ角ゴ Pro W3" pitchFamily="-65" charset="-128"/>
                <a:cs typeface="ヒラギノ角ゴ Pro W3" pitchFamily="-65" charset="-128"/>
              </a:rPr>
              <a:t>Analytically driven team with entrepreneurial background and a focus on customer orientation and problem solving.</a:t>
            </a:r>
            <a:endParaRPr kumimoji="0" lang="en-US" sz="1600" b="0" i="0"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endParaRPr>
          </a:p>
        </p:txBody>
      </p:sp>
    </p:spTree>
    <p:extLst>
      <p:ext uri="{BB962C8B-B14F-4D97-AF65-F5344CB8AC3E}">
        <p14:creationId xmlns:p14="http://schemas.microsoft.com/office/powerpoint/2010/main" val="2610132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9D6B185-FCC7-7D40-BD1E-CF613376C241}"/>
              </a:ext>
            </a:extLst>
          </p:cNvPr>
          <p:cNvSpPr>
            <a:spLocks noGrp="1"/>
          </p:cNvSpPr>
          <p:nvPr>
            <p:ph type="title"/>
          </p:nvPr>
        </p:nvSpPr>
        <p:spPr>
          <a:xfrm>
            <a:off x="685800" y="609600"/>
            <a:ext cx="7772400" cy="1143000"/>
          </a:xfrm>
        </p:spPr>
        <p:txBody>
          <a:bodyPr/>
          <a:lstStyle/>
          <a:p>
            <a:r>
              <a:rPr lang="en-US" sz="3600" dirty="0"/>
              <a:t>Terms for investors</a:t>
            </a:r>
            <a:br>
              <a:rPr lang="en-US" sz="3600" dirty="0"/>
            </a:br>
            <a:r>
              <a:rPr lang="en-US" sz="2400" dirty="0"/>
              <a:t>(VC &amp; Company Building)</a:t>
            </a:r>
            <a:endParaRPr lang="en-US" sz="3600" dirty="0"/>
          </a:p>
        </p:txBody>
      </p:sp>
      <p:sp>
        <p:nvSpPr>
          <p:cNvPr id="4" name="Fußzeilenplatzhalter 3">
            <a:extLst>
              <a:ext uri="{FF2B5EF4-FFF2-40B4-BE49-F238E27FC236}">
                <a16:creationId xmlns:a16="http://schemas.microsoft.com/office/drawing/2014/main" id="{8FB12E0C-7A49-A747-BD31-37B8A5DA6AFB}"/>
              </a:ext>
            </a:extLst>
          </p:cNvPr>
          <p:cNvSpPr>
            <a:spLocks noGrp="1"/>
          </p:cNvSpPr>
          <p:nvPr>
            <p:ph type="ftr" sz="quarter" idx="10"/>
          </p:nvPr>
        </p:nvSpPr>
        <p:spPr/>
        <p:txBody>
          <a:bodyPr/>
          <a:lstStyle/>
          <a:p>
            <a:r>
              <a:rPr lang="en"/>
              <a:t>© Build &amp; Invest. All rights reserved </a:t>
            </a:r>
            <a:endParaRPr lang="de-DE" dirty="0"/>
          </a:p>
        </p:txBody>
      </p:sp>
      <p:sp>
        <p:nvSpPr>
          <p:cNvPr id="5" name="Foliennummernplatzhalter 4">
            <a:extLst>
              <a:ext uri="{FF2B5EF4-FFF2-40B4-BE49-F238E27FC236}">
                <a16:creationId xmlns:a16="http://schemas.microsoft.com/office/drawing/2014/main" id="{0A0EDD80-BB76-3245-BCED-AD149651A9B4}"/>
              </a:ext>
            </a:extLst>
          </p:cNvPr>
          <p:cNvSpPr>
            <a:spLocks noGrp="1"/>
          </p:cNvSpPr>
          <p:nvPr>
            <p:ph type="sldNum" sz="quarter" idx="11"/>
          </p:nvPr>
        </p:nvSpPr>
        <p:spPr/>
        <p:txBody>
          <a:bodyPr/>
          <a:lstStyle/>
          <a:p>
            <a:fld id="{A2BBA7E8-647F-41E8-9202-E071415AA6E7}" type="slidenum">
              <a:rPr lang="de-DE" smtClean="0"/>
              <a:pPr/>
              <a:t>23</a:t>
            </a:fld>
            <a:endParaRPr lang="de-DE"/>
          </a:p>
        </p:txBody>
      </p:sp>
      <p:sp>
        <p:nvSpPr>
          <p:cNvPr id="6" name="Text Placeholder 7">
            <a:extLst>
              <a:ext uri="{FF2B5EF4-FFF2-40B4-BE49-F238E27FC236}">
                <a16:creationId xmlns:a16="http://schemas.microsoft.com/office/drawing/2014/main" id="{21905112-923E-4A85-953E-97CA05FA0AA9}"/>
              </a:ext>
            </a:extLst>
          </p:cNvPr>
          <p:cNvSpPr txBox="1">
            <a:spLocks/>
          </p:cNvSpPr>
          <p:nvPr/>
        </p:nvSpPr>
        <p:spPr>
          <a:xfrm>
            <a:off x="543286" y="2687974"/>
            <a:ext cx="7732320" cy="470738"/>
          </a:xfrm>
          <a:prstGeom prst="rect">
            <a:avLst/>
          </a:prstGeom>
        </p:spPr>
        <p:txBody>
          <a:bodyPr wrap="square" lIns="0" tIns="0" rIns="0" bIns="0" anchor="ctr">
            <a:noAutofit/>
          </a:bodyPr>
          <a:lstStyle>
            <a:lvl1pPr marL="0" indent="0" algn="ctr" defTabSz="914400" rtl="0" eaLnBrk="1" latinLnBrk="0" hangingPunct="1">
              <a:spcBef>
                <a:spcPct val="20000"/>
              </a:spcBef>
              <a:buFont typeface="Arial" pitchFamily="34" charset="0"/>
              <a:buNone/>
              <a:defRPr sz="1100" b="1" kern="1200" baseline="0">
                <a:solidFill>
                  <a:schemeClr val="bg1">
                    <a:lumMod val="75000"/>
                  </a:schemeClr>
                </a:solidFill>
                <a:latin typeface="+mn-lt"/>
                <a:ea typeface="+mn-ea"/>
                <a:cs typeface="+mn-cs"/>
              </a:defRPr>
            </a:lvl1pPr>
            <a:lvl2pPr marL="457200" indent="0" algn="l" defTabSz="914400" rtl="0" eaLnBrk="1" latinLnBrk="0" hangingPunct="1">
              <a:spcBef>
                <a:spcPct val="20000"/>
              </a:spcBef>
              <a:buFont typeface="Arial" pitchFamily="34" charset="0"/>
              <a:buNone/>
              <a:defRPr sz="1200"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000"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lang="en-US" sz="1400" b="0" noProof="0" dirty="0">
              <a:solidFill>
                <a:schemeClr val="tx1"/>
              </a:solidFill>
            </a:endParaRPr>
          </a:p>
        </p:txBody>
      </p:sp>
      <p:sp>
        <p:nvSpPr>
          <p:cNvPr id="7" name="Text Placeholder 7">
            <a:extLst>
              <a:ext uri="{FF2B5EF4-FFF2-40B4-BE49-F238E27FC236}">
                <a16:creationId xmlns:a16="http://schemas.microsoft.com/office/drawing/2014/main" id="{774C6F18-9D1E-417B-8D3E-56FDB67060B4}"/>
              </a:ext>
            </a:extLst>
          </p:cNvPr>
          <p:cNvSpPr txBox="1">
            <a:spLocks/>
          </p:cNvSpPr>
          <p:nvPr/>
        </p:nvSpPr>
        <p:spPr>
          <a:xfrm>
            <a:off x="539553" y="2771963"/>
            <a:ext cx="7732320" cy="470738"/>
          </a:xfrm>
          <a:prstGeom prst="rect">
            <a:avLst/>
          </a:prstGeom>
        </p:spPr>
        <p:txBody>
          <a:bodyPr wrap="square" lIns="0" tIns="0" rIns="0" bIns="0" anchor="ctr">
            <a:noAutofit/>
          </a:bodyPr>
          <a:lstStyle>
            <a:lvl1pPr marL="0" indent="0" algn="ctr" defTabSz="914400" rtl="0" eaLnBrk="1" latinLnBrk="0" hangingPunct="1">
              <a:spcBef>
                <a:spcPct val="20000"/>
              </a:spcBef>
              <a:buFont typeface="Arial" pitchFamily="34" charset="0"/>
              <a:buNone/>
              <a:defRPr sz="1100" b="1" kern="1200" baseline="0">
                <a:solidFill>
                  <a:schemeClr val="bg1">
                    <a:lumMod val="75000"/>
                  </a:schemeClr>
                </a:solidFill>
                <a:latin typeface="+mn-lt"/>
                <a:ea typeface="+mn-ea"/>
                <a:cs typeface="+mn-cs"/>
              </a:defRPr>
            </a:lvl1pPr>
            <a:lvl2pPr marL="457200" indent="0" algn="l" defTabSz="914400" rtl="0" eaLnBrk="1" latinLnBrk="0" hangingPunct="1">
              <a:spcBef>
                <a:spcPct val="20000"/>
              </a:spcBef>
              <a:buFont typeface="Arial" pitchFamily="34" charset="0"/>
              <a:buNone/>
              <a:defRPr sz="1200"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000"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400" b="0" i="0" u="none" strike="noStrike" kern="1200" cap="none" spc="0" normalizeH="0" noProof="0" dirty="0">
                <a:ln>
                  <a:noFill/>
                </a:ln>
                <a:solidFill>
                  <a:schemeClr val="tx1"/>
                </a:solidFill>
                <a:effectLst/>
                <a:uLnTx/>
                <a:uFillTx/>
              </a:rPr>
              <a:t> </a:t>
            </a:r>
            <a:endParaRPr kumimoji="0" lang="en-US" sz="1400" b="0" i="0" u="none" strike="noStrike" kern="1200" cap="none" spc="0" normalizeH="0" baseline="0" noProof="0" dirty="0">
              <a:ln>
                <a:noFill/>
              </a:ln>
              <a:solidFill>
                <a:schemeClr val="tx1"/>
              </a:solidFill>
              <a:effectLst/>
              <a:uLnTx/>
              <a:uFillTx/>
            </a:endParaRPr>
          </a:p>
        </p:txBody>
      </p:sp>
      <p:cxnSp>
        <p:nvCxnSpPr>
          <p:cNvPr id="16" name="Gerader Verbinder 33">
            <a:extLst>
              <a:ext uri="{FF2B5EF4-FFF2-40B4-BE49-F238E27FC236}">
                <a16:creationId xmlns:a16="http://schemas.microsoft.com/office/drawing/2014/main" id="{B79FDC28-82DA-456A-85A6-167AF7911370}"/>
              </a:ext>
            </a:extLst>
          </p:cNvPr>
          <p:cNvCxnSpPr>
            <a:cxnSpLocks/>
          </p:cNvCxnSpPr>
          <p:nvPr/>
        </p:nvCxnSpPr>
        <p:spPr>
          <a:xfrm flipV="1">
            <a:off x="685800" y="3456210"/>
            <a:ext cx="7772400" cy="0"/>
          </a:xfrm>
          <a:prstGeom prst="line">
            <a:avLst/>
          </a:prstGeom>
          <a:ln>
            <a:solidFill>
              <a:schemeClr val="bg2">
                <a:lumMod val="50000"/>
              </a:schemeClr>
            </a:solidFill>
            <a:prstDash val="dash"/>
          </a:ln>
          <a:effectLst/>
        </p:spPr>
        <p:style>
          <a:lnRef idx="1">
            <a:schemeClr val="accent1"/>
          </a:lnRef>
          <a:fillRef idx="0">
            <a:schemeClr val="accent1"/>
          </a:fillRef>
          <a:effectRef idx="0">
            <a:schemeClr val="accent1"/>
          </a:effectRef>
          <a:fontRef idx="minor">
            <a:schemeClr val="tx1"/>
          </a:fontRef>
        </p:style>
      </p:cxnSp>
      <p:cxnSp>
        <p:nvCxnSpPr>
          <p:cNvPr id="17" name="Gerader Verbinder 34">
            <a:extLst>
              <a:ext uri="{FF2B5EF4-FFF2-40B4-BE49-F238E27FC236}">
                <a16:creationId xmlns:a16="http://schemas.microsoft.com/office/drawing/2014/main" id="{A3019663-A532-495F-98B7-4511FC98A337}"/>
              </a:ext>
            </a:extLst>
          </p:cNvPr>
          <p:cNvCxnSpPr>
            <a:cxnSpLocks/>
          </p:cNvCxnSpPr>
          <p:nvPr/>
        </p:nvCxnSpPr>
        <p:spPr>
          <a:xfrm>
            <a:off x="685800" y="3856904"/>
            <a:ext cx="7772400" cy="0"/>
          </a:xfrm>
          <a:prstGeom prst="line">
            <a:avLst/>
          </a:prstGeom>
          <a:ln>
            <a:solidFill>
              <a:schemeClr val="bg2">
                <a:lumMod val="50000"/>
              </a:schemeClr>
            </a:solidFill>
            <a:prstDash val="dash"/>
          </a:ln>
          <a:effectLst/>
        </p:spPr>
        <p:style>
          <a:lnRef idx="1">
            <a:schemeClr val="accent1"/>
          </a:lnRef>
          <a:fillRef idx="0">
            <a:schemeClr val="accent1"/>
          </a:fillRef>
          <a:effectRef idx="0">
            <a:schemeClr val="accent1"/>
          </a:effectRef>
          <a:fontRef idx="minor">
            <a:schemeClr val="tx1"/>
          </a:fontRef>
        </p:style>
      </p:cxnSp>
      <p:sp>
        <p:nvSpPr>
          <p:cNvPr id="19" name="Rechteck 36">
            <a:extLst>
              <a:ext uri="{FF2B5EF4-FFF2-40B4-BE49-F238E27FC236}">
                <a16:creationId xmlns:a16="http://schemas.microsoft.com/office/drawing/2014/main" id="{D43CA052-EA2B-4D63-94BE-B35B40A009FC}"/>
              </a:ext>
            </a:extLst>
          </p:cNvPr>
          <p:cNvSpPr/>
          <p:nvPr/>
        </p:nvSpPr>
        <p:spPr>
          <a:xfrm>
            <a:off x="685800" y="5105616"/>
            <a:ext cx="1470385" cy="30743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b="1" dirty="0">
                <a:latin typeface="+mj-lt"/>
              </a:rPr>
              <a:t>GP Commitment </a:t>
            </a:r>
          </a:p>
        </p:txBody>
      </p:sp>
      <p:sp>
        <p:nvSpPr>
          <p:cNvPr id="20" name="Rechteck 37">
            <a:extLst>
              <a:ext uri="{FF2B5EF4-FFF2-40B4-BE49-F238E27FC236}">
                <a16:creationId xmlns:a16="http://schemas.microsoft.com/office/drawing/2014/main" id="{438B8383-3725-4F5E-8087-641FEC2C4283}"/>
              </a:ext>
            </a:extLst>
          </p:cNvPr>
          <p:cNvSpPr/>
          <p:nvPr/>
        </p:nvSpPr>
        <p:spPr>
          <a:xfrm>
            <a:off x="685800" y="1900064"/>
            <a:ext cx="1470385" cy="30743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b="1" dirty="0">
                <a:latin typeface="+mj-lt"/>
              </a:rPr>
              <a:t>Name</a:t>
            </a:r>
          </a:p>
        </p:txBody>
      </p:sp>
      <p:sp>
        <p:nvSpPr>
          <p:cNvPr id="21" name="Rechteck 38">
            <a:extLst>
              <a:ext uri="{FF2B5EF4-FFF2-40B4-BE49-F238E27FC236}">
                <a16:creationId xmlns:a16="http://schemas.microsoft.com/office/drawing/2014/main" id="{D4D5BA8F-2AC5-4F39-99F8-B406447D730E}"/>
              </a:ext>
            </a:extLst>
          </p:cNvPr>
          <p:cNvSpPr/>
          <p:nvPr/>
        </p:nvSpPr>
        <p:spPr>
          <a:xfrm>
            <a:off x="685800" y="2300758"/>
            <a:ext cx="1470385" cy="30743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b="1" dirty="0">
                <a:latin typeface="+mj-lt"/>
              </a:rPr>
              <a:t>Fund size</a:t>
            </a:r>
          </a:p>
        </p:txBody>
      </p:sp>
      <p:sp>
        <p:nvSpPr>
          <p:cNvPr id="22" name="Rechteck 39">
            <a:extLst>
              <a:ext uri="{FF2B5EF4-FFF2-40B4-BE49-F238E27FC236}">
                <a16:creationId xmlns:a16="http://schemas.microsoft.com/office/drawing/2014/main" id="{46BC6183-74A5-4358-AFAD-01B16D9604AE}"/>
              </a:ext>
            </a:extLst>
          </p:cNvPr>
          <p:cNvSpPr/>
          <p:nvPr/>
        </p:nvSpPr>
        <p:spPr>
          <a:xfrm>
            <a:off x="685800" y="2701452"/>
            <a:ext cx="1470385" cy="30743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b="1" dirty="0">
                <a:latin typeface="+mj-lt"/>
              </a:rPr>
              <a:t>Time frame</a:t>
            </a:r>
          </a:p>
        </p:txBody>
      </p:sp>
      <p:sp>
        <p:nvSpPr>
          <p:cNvPr id="23" name="Rechteck 40">
            <a:extLst>
              <a:ext uri="{FF2B5EF4-FFF2-40B4-BE49-F238E27FC236}">
                <a16:creationId xmlns:a16="http://schemas.microsoft.com/office/drawing/2014/main" id="{E0DC51F8-46A4-439B-BDF2-B2C3921F9B89}"/>
              </a:ext>
            </a:extLst>
          </p:cNvPr>
          <p:cNvSpPr/>
          <p:nvPr/>
        </p:nvSpPr>
        <p:spPr>
          <a:xfrm>
            <a:off x="685800" y="3102146"/>
            <a:ext cx="1470385" cy="30743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b="1" dirty="0">
                <a:latin typeface="+mj-lt"/>
              </a:rPr>
              <a:t>Investment period</a:t>
            </a:r>
          </a:p>
        </p:txBody>
      </p:sp>
      <p:sp>
        <p:nvSpPr>
          <p:cNvPr id="24" name="Rechteck 41">
            <a:extLst>
              <a:ext uri="{FF2B5EF4-FFF2-40B4-BE49-F238E27FC236}">
                <a16:creationId xmlns:a16="http://schemas.microsoft.com/office/drawing/2014/main" id="{4D8372E4-5234-447E-8ECB-D6E7196A8777}"/>
              </a:ext>
            </a:extLst>
          </p:cNvPr>
          <p:cNvSpPr/>
          <p:nvPr/>
        </p:nvSpPr>
        <p:spPr>
          <a:xfrm>
            <a:off x="685800" y="3502840"/>
            <a:ext cx="1470385" cy="30743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b="1" dirty="0">
                <a:latin typeface="+mj-lt"/>
              </a:rPr>
              <a:t>Investment focus</a:t>
            </a:r>
          </a:p>
        </p:txBody>
      </p:sp>
      <p:sp>
        <p:nvSpPr>
          <p:cNvPr id="25" name="Rechteck 42">
            <a:extLst>
              <a:ext uri="{FF2B5EF4-FFF2-40B4-BE49-F238E27FC236}">
                <a16:creationId xmlns:a16="http://schemas.microsoft.com/office/drawing/2014/main" id="{084F9286-C8E3-495B-BB04-0DDB17ED3141}"/>
              </a:ext>
            </a:extLst>
          </p:cNvPr>
          <p:cNvSpPr/>
          <p:nvPr/>
        </p:nvSpPr>
        <p:spPr>
          <a:xfrm>
            <a:off x="685800" y="3903534"/>
            <a:ext cx="1470385" cy="30743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b="1" dirty="0">
                <a:latin typeface="+mj-lt"/>
              </a:rPr>
              <a:t>Target number of investments</a:t>
            </a:r>
          </a:p>
        </p:txBody>
      </p:sp>
      <p:sp>
        <p:nvSpPr>
          <p:cNvPr id="26" name="Rechteck 43">
            <a:extLst>
              <a:ext uri="{FF2B5EF4-FFF2-40B4-BE49-F238E27FC236}">
                <a16:creationId xmlns:a16="http://schemas.microsoft.com/office/drawing/2014/main" id="{2E47E021-E8E0-4FFA-B045-832C08247284}"/>
              </a:ext>
            </a:extLst>
          </p:cNvPr>
          <p:cNvSpPr/>
          <p:nvPr/>
        </p:nvSpPr>
        <p:spPr>
          <a:xfrm>
            <a:off x="685800" y="4704922"/>
            <a:ext cx="1470385" cy="30743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b="1" dirty="0">
                <a:latin typeface="+mj-lt"/>
              </a:rPr>
              <a:t>Management Fee</a:t>
            </a:r>
          </a:p>
        </p:txBody>
      </p:sp>
      <p:sp>
        <p:nvSpPr>
          <p:cNvPr id="27" name="Rechteck 44">
            <a:extLst>
              <a:ext uri="{FF2B5EF4-FFF2-40B4-BE49-F238E27FC236}">
                <a16:creationId xmlns:a16="http://schemas.microsoft.com/office/drawing/2014/main" id="{53890B8D-400E-4BCA-A4A2-68717D3AE3DE}"/>
              </a:ext>
            </a:extLst>
          </p:cNvPr>
          <p:cNvSpPr/>
          <p:nvPr/>
        </p:nvSpPr>
        <p:spPr>
          <a:xfrm>
            <a:off x="685800" y="5506310"/>
            <a:ext cx="1470385" cy="30743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b="1" dirty="0">
                <a:latin typeface="+mj-lt"/>
              </a:rPr>
              <a:t>Multiple </a:t>
            </a:r>
          </a:p>
        </p:txBody>
      </p:sp>
      <p:sp>
        <p:nvSpPr>
          <p:cNvPr id="28" name="Rechteck 45">
            <a:extLst>
              <a:ext uri="{FF2B5EF4-FFF2-40B4-BE49-F238E27FC236}">
                <a16:creationId xmlns:a16="http://schemas.microsoft.com/office/drawing/2014/main" id="{F33E131D-69D4-4665-921E-1ED4086122DA}"/>
              </a:ext>
            </a:extLst>
          </p:cNvPr>
          <p:cNvSpPr/>
          <p:nvPr/>
        </p:nvSpPr>
        <p:spPr>
          <a:xfrm>
            <a:off x="685800" y="4304228"/>
            <a:ext cx="1470385" cy="30743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b="1" dirty="0">
                <a:latin typeface="+mj-lt"/>
              </a:rPr>
              <a:t>Commitment </a:t>
            </a:r>
          </a:p>
        </p:txBody>
      </p:sp>
      <p:cxnSp>
        <p:nvCxnSpPr>
          <p:cNvPr id="29" name="Gerader Verbinder 46">
            <a:extLst>
              <a:ext uri="{FF2B5EF4-FFF2-40B4-BE49-F238E27FC236}">
                <a16:creationId xmlns:a16="http://schemas.microsoft.com/office/drawing/2014/main" id="{25CAA95C-4836-4175-867E-E36F574997C5}"/>
              </a:ext>
            </a:extLst>
          </p:cNvPr>
          <p:cNvCxnSpPr>
            <a:cxnSpLocks/>
          </p:cNvCxnSpPr>
          <p:nvPr/>
        </p:nvCxnSpPr>
        <p:spPr>
          <a:xfrm flipV="1">
            <a:off x="685800" y="3055516"/>
            <a:ext cx="7772400" cy="0"/>
          </a:xfrm>
          <a:prstGeom prst="line">
            <a:avLst/>
          </a:prstGeom>
          <a:ln>
            <a:solidFill>
              <a:schemeClr val="bg2">
                <a:lumMod val="50000"/>
              </a:schemeClr>
            </a:solidFill>
            <a:prstDash val="dash"/>
          </a:ln>
          <a:effectLst/>
        </p:spPr>
        <p:style>
          <a:lnRef idx="1">
            <a:schemeClr val="accent1"/>
          </a:lnRef>
          <a:fillRef idx="0">
            <a:schemeClr val="accent1"/>
          </a:fillRef>
          <a:effectRef idx="0">
            <a:schemeClr val="accent1"/>
          </a:effectRef>
          <a:fontRef idx="minor">
            <a:schemeClr val="tx1"/>
          </a:fontRef>
        </p:style>
      </p:cxnSp>
      <p:cxnSp>
        <p:nvCxnSpPr>
          <p:cNvPr id="30" name="Gerader Verbinder 47">
            <a:extLst>
              <a:ext uri="{FF2B5EF4-FFF2-40B4-BE49-F238E27FC236}">
                <a16:creationId xmlns:a16="http://schemas.microsoft.com/office/drawing/2014/main" id="{DC044566-F5F2-4363-8EAB-E33ADCE4FEEE}"/>
              </a:ext>
            </a:extLst>
          </p:cNvPr>
          <p:cNvCxnSpPr>
            <a:cxnSpLocks/>
          </p:cNvCxnSpPr>
          <p:nvPr/>
        </p:nvCxnSpPr>
        <p:spPr>
          <a:xfrm flipV="1">
            <a:off x="685800" y="2654822"/>
            <a:ext cx="7772400" cy="0"/>
          </a:xfrm>
          <a:prstGeom prst="line">
            <a:avLst/>
          </a:prstGeom>
          <a:ln>
            <a:solidFill>
              <a:schemeClr val="bg2">
                <a:lumMod val="50000"/>
              </a:schemeClr>
            </a:solidFill>
            <a:prstDash val="dash"/>
          </a:ln>
          <a:effectLst/>
        </p:spPr>
        <p:style>
          <a:lnRef idx="1">
            <a:schemeClr val="accent1"/>
          </a:lnRef>
          <a:fillRef idx="0">
            <a:schemeClr val="accent1"/>
          </a:fillRef>
          <a:effectRef idx="0">
            <a:schemeClr val="accent1"/>
          </a:effectRef>
          <a:fontRef idx="minor">
            <a:schemeClr val="tx1"/>
          </a:fontRef>
        </p:style>
      </p:cxnSp>
      <p:cxnSp>
        <p:nvCxnSpPr>
          <p:cNvPr id="31" name="Gerader Verbinder 48">
            <a:extLst>
              <a:ext uri="{FF2B5EF4-FFF2-40B4-BE49-F238E27FC236}">
                <a16:creationId xmlns:a16="http://schemas.microsoft.com/office/drawing/2014/main" id="{9FB18902-DEDF-4B72-A0B5-8664B577CA2B}"/>
              </a:ext>
            </a:extLst>
          </p:cNvPr>
          <p:cNvCxnSpPr>
            <a:cxnSpLocks/>
          </p:cNvCxnSpPr>
          <p:nvPr/>
        </p:nvCxnSpPr>
        <p:spPr>
          <a:xfrm flipV="1">
            <a:off x="685800" y="2254128"/>
            <a:ext cx="7772400" cy="0"/>
          </a:xfrm>
          <a:prstGeom prst="line">
            <a:avLst/>
          </a:prstGeom>
          <a:ln>
            <a:solidFill>
              <a:schemeClr val="bg2">
                <a:lumMod val="50000"/>
              </a:schemeClr>
            </a:solidFill>
            <a:prstDash val="dash"/>
          </a:ln>
          <a:effectLst/>
        </p:spPr>
        <p:style>
          <a:lnRef idx="1">
            <a:schemeClr val="accent1"/>
          </a:lnRef>
          <a:fillRef idx="0">
            <a:schemeClr val="accent1"/>
          </a:fillRef>
          <a:effectRef idx="0">
            <a:schemeClr val="accent1"/>
          </a:effectRef>
          <a:fontRef idx="minor">
            <a:schemeClr val="tx1"/>
          </a:fontRef>
        </p:style>
      </p:cxnSp>
      <p:cxnSp>
        <p:nvCxnSpPr>
          <p:cNvPr id="32" name="Gerader Verbinder 49">
            <a:extLst>
              <a:ext uri="{FF2B5EF4-FFF2-40B4-BE49-F238E27FC236}">
                <a16:creationId xmlns:a16="http://schemas.microsoft.com/office/drawing/2014/main" id="{7A9EB95E-12EA-4364-8652-0AAEC1A3E6E1}"/>
              </a:ext>
            </a:extLst>
          </p:cNvPr>
          <p:cNvCxnSpPr>
            <a:cxnSpLocks/>
          </p:cNvCxnSpPr>
          <p:nvPr/>
        </p:nvCxnSpPr>
        <p:spPr>
          <a:xfrm flipV="1">
            <a:off x="685800" y="4257598"/>
            <a:ext cx="7772400" cy="0"/>
          </a:xfrm>
          <a:prstGeom prst="line">
            <a:avLst/>
          </a:prstGeom>
          <a:ln>
            <a:solidFill>
              <a:schemeClr val="bg2">
                <a:lumMod val="50000"/>
              </a:schemeClr>
            </a:solidFill>
            <a:prstDash val="dash"/>
          </a:ln>
          <a:effectLst/>
        </p:spPr>
        <p:style>
          <a:lnRef idx="1">
            <a:schemeClr val="accent1"/>
          </a:lnRef>
          <a:fillRef idx="0">
            <a:schemeClr val="accent1"/>
          </a:fillRef>
          <a:effectRef idx="0">
            <a:schemeClr val="accent1"/>
          </a:effectRef>
          <a:fontRef idx="minor">
            <a:schemeClr val="tx1"/>
          </a:fontRef>
        </p:style>
      </p:cxnSp>
      <p:cxnSp>
        <p:nvCxnSpPr>
          <p:cNvPr id="33" name="Gerader Verbinder 50">
            <a:extLst>
              <a:ext uri="{FF2B5EF4-FFF2-40B4-BE49-F238E27FC236}">
                <a16:creationId xmlns:a16="http://schemas.microsoft.com/office/drawing/2014/main" id="{3C3551B3-61CA-4082-864A-F20653EBBB35}"/>
              </a:ext>
            </a:extLst>
          </p:cNvPr>
          <p:cNvCxnSpPr>
            <a:cxnSpLocks/>
          </p:cNvCxnSpPr>
          <p:nvPr/>
        </p:nvCxnSpPr>
        <p:spPr>
          <a:xfrm flipV="1">
            <a:off x="685800" y="4658292"/>
            <a:ext cx="7772400" cy="0"/>
          </a:xfrm>
          <a:prstGeom prst="line">
            <a:avLst/>
          </a:prstGeom>
          <a:ln>
            <a:solidFill>
              <a:schemeClr val="bg2">
                <a:lumMod val="50000"/>
              </a:schemeClr>
            </a:solidFill>
            <a:prstDash val="dash"/>
          </a:ln>
          <a:effectLst/>
        </p:spPr>
        <p:style>
          <a:lnRef idx="1">
            <a:schemeClr val="accent1"/>
          </a:lnRef>
          <a:fillRef idx="0">
            <a:schemeClr val="accent1"/>
          </a:fillRef>
          <a:effectRef idx="0">
            <a:schemeClr val="accent1"/>
          </a:effectRef>
          <a:fontRef idx="minor">
            <a:schemeClr val="tx1"/>
          </a:fontRef>
        </p:style>
      </p:cxnSp>
      <p:cxnSp>
        <p:nvCxnSpPr>
          <p:cNvPr id="34" name="Gerader Verbinder 51">
            <a:extLst>
              <a:ext uri="{FF2B5EF4-FFF2-40B4-BE49-F238E27FC236}">
                <a16:creationId xmlns:a16="http://schemas.microsoft.com/office/drawing/2014/main" id="{6DEC3D76-EFEA-4452-9E4B-7A05529B3BCE}"/>
              </a:ext>
            </a:extLst>
          </p:cNvPr>
          <p:cNvCxnSpPr>
            <a:cxnSpLocks/>
          </p:cNvCxnSpPr>
          <p:nvPr/>
        </p:nvCxnSpPr>
        <p:spPr>
          <a:xfrm flipV="1">
            <a:off x="685800" y="5058986"/>
            <a:ext cx="7772400" cy="0"/>
          </a:xfrm>
          <a:prstGeom prst="line">
            <a:avLst/>
          </a:prstGeom>
          <a:ln>
            <a:solidFill>
              <a:schemeClr val="bg2">
                <a:lumMod val="50000"/>
              </a:schemeClr>
            </a:solidFill>
            <a:prstDash val="dash"/>
          </a:ln>
          <a:effectLst/>
        </p:spPr>
        <p:style>
          <a:lnRef idx="1">
            <a:schemeClr val="accent1"/>
          </a:lnRef>
          <a:fillRef idx="0">
            <a:schemeClr val="accent1"/>
          </a:fillRef>
          <a:effectRef idx="0">
            <a:schemeClr val="accent1"/>
          </a:effectRef>
          <a:fontRef idx="minor">
            <a:schemeClr val="tx1"/>
          </a:fontRef>
        </p:style>
      </p:cxnSp>
      <p:cxnSp>
        <p:nvCxnSpPr>
          <p:cNvPr id="35" name="Gerader Verbinder 52">
            <a:extLst>
              <a:ext uri="{FF2B5EF4-FFF2-40B4-BE49-F238E27FC236}">
                <a16:creationId xmlns:a16="http://schemas.microsoft.com/office/drawing/2014/main" id="{84617752-F2A1-4FB1-84A8-3521CCEE33E2}"/>
              </a:ext>
            </a:extLst>
          </p:cNvPr>
          <p:cNvCxnSpPr>
            <a:cxnSpLocks/>
          </p:cNvCxnSpPr>
          <p:nvPr/>
        </p:nvCxnSpPr>
        <p:spPr>
          <a:xfrm flipV="1">
            <a:off x="685800" y="5459680"/>
            <a:ext cx="7772400" cy="0"/>
          </a:xfrm>
          <a:prstGeom prst="line">
            <a:avLst/>
          </a:prstGeom>
          <a:ln>
            <a:solidFill>
              <a:schemeClr val="bg2">
                <a:lumMod val="50000"/>
              </a:schemeClr>
            </a:solidFill>
            <a:prstDash val="dash"/>
          </a:ln>
          <a:effectLst/>
        </p:spPr>
        <p:style>
          <a:lnRef idx="1">
            <a:schemeClr val="accent1"/>
          </a:lnRef>
          <a:fillRef idx="0">
            <a:schemeClr val="accent1"/>
          </a:fillRef>
          <a:effectRef idx="0">
            <a:schemeClr val="accent1"/>
          </a:effectRef>
          <a:fontRef idx="minor">
            <a:schemeClr val="tx1"/>
          </a:fontRef>
        </p:style>
      </p:cxnSp>
      <p:cxnSp>
        <p:nvCxnSpPr>
          <p:cNvPr id="36" name="Gerader Verbinder 53">
            <a:extLst>
              <a:ext uri="{FF2B5EF4-FFF2-40B4-BE49-F238E27FC236}">
                <a16:creationId xmlns:a16="http://schemas.microsoft.com/office/drawing/2014/main" id="{4E070C76-7580-4421-93CA-7BC6E03E2E87}"/>
              </a:ext>
            </a:extLst>
          </p:cNvPr>
          <p:cNvCxnSpPr>
            <a:cxnSpLocks/>
          </p:cNvCxnSpPr>
          <p:nvPr/>
        </p:nvCxnSpPr>
        <p:spPr>
          <a:xfrm flipV="1">
            <a:off x="685800" y="5860383"/>
            <a:ext cx="7772400" cy="0"/>
          </a:xfrm>
          <a:prstGeom prst="line">
            <a:avLst/>
          </a:prstGeom>
          <a:ln>
            <a:solidFill>
              <a:schemeClr val="bg2">
                <a:lumMod val="50000"/>
              </a:schemeClr>
            </a:solidFill>
            <a:prstDash val="dash"/>
          </a:ln>
          <a:effectLst/>
        </p:spPr>
        <p:style>
          <a:lnRef idx="1">
            <a:schemeClr val="accent1"/>
          </a:lnRef>
          <a:fillRef idx="0">
            <a:schemeClr val="accent1"/>
          </a:fillRef>
          <a:effectRef idx="0">
            <a:schemeClr val="accent1"/>
          </a:effectRef>
          <a:fontRef idx="minor">
            <a:schemeClr val="tx1"/>
          </a:fontRef>
        </p:style>
      </p:cxnSp>
      <p:sp>
        <p:nvSpPr>
          <p:cNvPr id="39" name="Rectangle 38">
            <a:extLst>
              <a:ext uri="{FF2B5EF4-FFF2-40B4-BE49-F238E27FC236}">
                <a16:creationId xmlns:a16="http://schemas.microsoft.com/office/drawing/2014/main" id="{AC7343A0-B64E-4E3D-BF2A-862E26DE2AB2}"/>
              </a:ext>
            </a:extLst>
          </p:cNvPr>
          <p:cNvSpPr/>
          <p:nvPr/>
        </p:nvSpPr>
        <p:spPr bwMode="auto">
          <a:xfrm rot="1178833">
            <a:off x="6545099" y="879572"/>
            <a:ext cx="1897134" cy="792088"/>
          </a:xfrm>
          <a:prstGeom prst="rect">
            <a:avLst/>
          </a:prstGeom>
          <a:solidFill>
            <a:srgbClr val="FFFF00"/>
          </a:solidFill>
          <a:ln w="9525" cap="flat" cmpd="sng" algn="ctr">
            <a:solidFill>
              <a:srgbClr val="FFFF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800" dirty="0">
                <a:latin typeface="Arial" pitchFamily="-65" charset="0"/>
                <a:ea typeface="ヒラギノ角ゴ Pro W3" pitchFamily="-65" charset="-128"/>
                <a:cs typeface="ヒラギノ角ゴ Pro W3" pitchFamily="-65" charset="-128"/>
              </a:rPr>
              <a:t>Double Check und </a:t>
            </a:r>
            <a:r>
              <a:rPr lang="en-US" sz="1800" dirty="0" err="1">
                <a:latin typeface="Arial" pitchFamily="-65" charset="0"/>
                <a:ea typeface="ヒラギノ角ゴ Pro W3" pitchFamily="-65" charset="-128"/>
                <a:cs typeface="ヒラギノ角ゴ Pro W3" pitchFamily="-65" charset="-128"/>
              </a:rPr>
              <a:t>Abstimmung</a:t>
            </a:r>
            <a:endParaRPr kumimoji="0" lang="en-US" sz="1800" b="0" i="0"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endParaRPr>
          </a:p>
        </p:txBody>
      </p:sp>
      <p:sp>
        <p:nvSpPr>
          <p:cNvPr id="49" name="Rechteck 36">
            <a:extLst>
              <a:ext uri="{FF2B5EF4-FFF2-40B4-BE49-F238E27FC236}">
                <a16:creationId xmlns:a16="http://schemas.microsoft.com/office/drawing/2014/main" id="{69BE98DC-22D4-4BC2-8F34-3D115CFF3E60}"/>
              </a:ext>
            </a:extLst>
          </p:cNvPr>
          <p:cNvSpPr/>
          <p:nvPr/>
        </p:nvSpPr>
        <p:spPr>
          <a:xfrm>
            <a:off x="2280125" y="5105616"/>
            <a:ext cx="6178075" cy="3074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GB" sz="1100" dirty="0" err="1">
                <a:solidFill>
                  <a:schemeClr val="tx1"/>
                </a:solidFill>
                <a:latin typeface="+mj-lt"/>
              </a:rPr>
              <a:t>EURm</a:t>
            </a:r>
            <a:r>
              <a:rPr lang="en-GB" sz="1100" dirty="0">
                <a:solidFill>
                  <a:schemeClr val="tx1"/>
                </a:solidFill>
                <a:latin typeface="+mj-lt"/>
              </a:rPr>
              <a:t> 5</a:t>
            </a:r>
          </a:p>
        </p:txBody>
      </p:sp>
      <p:sp>
        <p:nvSpPr>
          <p:cNvPr id="50" name="Rechteck 37">
            <a:extLst>
              <a:ext uri="{FF2B5EF4-FFF2-40B4-BE49-F238E27FC236}">
                <a16:creationId xmlns:a16="http://schemas.microsoft.com/office/drawing/2014/main" id="{B4D8F0C1-78FF-45EF-98EE-0C5EF0AEF312}"/>
              </a:ext>
            </a:extLst>
          </p:cNvPr>
          <p:cNvSpPr/>
          <p:nvPr/>
        </p:nvSpPr>
        <p:spPr>
          <a:xfrm>
            <a:off x="2280125" y="1900064"/>
            <a:ext cx="6178075" cy="3074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GB" sz="1100" dirty="0">
                <a:solidFill>
                  <a:schemeClr val="tx1"/>
                </a:solidFill>
                <a:latin typeface="+mj-lt"/>
              </a:rPr>
              <a:t>Build &amp; Invest</a:t>
            </a:r>
          </a:p>
        </p:txBody>
      </p:sp>
      <p:sp>
        <p:nvSpPr>
          <p:cNvPr id="51" name="Rechteck 38">
            <a:extLst>
              <a:ext uri="{FF2B5EF4-FFF2-40B4-BE49-F238E27FC236}">
                <a16:creationId xmlns:a16="http://schemas.microsoft.com/office/drawing/2014/main" id="{B6E0BC26-6DF6-418A-89AA-49C5E70E52C9}"/>
              </a:ext>
            </a:extLst>
          </p:cNvPr>
          <p:cNvSpPr/>
          <p:nvPr/>
        </p:nvSpPr>
        <p:spPr>
          <a:xfrm>
            <a:off x="2280125" y="2300758"/>
            <a:ext cx="6178075" cy="3074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GB" sz="1100" dirty="0">
                <a:solidFill>
                  <a:schemeClr val="tx1"/>
                </a:solidFill>
                <a:latin typeface="+mj-lt"/>
              </a:rPr>
              <a:t>First Closing: </a:t>
            </a:r>
            <a:r>
              <a:rPr lang="en-GB" sz="1100" dirty="0" err="1">
                <a:solidFill>
                  <a:schemeClr val="tx1"/>
                </a:solidFill>
                <a:latin typeface="+mj-lt"/>
              </a:rPr>
              <a:t>EURm</a:t>
            </a:r>
            <a:r>
              <a:rPr lang="en-GB" sz="1100" dirty="0">
                <a:solidFill>
                  <a:schemeClr val="tx1"/>
                </a:solidFill>
                <a:latin typeface="+mj-lt"/>
              </a:rPr>
              <a:t> 10; Hard Cap: </a:t>
            </a:r>
            <a:r>
              <a:rPr lang="en-GB" sz="1100" dirty="0" err="1">
                <a:solidFill>
                  <a:schemeClr val="tx1"/>
                </a:solidFill>
                <a:latin typeface="+mj-lt"/>
              </a:rPr>
              <a:t>EURm</a:t>
            </a:r>
            <a:r>
              <a:rPr lang="en-GB" sz="1100" dirty="0">
                <a:solidFill>
                  <a:schemeClr val="tx1"/>
                </a:solidFill>
                <a:latin typeface="+mj-lt"/>
              </a:rPr>
              <a:t> 60</a:t>
            </a:r>
          </a:p>
        </p:txBody>
      </p:sp>
      <p:sp>
        <p:nvSpPr>
          <p:cNvPr id="52" name="Rechteck 39">
            <a:extLst>
              <a:ext uri="{FF2B5EF4-FFF2-40B4-BE49-F238E27FC236}">
                <a16:creationId xmlns:a16="http://schemas.microsoft.com/office/drawing/2014/main" id="{DCD04AD3-B7EA-4787-9354-9C2DFC59B8DB}"/>
              </a:ext>
            </a:extLst>
          </p:cNvPr>
          <p:cNvSpPr/>
          <p:nvPr/>
        </p:nvSpPr>
        <p:spPr>
          <a:xfrm>
            <a:off x="2280125" y="2701452"/>
            <a:ext cx="6178075" cy="3074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GB" sz="1100" dirty="0">
                <a:solidFill>
                  <a:schemeClr val="tx1"/>
                </a:solidFill>
                <a:latin typeface="+mj-lt"/>
              </a:rPr>
              <a:t>7 Jahre (2x 1 </a:t>
            </a:r>
            <a:r>
              <a:rPr lang="en-GB" sz="1100" dirty="0" err="1">
                <a:solidFill>
                  <a:schemeClr val="tx1"/>
                </a:solidFill>
                <a:latin typeface="+mj-lt"/>
              </a:rPr>
              <a:t>Jahr</a:t>
            </a:r>
            <a:r>
              <a:rPr lang="en-GB" sz="1100" dirty="0">
                <a:solidFill>
                  <a:schemeClr val="tx1"/>
                </a:solidFill>
                <a:latin typeface="+mj-lt"/>
              </a:rPr>
              <a:t> </a:t>
            </a:r>
            <a:r>
              <a:rPr lang="en-GB" sz="1100" dirty="0" err="1">
                <a:solidFill>
                  <a:schemeClr val="tx1"/>
                </a:solidFill>
                <a:latin typeface="+mj-lt"/>
              </a:rPr>
              <a:t>begründete</a:t>
            </a:r>
            <a:r>
              <a:rPr lang="en-GB" sz="1100" dirty="0">
                <a:solidFill>
                  <a:schemeClr val="tx1"/>
                </a:solidFill>
                <a:latin typeface="+mj-lt"/>
              </a:rPr>
              <a:t> </a:t>
            </a:r>
            <a:r>
              <a:rPr lang="en-GB" sz="1100" dirty="0" err="1">
                <a:solidFill>
                  <a:schemeClr val="tx1"/>
                </a:solidFill>
                <a:latin typeface="+mj-lt"/>
              </a:rPr>
              <a:t>Verlängerung</a:t>
            </a:r>
            <a:r>
              <a:rPr lang="en-GB" sz="1100" dirty="0">
                <a:solidFill>
                  <a:schemeClr val="tx1"/>
                </a:solidFill>
                <a:latin typeface="+mj-lt"/>
              </a:rPr>
              <a:t> </a:t>
            </a:r>
            <a:r>
              <a:rPr lang="en-GB" sz="1100" dirty="0" err="1">
                <a:solidFill>
                  <a:schemeClr val="tx1"/>
                </a:solidFill>
                <a:latin typeface="+mj-lt"/>
              </a:rPr>
              <a:t>möglich</a:t>
            </a:r>
            <a:r>
              <a:rPr lang="en-GB" sz="1100" dirty="0">
                <a:solidFill>
                  <a:schemeClr val="tx1"/>
                </a:solidFill>
                <a:latin typeface="+mj-lt"/>
              </a:rPr>
              <a:t>)</a:t>
            </a:r>
          </a:p>
        </p:txBody>
      </p:sp>
      <p:sp>
        <p:nvSpPr>
          <p:cNvPr id="53" name="Rechteck 40">
            <a:extLst>
              <a:ext uri="{FF2B5EF4-FFF2-40B4-BE49-F238E27FC236}">
                <a16:creationId xmlns:a16="http://schemas.microsoft.com/office/drawing/2014/main" id="{268870CC-521C-48D7-8389-4021F77CBF39}"/>
              </a:ext>
            </a:extLst>
          </p:cNvPr>
          <p:cNvSpPr/>
          <p:nvPr/>
        </p:nvSpPr>
        <p:spPr>
          <a:xfrm>
            <a:off x="2280125" y="3102146"/>
            <a:ext cx="6178075" cy="3074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GB" sz="1100" dirty="0">
                <a:solidFill>
                  <a:schemeClr val="tx1"/>
                </a:solidFill>
                <a:latin typeface="+mj-lt"/>
              </a:rPr>
              <a:t>3+ Jahre</a:t>
            </a:r>
          </a:p>
        </p:txBody>
      </p:sp>
      <p:sp>
        <p:nvSpPr>
          <p:cNvPr id="54" name="Rechteck 41">
            <a:extLst>
              <a:ext uri="{FF2B5EF4-FFF2-40B4-BE49-F238E27FC236}">
                <a16:creationId xmlns:a16="http://schemas.microsoft.com/office/drawing/2014/main" id="{ED326D9C-BBA2-4B6D-B895-8F8C35EAF8AB}"/>
              </a:ext>
            </a:extLst>
          </p:cNvPr>
          <p:cNvSpPr/>
          <p:nvPr/>
        </p:nvSpPr>
        <p:spPr>
          <a:xfrm>
            <a:off x="2280125" y="3502840"/>
            <a:ext cx="6178075" cy="3074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GB" sz="1100" dirty="0" err="1">
                <a:solidFill>
                  <a:schemeClr val="tx1"/>
                </a:solidFill>
                <a:latin typeface="+mj-lt"/>
              </a:rPr>
              <a:t>Branche</a:t>
            </a:r>
            <a:r>
              <a:rPr lang="en-GB" sz="1100" dirty="0">
                <a:solidFill>
                  <a:schemeClr val="tx1"/>
                </a:solidFill>
                <a:latin typeface="+mj-lt"/>
              </a:rPr>
              <a:t>: Prop Tech, Energy und Mobility, </a:t>
            </a:r>
            <a:r>
              <a:rPr lang="en-GB" sz="1100" dirty="0" err="1">
                <a:solidFill>
                  <a:schemeClr val="tx1"/>
                </a:solidFill>
                <a:latin typeface="+mj-lt"/>
              </a:rPr>
              <a:t>vorwiegend</a:t>
            </a:r>
            <a:r>
              <a:rPr lang="en-GB" sz="1100" dirty="0">
                <a:solidFill>
                  <a:schemeClr val="tx1"/>
                </a:solidFill>
                <a:latin typeface="+mj-lt"/>
              </a:rPr>
              <a:t> B2B; </a:t>
            </a:r>
          </a:p>
          <a:p>
            <a:pPr algn="l"/>
            <a:r>
              <a:rPr lang="en-GB" sz="1100" dirty="0">
                <a:solidFill>
                  <a:schemeClr val="tx1"/>
                </a:solidFill>
                <a:latin typeface="+mj-lt"/>
              </a:rPr>
              <a:t>Phase: Early Stage / Series A </a:t>
            </a:r>
            <a:r>
              <a:rPr lang="en-GB" sz="1100" dirty="0" err="1">
                <a:solidFill>
                  <a:schemeClr val="tx1"/>
                </a:solidFill>
                <a:latin typeface="+mj-lt"/>
              </a:rPr>
              <a:t>mit</a:t>
            </a:r>
            <a:r>
              <a:rPr lang="en-GB" sz="1100" dirty="0">
                <a:solidFill>
                  <a:schemeClr val="tx1"/>
                </a:solidFill>
                <a:latin typeface="+mj-lt"/>
              </a:rPr>
              <a:t> Proof of Concept; </a:t>
            </a:r>
            <a:r>
              <a:rPr lang="en-GB" sz="1100" dirty="0" err="1">
                <a:solidFill>
                  <a:schemeClr val="tx1"/>
                </a:solidFill>
                <a:latin typeface="+mj-lt"/>
              </a:rPr>
              <a:t>regionaler</a:t>
            </a:r>
            <a:r>
              <a:rPr lang="en-GB" sz="1100" dirty="0">
                <a:solidFill>
                  <a:schemeClr val="tx1"/>
                </a:solidFill>
                <a:latin typeface="+mj-lt"/>
              </a:rPr>
              <a:t> </a:t>
            </a:r>
            <a:r>
              <a:rPr lang="en-GB" sz="1100" dirty="0" err="1">
                <a:solidFill>
                  <a:schemeClr val="tx1"/>
                </a:solidFill>
                <a:latin typeface="+mj-lt"/>
              </a:rPr>
              <a:t>Fokus</a:t>
            </a:r>
            <a:r>
              <a:rPr lang="en-GB" sz="1100" dirty="0">
                <a:solidFill>
                  <a:schemeClr val="tx1"/>
                </a:solidFill>
                <a:latin typeface="+mj-lt"/>
              </a:rPr>
              <a:t> DACH/EU - Region</a:t>
            </a:r>
          </a:p>
        </p:txBody>
      </p:sp>
      <p:sp>
        <p:nvSpPr>
          <p:cNvPr id="55" name="Rechteck 42">
            <a:extLst>
              <a:ext uri="{FF2B5EF4-FFF2-40B4-BE49-F238E27FC236}">
                <a16:creationId xmlns:a16="http://schemas.microsoft.com/office/drawing/2014/main" id="{E8B2B39B-B4A3-4D78-B5AF-7A5873156504}"/>
              </a:ext>
            </a:extLst>
          </p:cNvPr>
          <p:cNvSpPr/>
          <p:nvPr/>
        </p:nvSpPr>
        <p:spPr>
          <a:xfrm>
            <a:off x="2280125" y="3903534"/>
            <a:ext cx="6178075" cy="3074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GB" sz="1100" dirty="0">
                <a:solidFill>
                  <a:schemeClr val="tx1"/>
                </a:solidFill>
                <a:latin typeface="+mj-lt"/>
              </a:rPr>
              <a:t>Ca. 25 </a:t>
            </a:r>
            <a:r>
              <a:rPr lang="en-GB" sz="1100" dirty="0" err="1">
                <a:solidFill>
                  <a:schemeClr val="tx1"/>
                </a:solidFill>
                <a:latin typeface="+mj-lt"/>
              </a:rPr>
              <a:t>originäre</a:t>
            </a:r>
            <a:r>
              <a:rPr lang="en-GB" sz="1100" dirty="0">
                <a:solidFill>
                  <a:schemeClr val="tx1"/>
                </a:solidFill>
                <a:latin typeface="+mj-lt"/>
              </a:rPr>
              <a:t> </a:t>
            </a:r>
            <a:r>
              <a:rPr lang="en-GB" sz="1100" dirty="0" err="1">
                <a:solidFill>
                  <a:schemeClr val="tx1"/>
                </a:solidFill>
                <a:latin typeface="+mj-lt"/>
              </a:rPr>
              <a:t>Investitionen</a:t>
            </a:r>
            <a:r>
              <a:rPr lang="en-GB" sz="1100" dirty="0">
                <a:solidFill>
                  <a:schemeClr val="tx1"/>
                </a:solidFill>
                <a:latin typeface="+mj-lt"/>
              </a:rPr>
              <a:t> </a:t>
            </a:r>
            <a:r>
              <a:rPr lang="en-GB" sz="1100" dirty="0" err="1">
                <a:solidFill>
                  <a:schemeClr val="tx1"/>
                </a:solidFill>
                <a:latin typeface="+mj-lt"/>
              </a:rPr>
              <a:t>mit</a:t>
            </a:r>
            <a:r>
              <a:rPr lang="en-GB" sz="1100" dirty="0">
                <a:solidFill>
                  <a:schemeClr val="tx1"/>
                </a:solidFill>
                <a:latin typeface="+mj-lt"/>
              </a:rPr>
              <a:t> </a:t>
            </a:r>
            <a:r>
              <a:rPr lang="en-GB" sz="1100" dirty="0" err="1">
                <a:solidFill>
                  <a:schemeClr val="tx1"/>
                </a:solidFill>
                <a:latin typeface="+mj-lt"/>
              </a:rPr>
              <a:t>signifikaten</a:t>
            </a:r>
            <a:r>
              <a:rPr lang="en-GB" sz="1100" dirty="0">
                <a:solidFill>
                  <a:schemeClr val="tx1"/>
                </a:solidFill>
                <a:latin typeface="+mj-lt"/>
              </a:rPr>
              <a:t> Follow-ups (VC)</a:t>
            </a:r>
          </a:p>
          <a:p>
            <a:pPr algn="l"/>
            <a:r>
              <a:rPr lang="en-GB" sz="1100" dirty="0">
                <a:solidFill>
                  <a:schemeClr val="tx1"/>
                </a:solidFill>
                <a:latin typeface="+mj-lt"/>
              </a:rPr>
              <a:t>Ca. 13 </a:t>
            </a:r>
            <a:r>
              <a:rPr lang="en-GB" sz="1100" dirty="0" err="1">
                <a:solidFill>
                  <a:schemeClr val="tx1"/>
                </a:solidFill>
                <a:latin typeface="+mj-lt"/>
              </a:rPr>
              <a:t>Projekte</a:t>
            </a:r>
            <a:r>
              <a:rPr lang="en-GB" sz="1100" dirty="0">
                <a:solidFill>
                  <a:schemeClr val="tx1"/>
                </a:solidFill>
                <a:latin typeface="+mj-lt"/>
              </a:rPr>
              <a:t> </a:t>
            </a:r>
            <a:r>
              <a:rPr lang="en-GB" sz="1100" dirty="0" err="1">
                <a:solidFill>
                  <a:schemeClr val="tx1"/>
                </a:solidFill>
                <a:latin typeface="+mj-lt"/>
              </a:rPr>
              <a:t>im</a:t>
            </a:r>
            <a:r>
              <a:rPr lang="en-GB" sz="1100" dirty="0">
                <a:solidFill>
                  <a:schemeClr val="tx1"/>
                </a:solidFill>
                <a:latin typeface="+mj-lt"/>
              </a:rPr>
              <a:t> </a:t>
            </a:r>
            <a:r>
              <a:rPr lang="en-GB" sz="1100" dirty="0" err="1">
                <a:solidFill>
                  <a:schemeClr val="tx1"/>
                </a:solidFill>
                <a:latin typeface="+mj-lt"/>
              </a:rPr>
              <a:t>Bereich</a:t>
            </a:r>
            <a:r>
              <a:rPr lang="en-GB" sz="1100" dirty="0">
                <a:solidFill>
                  <a:schemeClr val="tx1"/>
                </a:solidFill>
                <a:latin typeface="+mj-lt"/>
              </a:rPr>
              <a:t> Company Building</a:t>
            </a:r>
          </a:p>
        </p:txBody>
      </p:sp>
      <p:sp>
        <p:nvSpPr>
          <p:cNvPr id="56" name="Rechteck 43">
            <a:extLst>
              <a:ext uri="{FF2B5EF4-FFF2-40B4-BE49-F238E27FC236}">
                <a16:creationId xmlns:a16="http://schemas.microsoft.com/office/drawing/2014/main" id="{9FC7CAF0-6CF9-4579-8000-3F000924B38D}"/>
              </a:ext>
            </a:extLst>
          </p:cNvPr>
          <p:cNvSpPr/>
          <p:nvPr/>
        </p:nvSpPr>
        <p:spPr>
          <a:xfrm>
            <a:off x="2280125" y="4704922"/>
            <a:ext cx="6178075" cy="3074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GB" sz="1100" dirty="0">
                <a:solidFill>
                  <a:schemeClr val="tx1"/>
                </a:solidFill>
                <a:latin typeface="+mj-lt"/>
              </a:rPr>
              <a:t>2,0% p.a.</a:t>
            </a:r>
          </a:p>
        </p:txBody>
      </p:sp>
      <p:sp>
        <p:nvSpPr>
          <p:cNvPr id="57" name="Rechteck 44">
            <a:extLst>
              <a:ext uri="{FF2B5EF4-FFF2-40B4-BE49-F238E27FC236}">
                <a16:creationId xmlns:a16="http://schemas.microsoft.com/office/drawing/2014/main" id="{3C56628C-F740-40A1-AE31-51BD8A6DD2AA}"/>
              </a:ext>
            </a:extLst>
          </p:cNvPr>
          <p:cNvSpPr/>
          <p:nvPr/>
        </p:nvSpPr>
        <p:spPr>
          <a:xfrm>
            <a:off x="2280125" y="5506310"/>
            <a:ext cx="6178075" cy="3074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GB" sz="1100" dirty="0">
                <a:solidFill>
                  <a:schemeClr val="tx1"/>
                </a:solidFill>
                <a:latin typeface="+mj-lt"/>
              </a:rPr>
              <a:t>3-5x (Gross Multiple)</a:t>
            </a:r>
          </a:p>
        </p:txBody>
      </p:sp>
      <p:sp>
        <p:nvSpPr>
          <p:cNvPr id="58" name="Rechteck 45">
            <a:extLst>
              <a:ext uri="{FF2B5EF4-FFF2-40B4-BE49-F238E27FC236}">
                <a16:creationId xmlns:a16="http://schemas.microsoft.com/office/drawing/2014/main" id="{84AB3E8E-3477-4618-8505-0D033685E928}"/>
              </a:ext>
            </a:extLst>
          </p:cNvPr>
          <p:cNvSpPr/>
          <p:nvPr/>
        </p:nvSpPr>
        <p:spPr>
          <a:xfrm>
            <a:off x="2280125" y="4304228"/>
            <a:ext cx="6178075" cy="3074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GB" sz="1100" dirty="0" err="1">
                <a:solidFill>
                  <a:schemeClr val="tx1"/>
                </a:solidFill>
                <a:latin typeface="+mj-lt"/>
              </a:rPr>
              <a:t>EURm</a:t>
            </a:r>
            <a:r>
              <a:rPr lang="en-GB" sz="1100" dirty="0">
                <a:solidFill>
                  <a:schemeClr val="tx1"/>
                </a:solidFill>
                <a:latin typeface="+mj-lt"/>
              </a:rPr>
              <a:t> 3</a:t>
            </a:r>
          </a:p>
        </p:txBody>
      </p:sp>
    </p:spTree>
    <p:extLst>
      <p:ext uri="{BB962C8B-B14F-4D97-AF65-F5344CB8AC3E}">
        <p14:creationId xmlns:p14="http://schemas.microsoft.com/office/powerpoint/2010/main" val="24356506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9A1AB534-6B5D-42EB-8EA9-44ACC82D1514}"/>
              </a:ext>
            </a:extLst>
          </p:cNvPr>
          <p:cNvPicPr>
            <a:picLocks noChangeAspect="1"/>
          </p:cNvPicPr>
          <p:nvPr/>
        </p:nvPicPr>
        <p:blipFill rotWithShape="1">
          <a:blip r:embed="rId2">
            <a:extLst>
              <a:ext uri="{28A0092B-C50C-407E-A947-70E740481C1C}">
                <a14:useLocalDpi xmlns:a14="http://schemas.microsoft.com/office/drawing/2010/main" val="0"/>
              </a:ext>
            </a:extLst>
          </a:blip>
          <a:srcRect l="4900" t="7613" r="20099" b="8125"/>
          <a:stretch/>
        </p:blipFill>
        <p:spPr>
          <a:xfrm>
            <a:off x="0" y="0"/>
            <a:ext cx="9144000" cy="6858000"/>
          </a:xfrm>
          <a:prstGeom prst="rect">
            <a:avLst/>
          </a:prstGeom>
        </p:spPr>
      </p:pic>
      <p:sp>
        <p:nvSpPr>
          <p:cNvPr id="4" name="Rechteck 3">
            <a:extLst>
              <a:ext uri="{FF2B5EF4-FFF2-40B4-BE49-F238E27FC236}">
                <a16:creationId xmlns:a16="http://schemas.microsoft.com/office/drawing/2014/main" id="{FABA53D1-3E2D-48C8-A55E-E5F82FF558FB}"/>
              </a:ext>
            </a:extLst>
          </p:cNvPr>
          <p:cNvSpPr/>
          <p:nvPr/>
        </p:nvSpPr>
        <p:spPr>
          <a:xfrm>
            <a:off x="-4048" y="0"/>
            <a:ext cx="4572000" cy="6858000"/>
          </a:xfrm>
          <a:prstGeom prst="rect">
            <a:avLst/>
          </a:prstGeom>
          <a:solidFill>
            <a:schemeClr val="tx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spcBef>
                <a:spcPct val="30000"/>
              </a:spcBef>
            </a:pPr>
            <a:endParaRPr lang="en-GB" dirty="0">
              <a:solidFill>
                <a:schemeClr val="bg1"/>
              </a:solidFill>
            </a:endParaRPr>
          </a:p>
        </p:txBody>
      </p:sp>
      <p:sp>
        <p:nvSpPr>
          <p:cNvPr id="8" name="Rechteck 7">
            <a:extLst>
              <a:ext uri="{FF2B5EF4-FFF2-40B4-BE49-F238E27FC236}">
                <a16:creationId xmlns:a16="http://schemas.microsoft.com/office/drawing/2014/main" id="{6BD3821F-87BA-4F4E-BC55-32EAE7038794}"/>
              </a:ext>
            </a:extLst>
          </p:cNvPr>
          <p:cNvSpPr/>
          <p:nvPr/>
        </p:nvSpPr>
        <p:spPr>
          <a:xfrm>
            <a:off x="4576048" y="0"/>
            <a:ext cx="4567952" cy="6858000"/>
          </a:xfrm>
          <a:prstGeom prst="rect">
            <a:avLst/>
          </a:prstGeom>
          <a:solidFill>
            <a:schemeClr val="tx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spcBef>
                <a:spcPct val="30000"/>
              </a:spcBef>
            </a:pPr>
            <a:endParaRPr lang="en-GB" dirty="0">
              <a:solidFill>
                <a:schemeClr val="bg1"/>
              </a:solidFill>
            </a:endParaRPr>
          </a:p>
        </p:txBody>
      </p:sp>
      <p:sp>
        <p:nvSpPr>
          <p:cNvPr id="5" name="Textfeld 4">
            <a:extLst>
              <a:ext uri="{FF2B5EF4-FFF2-40B4-BE49-F238E27FC236}">
                <a16:creationId xmlns:a16="http://schemas.microsoft.com/office/drawing/2014/main" id="{A9375E05-DABC-4D46-881A-D00E910E4A30}"/>
              </a:ext>
            </a:extLst>
          </p:cNvPr>
          <p:cNvSpPr txBox="1"/>
          <p:nvPr/>
        </p:nvSpPr>
        <p:spPr>
          <a:xfrm>
            <a:off x="0" y="2351718"/>
            <a:ext cx="4567952" cy="1815882"/>
          </a:xfrm>
          <a:prstGeom prst="rect">
            <a:avLst/>
          </a:prstGeom>
          <a:noFill/>
          <a:effectLst>
            <a:glow rad="101600">
              <a:schemeClr val="accent2">
                <a:satMod val="175000"/>
                <a:alpha val="40000"/>
              </a:schemeClr>
            </a:glow>
          </a:effectLst>
        </p:spPr>
        <p:txBody>
          <a:bodyPr wrap="square" rtlCol="0">
            <a:spAutoFit/>
          </a:bodyPr>
          <a:lstStyle/>
          <a:p>
            <a:r>
              <a:rPr lang="en" sz="2800" dirty="0">
                <a:solidFill>
                  <a:schemeClr val="bg1"/>
                </a:solidFill>
              </a:rPr>
              <a:t>“The electric light did not come from the continuous improvement of candles” </a:t>
            </a:r>
          </a:p>
          <a:p>
            <a:r>
              <a:rPr lang="en" sz="2800" i="1" dirty="0">
                <a:solidFill>
                  <a:schemeClr val="bg1"/>
                </a:solidFill>
              </a:rPr>
              <a:t>(Oren Harari)</a:t>
            </a:r>
            <a:endParaRPr lang="en-GB" sz="2800" i="1" dirty="0">
              <a:solidFill>
                <a:schemeClr val="bg1"/>
              </a:solidFill>
            </a:endParaRPr>
          </a:p>
        </p:txBody>
      </p:sp>
      <p:sp>
        <p:nvSpPr>
          <p:cNvPr id="10" name="Rechteck 9">
            <a:extLst>
              <a:ext uri="{FF2B5EF4-FFF2-40B4-BE49-F238E27FC236}">
                <a16:creationId xmlns:a16="http://schemas.microsoft.com/office/drawing/2014/main" id="{791AF689-5DA4-4B7D-A5A9-7BADC72DB45F}"/>
              </a:ext>
            </a:extLst>
          </p:cNvPr>
          <p:cNvSpPr/>
          <p:nvPr/>
        </p:nvSpPr>
        <p:spPr>
          <a:xfrm>
            <a:off x="516395" y="1377758"/>
            <a:ext cx="7107150" cy="5008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dirty="0"/>
          </a:p>
        </p:txBody>
      </p:sp>
    </p:spTree>
    <p:extLst>
      <p:ext uri="{BB962C8B-B14F-4D97-AF65-F5344CB8AC3E}">
        <p14:creationId xmlns:p14="http://schemas.microsoft.com/office/powerpoint/2010/main" val="25375474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83936A7A-1A8B-4D0B-BE07-31A546ED520A}"/>
              </a:ext>
            </a:extLst>
          </p:cNvPr>
          <p:cNvPicPr>
            <a:picLocks noChangeAspect="1"/>
          </p:cNvPicPr>
          <p:nvPr/>
        </p:nvPicPr>
        <p:blipFill rotWithShape="1">
          <a:blip r:embed="rId2">
            <a:extLst>
              <a:ext uri="{28A0092B-C50C-407E-A947-70E740481C1C}">
                <a14:useLocalDpi xmlns:a14="http://schemas.microsoft.com/office/drawing/2010/main" val="0"/>
              </a:ext>
            </a:extLst>
          </a:blip>
          <a:srcRect l="14391" b="15625"/>
          <a:stretch/>
        </p:blipFill>
        <p:spPr>
          <a:xfrm>
            <a:off x="9664" y="-1"/>
            <a:ext cx="9134336" cy="6857999"/>
          </a:xfrm>
          <a:prstGeom prst="rect">
            <a:avLst/>
          </a:prstGeom>
        </p:spPr>
      </p:pic>
      <p:sp>
        <p:nvSpPr>
          <p:cNvPr id="10" name="Titel 1">
            <a:extLst>
              <a:ext uri="{FF2B5EF4-FFF2-40B4-BE49-F238E27FC236}">
                <a16:creationId xmlns:a16="http://schemas.microsoft.com/office/drawing/2014/main" id="{7B16A1B0-888E-475F-A569-1DADCF615E5C}"/>
              </a:ext>
            </a:extLst>
          </p:cNvPr>
          <p:cNvSpPr>
            <a:spLocks noGrp="1"/>
          </p:cNvSpPr>
          <p:nvPr>
            <p:ph type="title"/>
          </p:nvPr>
        </p:nvSpPr>
        <p:spPr>
          <a:xfrm>
            <a:off x="685800" y="609600"/>
            <a:ext cx="7772400" cy="1143000"/>
          </a:xfrm>
        </p:spPr>
        <p:txBody>
          <a:bodyPr/>
          <a:lstStyle/>
          <a:p>
            <a:r>
              <a:rPr lang="en-US" sz="3600" dirty="0"/>
              <a:t>Vision</a:t>
            </a:r>
          </a:p>
        </p:txBody>
      </p:sp>
      <p:sp>
        <p:nvSpPr>
          <p:cNvPr id="12" name="Rectangle 20"/>
          <p:cNvSpPr>
            <a:spLocks noChangeArrowheads="1"/>
          </p:cNvSpPr>
          <p:nvPr/>
        </p:nvSpPr>
        <p:spPr bwMode="auto">
          <a:xfrm>
            <a:off x="4211960" y="-27384"/>
            <a:ext cx="4922376" cy="6857997"/>
          </a:xfrm>
          <a:prstGeom prst="rect">
            <a:avLst/>
          </a:prstGeom>
          <a:solidFill>
            <a:schemeClr val="tx1">
              <a:alpha val="44000"/>
            </a:schemeClr>
          </a:solidFill>
          <a:ln>
            <a:noFill/>
          </a:ln>
        </p:spPr>
        <p:txBody>
          <a:bodyPr vert="horz" wrap="square" lIns="68573" tIns="34286" rIns="68573" bIns="34286" numCol="1" anchor="t" anchorCtr="0" compatLnSpc="1">
            <a:prstTxWarp prst="textNoShape">
              <a:avLst/>
            </a:prstTxWarp>
          </a:bodyPr>
          <a:lstStyle/>
          <a:p>
            <a:pPr algn="l" defTabSz="685800" eaLnBrk="1" fontAlgn="auto" hangingPunct="1">
              <a:spcBef>
                <a:spcPts val="0"/>
              </a:spcBef>
              <a:spcAft>
                <a:spcPts val="0"/>
              </a:spcAft>
              <a:defRPr/>
            </a:pPr>
            <a:endParaRPr lang="en-US" sz="1350" dirty="0">
              <a:solidFill>
                <a:prstClr val="black"/>
              </a:solidFill>
              <a:latin typeface="Calibri" panose="020F0502020204030204"/>
              <a:ea typeface="+mn-ea"/>
            </a:endParaRPr>
          </a:p>
        </p:txBody>
      </p:sp>
      <p:sp>
        <p:nvSpPr>
          <p:cNvPr id="6" name="Inhaltsplatzhalter 3"/>
          <p:cNvSpPr txBox="1">
            <a:spLocks noGrp="1"/>
          </p:cNvSpPr>
          <p:nvPr>
            <p:ph idx="1"/>
          </p:nvPr>
        </p:nvSpPr>
        <p:spPr bwMode="ltGray">
          <a:xfrm>
            <a:off x="4572001" y="476672"/>
            <a:ext cx="4392488" cy="5868880"/>
          </a:xfrm>
          <a:prstGeom prst="rect">
            <a:avLst/>
          </a:prstGeom>
        </p:spPr>
        <p:txBody>
          <a:bodyPr>
            <a:noAutofit/>
          </a:bodyPr>
          <a:lstStyle>
            <a:lvl1pPr marL="273050" indent="-273050" algn="l" defTabSz="914400" rtl="0" eaLnBrk="1" latinLnBrk="0" hangingPunct="1">
              <a:spcBef>
                <a:spcPts val="0"/>
              </a:spcBef>
              <a:spcAft>
                <a:spcPts val="1000"/>
              </a:spcAft>
              <a:buFont typeface="Wingdings" panose="05000000000000000000" pitchFamily="2" charset="2"/>
              <a:buChar char="§"/>
              <a:defRPr sz="2200" kern="1200">
                <a:solidFill>
                  <a:schemeClr val="tx1"/>
                </a:solidFill>
                <a:latin typeface="Calibri Light" panose="020F0302020204030204" pitchFamily="34" charset="0"/>
                <a:ea typeface="+mn-ea"/>
                <a:cs typeface="+mn-cs"/>
              </a:defRPr>
            </a:lvl1pPr>
            <a:lvl2pPr marL="808038" indent="-273050" algn="l" defTabSz="914400" rtl="0" eaLnBrk="1" latinLnBrk="0" hangingPunct="1">
              <a:spcBef>
                <a:spcPts val="0"/>
              </a:spcBef>
              <a:spcAft>
                <a:spcPts val="1000"/>
              </a:spcAft>
              <a:buFont typeface="Symbol" panose="05050102010706020507" pitchFamily="18" charset="2"/>
              <a:buChar char="-"/>
              <a:defRPr sz="2000" kern="1200">
                <a:solidFill>
                  <a:schemeClr val="tx1"/>
                </a:solidFill>
                <a:latin typeface="Calibri Light" panose="020F0302020204030204" pitchFamily="34" charset="0"/>
                <a:ea typeface="+mn-ea"/>
                <a:cs typeface="+mn-cs"/>
              </a:defRPr>
            </a:lvl2pPr>
            <a:lvl3pPr marL="1081088" indent="-177800" algn="l" defTabSz="914400" rtl="0" eaLnBrk="1" latinLnBrk="0" hangingPunct="1">
              <a:spcBef>
                <a:spcPts val="0"/>
              </a:spcBef>
              <a:spcAft>
                <a:spcPts val="1000"/>
              </a:spcAft>
              <a:buFont typeface="Symbol" panose="05050102010706020507" pitchFamily="18" charset="2"/>
              <a:buChar char="-"/>
              <a:defRPr sz="1800" kern="1200">
                <a:solidFill>
                  <a:schemeClr val="tx1"/>
                </a:solidFill>
                <a:latin typeface="Calibri Light" panose="020F0302020204030204" pitchFamily="34" charset="0"/>
                <a:ea typeface="+mn-ea"/>
                <a:cs typeface="+mn-cs"/>
              </a:defRPr>
            </a:lvl3pPr>
            <a:lvl4pPr marL="1436688" indent="-177800" algn="l" defTabSz="914400" rtl="0" eaLnBrk="1" latinLnBrk="0" hangingPunct="1">
              <a:spcBef>
                <a:spcPts val="0"/>
              </a:spcBef>
              <a:spcAft>
                <a:spcPts val="1000"/>
              </a:spcAft>
              <a:buFont typeface="Symbol" panose="05050102010706020507" pitchFamily="18" charset="2"/>
              <a:buChar char="-"/>
              <a:defRPr sz="1600" kern="1200">
                <a:solidFill>
                  <a:schemeClr val="tx1"/>
                </a:solidFill>
                <a:latin typeface="Calibri Light" panose="020F0302020204030204" pitchFamily="34" charset="0"/>
                <a:ea typeface="+mn-ea"/>
                <a:cs typeface="+mn-cs"/>
              </a:defRPr>
            </a:lvl4pPr>
            <a:lvl5pPr marL="1793875" indent="-179388" algn="l" defTabSz="914400" rtl="0" eaLnBrk="1" latinLnBrk="0" hangingPunct="1">
              <a:spcBef>
                <a:spcPts val="0"/>
              </a:spcBef>
              <a:spcAft>
                <a:spcPts val="1000"/>
              </a:spcAft>
              <a:buFont typeface="Symbol" panose="05050102010706020507" pitchFamily="18" charset="2"/>
              <a:buChar char="-"/>
              <a:defRPr sz="1600" kern="1200">
                <a:solidFill>
                  <a:schemeClr val="tx1"/>
                </a:solidFill>
                <a:latin typeface="Calibri Light" panose="020F030202020403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300"/>
              </a:spcAft>
              <a:buNone/>
            </a:pPr>
            <a:r>
              <a:rPr lang="en-US" sz="3200" b="1" dirty="0">
                <a:solidFill>
                  <a:schemeClr val="bg1"/>
                </a:solidFill>
                <a:latin typeface="+mn-lt"/>
              </a:rPr>
              <a:t>The shift in energy, mobility &amp; property will be one of the most disruptive forces the world is seeing </a:t>
            </a:r>
          </a:p>
          <a:p>
            <a:pPr marL="0" indent="0">
              <a:spcAft>
                <a:spcPts val="300"/>
              </a:spcAft>
              <a:buNone/>
            </a:pPr>
            <a:endParaRPr lang="en-GB" sz="2800" dirty="0">
              <a:solidFill>
                <a:schemeClr val="bg1"/>
              </a:solidFill>
              <a:latin typeface="+mn-lt"/>
            </a:endParaRPr>
          </a:p>
          <a:p>
            <a:pPr marL="0" indent="0" algn="r">
              <a:lnSpc>
                <a:spcPct val="100000"/>
              </a:lnSpc>
              <a:spcAft>
                <a:spcPts val="0"/>
              </a:spcAft>
              <a:buNone/>
            </a:pPr>
            <a:r>
              <a:rPr lang="en-US" sz="2400" dirty="0" err="1">
                <a:solidFill>
                  <a:schemeClr val="bg1"/>
                </a:solidFill>
                <a:latin typeface="+mn-lt"/>
              </a:rPr>
              <a:t>Build&amp;Invest</a:t>
            </a:r>
            <a:r>
              <a:rPr lang="en-US" sz="2400" dirty="0">
                <a:solidFill>
                  <a:schemeClr val="bg1"/>
                </a:solidFill>
                <a:latin typeface="+mn-lt"/>
              </a:rPr>
              <a:t> forms the “everyday life 2.0” - smart energy, smart mobility and smart buildings comprehensively - for and with co-investors with a strong market position in these            3 areas.</a:t>
            </a:r>
          </a:p>
        </p:txBody>
      </p:sp>
    </p:spTree>
    <p:extLst>
      <p:ext uri="{BB962C8B-B14F-4D97-AF65-F5344CB8AC3E}">
        <p14:creationId xmlns:p14="http://schemas.microsoft.com/office/powerpoint/2010/main" val="11604625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A31523C-BAEC-4600-81FD-1310DA3E9945}"/>
              </a:ext>
            </a:extLst>
          </p:cNvPr>
          <p:cNvPicPr>
            <a:picLocks noChangeAspect="1"/>
          </p:cNvPicPr>
          <p:nvPr/>
        </p:nvPicPr>
        <p:blipFill rotWithShape="1">
          <a:blip r:embed="rId2"/>
          <a:srcRect b="5329"/>
          <a:stretch/>
        </p:blipFill>
        <p:spPr>
          <a:xfrm>
            <a:off x="685800" y="1628801"/>
            <a:ext cx="7772400" cy="3990950"/>
          </a:xfrm>
          <a:prstGeom prst="rect">
            <a:avLst/>
          </a:prstGeom>
        </p:spPr>
      </p:pic>
      <p:sp>
        <p:nvSpPr>
          <p:cNvPr id="13" name="Rechteck 3">
            <a:extLst>
              <a:ext uri="{FF2B5EF4-FFF2-40B4-BE49-F238E27FC236}">
                <a16:creationId xmlns:a16="http://schemas.microsoft.com/office/drawing/2014/main" id="{7068113C-CCD2-4C77-AB0B-A3460149EC61}"/>
              </a:ext>
            </a:extLst>
          </p:cNvPr>
          <p:cNvSpPr/>
          <p:nvPr/>
        </p:nvSpPr>
        <p:spPr>
          <a:xfrm>
            <a:off x="685800" y="1628800"/>
            <a:ext cx="7772400" cy="3990950"/>
          </a:xfrm>
          <a:prstGeom prst="rect">
            <a:avLst/>
          </a:prstGeom>
          <a:solidFill>
            <a:schemeClr val="tx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spcBef>
                <a:spcPct val="30000"/>
              </a:spcBef>
            </a:pPr>
            <a:endParaRPr lang="en-GB" dirty="0">
              <a:solidFill>
                <a:schemeClr val="bg1"/>
              </a:solidFill>
            </a:endParaRPr>
          </a:p>
        </p:txBody>
      </p:sp>
      <p:sp>
        <p:nvSpPr>
          <p:cNvPr id="10" name="Titel 1">
            <a:extLst>
              <a:ext uri="{FF2B5EF4-FFF2-40B4-BE49-F238E27FC236}">
                <a16:creationId xmlns:a16="http://schemas.microsoft.com/office/drawing/2014/main" id="{7B16A1B0-888E-475F-A569-1DADCF615E5C}"/>
              </a:ext>
            </a:extLst>
          </p:cNvPr>
          <p:cNvSpPr>
            <a:spLocks noGrp="1"/>
          </p:cNvSpPr>
          <p:nvPr>
            <p:ph type="title"/>
          </p:nvPr>
        </p:nvSpPr>
        <p:spPr>
          <a:xfrm>
            <a:off x="685800" y="989856"/>
            <a:ext cx="7772400" cy="1143000"/>
          </a:xfrm>
        </p:spPr>
        <p:txBody>
          <a:bodyPr/>
          <a:lstStyle/>
          <a:p>
            <a:r>
              <a:rPr lang="en-US" sz="3200" dirty="0"/>
              <a:t>We transform the ”everyday life 2.0”</a:t>
            </a:r>
          </a:p>
        </p:txBody>
      </p:sp>
      <p:sp>
        <p:nvSpPr>
          <p:cNvPr id="5" name="Rectangle 4">
            <a:extLst>
              <a:ext uri="{FF2B5EF4-FFF2-40B4-BE49-F238E27FC236}">
                <a16:creationId xmlns:a16="http://schemas.microsoft.com/office/drawing/2014/main" id="{8AEF98FE-2BB7-48B4-9842-C095C4EFAB65}"/>
              </a:ext>
            </a:extLst>
          </p:cNvPr>
          <p:cNvSpPr/>
          <p:nvPr/>
        </p:nvSpPr>
        <p:spPr bwMode="auto">
          <a:xfrm>
            <a:off x="685800" y="1634897"/>
            <a:ext cx="7772400" cy="668288"/>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a:r>
              <a:rPr lang="en-US" sz="1800" b="1" dirty="0">
                <a:solidFill>
                  <a:schemeClr val="bg1"/>
                </a:solidFill>
                <a:latin typeface="Arial" pitchFamily="-65" charset="0"/>
                <a:ea typeface="ヒラギノ角ゴ Pro W3" pitchFamily="-65" charset="-128"/>
                <a:cs typeface="ヒラギノ角ゴ Pro W3" pitchFamily="-65" charset="-128"/>
              </a:rPr>
              <a:t>Cross Sector Service Bundles Emerge and Will Win </a:t>
            </a:r>
          </a:p>
          <a:p>
            <a:pPr algn="l"/>
            <a:r>
              <a:rPr lang="en-US" sz="1800" b="1" dirty="0">
                <a:solidFill>
                  <a:schemeClr val="bg1"/>
                </a:solidFill>
                <a:latin typeface="Arial" pitchFamily="-65" charset="0"/>
                <a:ea typeface="ヒラギノ角ゴ Pro W3" pitchFamily="-65" charset="-128"/>
                <a:cs typeface="ヒラギノ角ゴ Pro W3" pitchFamily="-65" charset="-128"/>
              </a:rPr>
              <a:t>Digitalization and IoT to disrupt Energy, Property and Mobility</a:t>
            </a:r>
          </a:p>
        </p:txBody>
      </p:sp>
      <p:sp>
        <p:nvSpPr>
          <p:cNvPr id="9" name="Rectangle 8">
            <a:extLst>
              <a:ext uri="{FF2B5EF4-FFF2-40B4-BE49-F238E27FC236}">
                <a16:creationId xmlns:a16="http://schemas.microsoft.com/office/drawing/2014/main" id="{90774762-E257-47F8-9516-F4A5C8AA65AE}"/>
              </a:ext>
            </a:extLst>
          </p:cNvPr>
          <p:cNvSpPr/>
          <p:nvPr/>
        </p:nvSpPr>
        <p:spPr bwMode="auto">
          <a:xfrm>
            <a:off x="685800" y="2303186"/>
            <a:ext cx="7772400" cy="331656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285750" lvl="0" indent="-285750" algn="l">
              <a:spcAft>
                <a:spcPts val="600"/>
              </a:spcAft>
              <a:buFont typeface="Arial" panose="020B0604020202020204" pitchFamily="34" charset="0"/>
              <a:buChar char="•"/>
            </a:pPr>
            <a:r>
              <a:rPr lang="en-US" sz="1200" dirty="0">
                <a:solidFill>
                  <a:schemeClr val="bg1"/>
                </a:solidFill>
              </a:rPr>
              <a:t>Advanced technology and new business models are disrupting the energy system, property and real estate as well as mobility. These are, in particular, the innovations related to electrification, decentralization and digitization as well as more sustainability as the major socio-political topic of our time.</a:t>
            </a:r>
            <a:endParaRPr lang="de-AT" sz="1200" dirty="0">
              <a:solidFill>
                <a:schemeClr val="bg1"/>
              </a:solidFill>
            </a:endParaRPr>
          </a:p>
          <a:p>
            <a:pPr marL="285750" lvl="0" indent="-285750" algn="l">
              <a:spcAft>
                <a:spcPts val="600"/>
              </a:spcAft>
              <a:buFont typeface="Arial" panose="020B0604020202020204" pitchFamily="34" charset="0"/>
              <a:buChar char="•"/>
            </a:pPr>
            <a:r>
              <a:rPr lang="en-US" sz="1200" dirty="0">
                <a:solidFill>
                  <a:schemeClr val="bg1"/>
                </a:solidFill>
              </a:rPr>
              <a:t>Not only are completely new market participants forming, the boundaries between traditionally siloed sectors are being blurred and investments are being reallocated from incumbent ways of doing business to new topic and capability-driven areas (fossil fuels to renewables, silo towards integrated, static towards digital/IoT driven dynamic, reactive to predictive, powertrain to electric, human-operated towards autonomous).</a:t>
            </a:r>
            <a:endParaRPr lang="de-AT" sz="1200" dirty="0">
              <a:solidFill>
                <a:schemeClr val="bg1"/>
              </a:solidFill>
            </a:endParaRPr>
          </a:p>
          <a:p>
            <a:pPr marL="285750" lvl="0" indent="-285750" algn="l">
              <a:spcAft>
                <a:spcPts val="600"/>
              </a:spcAft>
              <a:buFont typeface="Arial" panose="020B0604020202020204" pitchFamily="34" charset="0"/>
              <a:buChar char="•"/>
            </a:pPr>
            <a:r>
              <a:rPr lang="en-US" sz="1200" dirty="0">
                <a:solidFill>
                  <a:schemeClr val="bg1"/>
                </a:solidFill>
              </a:rPr>
              <a:t>The electrification of the powertrain brings energy and mobility together. Consumers live in apartments and houses that produce energy, which they optimize themselves. Energy, Mobility &amp; Real Estate holistically conceived. </a:t>
            </a:r>
            <a:endParaRPr lang="de-AT" sz="1200" dirty="0">
              <a:solidFill>
                <a:schemeClr val="bg1"/>
              </a:solidFill>
            </a:endParaRPr>
          </a:p>
          <a:p>
            <a:pPr marL="285750" lvl="0" indent="-285750" algn="l">
              <a:spcAft>
                <a:spcPts val="600"/>
              </a:spcAft>
              <a:buFont typeface="Arial" panose="020B0604020202020204" pitchFamily="34" charset="0"/>
              <a:buChar char="•"/>
            </a:pPr>
            <a:r>
              <a:rPr lang="en-US" sz="1200" dirty="0">
                <a:solidFill>
                  <a:schemeClr val="bg1"/>
                </a:solidFill>
              </a:rPr>
              <a:t>Completely new services are emerging driven by real-time data and the increasing self-determination of individual customers.</a:t>
            </a:r>
            <a:endParaRPr lang="de-AT" sz="1200" dirty="0">
              <a:solidFill>
                <a:schemeClr val="bg1"/>
              </a:solidFill>
            </a:endParaRPr>
          </a:p>
          <a:p>
            <a:pPr marL="285750" lvl="0" indent="-285750" algn="l">
              <a:spcAft>
                <a:spcPts val="600"/>
              </a:spcAft>
              <a:buFont typeface="Arial" panose="020B0604020202020204" pitchFamily="34" charset="0"/>
              <a:buChar char="•"/>
            </a:pPr>
            <a:r>
              <a:rPr lang="en-US" sz="1200" dirty="0">
                <a:solidFill>
                  <a:schemeClr val="bg1"/>
                </a:solidFill>
              </a:rPr>
              <a:t>Due to fundamental experience of its managers and employees, </a:t>
            </a:r>
            <a:r>
              <a:rPr lang="en-US" sz="1200" dirty="0" err="1">
                <a:solidFill>
                  <a:schemeClr val="bg1"/>
                </a:solidFill>
              </a:rPr>
              <a:t>build&amp;invest</a:t>
            </a:r>
            <a:r>
              <a:rPr lang="en-US" sz="1200" dirty="0">
                <a:solidFill>
                  <a:schemeClr val="bg1"/>
                </a:solidFill>
              </a:rPr>
              <a:t> has a professional, practical and international insight into all value creation stages of the energy, mobility &amp; real estate business. Our mission is to form the Utility of the Future.</a:t>
            </a:r>
            <a:endParaRPr lang="de-AT" sz="1200" dirty="0">
              <a:solidFill>
                <a:schemeClr val="bg1"/>
              </a:solidFill>
            </a:endParaRPr>
          </a:p>
        </p:txBody>
      </p:sp>
    </p:spTree>
    <p:extLst>
      <p:ext uri="{BB962C8B-B14F-4D97-AF65-F5344CB8AC3E}">
        <p14:creationId xmlns:p14="http://schemas.microsoft.com/office/powerpoint/2010/main" val="34252832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9D6B185-FCC7-7D40-BD1E-CF613376C241}"/>
              </a:ext>
            </a:extLst>
          </p:cNvPr>
          <p:cNvSpPr>
            <a:spLocks noGrp="1"/>
          </p:cNvSpPr>
          <p:nvPr>
            <p:ph type="title"/>
          </p:nvPr>
        </p:nvSpPr>
        <p:spPr/>
        <p:txBody>
          <a:bodyPr/>
          <a:lstStyle/>
          <a:p>
            <a:r>
              <a:rPr lang="en-US" sz="3600" dirty="0"/>
              <a:t>…consisting of three dedicated focus areas</a:t>
            </a:r>
          </a:p>
        </p:txBody>
      </p:sp>
      <p:sp>
        <p:nvSpPr>
          <p:cNvPr id="4" name="Fußzeilenplatzhalter 3">
            <a:extLst>
              <a:ext uri="{FF2B5EF4-FFF2-40B4-BE49-F238E27FC236}">
                <a16:creationId xmlns:a16="http://schemas.microsoft.com/office/drawing/2014/main" id="{8FB12E0C-7A49-A747-BD31-37B8A5DA6AFB}"/>
              </a:ext>
            </a:extLst>
          </p:cNvPr>
          <p:cNvSpPr>
            <a:spLocks noGrp="1"/>
          </p:cNvSpPr>
          <p:nvPr>
            <p:ph type="ftr" sz="quarter" idx="10"/>
          </p:nvPr>
        </p:nvSpPr>
        <p:spPr/>
        <p:txBody>
          <a:bodyPr/>
          <a:lstStyle/>
          <a:p>
            <a:r>
              <a:rPr lang="en"/>
              <a:t>© Build &amp; Invest. All rights reserved </a:t>
            </a:r>
            <a:endParaRPr lang="de-DE" dirty="0"/>
          </a:p>
        </p:txBody>
      </p:sp>
      <p:sp>
        <p:nvSpPr>
          <p:cNvPr id="5" name="Foliennummernplatzhalter 4">
            <a:extLst>
              <a:ext uri="{FF2B5EF4-FFF2-40B4-BE49-F238E27FC236}">
                <a16:creationId xmlns:a16="http://schemas.microsoft.com/office/drawing/2014/main" id="{0A0EDD80-BB76-3245-BCED-AD149651A9B4}"/>
              </a:ext>
            </a:extLst>
          </p:cNvPr>
          <p:cNvSpPr>
            <a:spLocks noGrp="1"/>
          </p:cNvSpPr>
          <p:nvPr>
            <p:ph type="sldNum" sz="quarter" idx="11"/>
          </p:nvPr>
        </p:nvSpPr>
        <p:spPr/>
        <p:txBody>
          <a:bodyPr/>
          <a:lstStyle/>
          <a:p>
            <a:fld id="{A2BBA7E8-647F-41E8-9202-E071415AA6E7}" type="slidenum">
              <a:rPr lang="de-DE" smtClean="0"/>
              <a:pPr/>
              <a:t>5</a:t>
            </a:fld>
            <a:endParaRPr lang="de-DE"/>
          </a:p>
        </p:txBody>
      </p:sp>
      <p:pic>
        <p:nvPicPr>
          <p:cNvPr id="8" name="Grafik 7">
            <a:extLst>
              <a:ext uri="{FF2B5EF4-FFF2-40B4-BE49-F238E27FC236}">
                <a16:creationId xmlns:a16="http://schemas.microsoft.com/office/drawing/2014/main" id="{FE804354-AED2-D94F-80DC-4FAC3A0A679E}"/>
              </a:ext>
            </a:extLst>
          </p:cNvPr>
          <p:cNvPicPr>
            <a:picLocks noChangeAspect="1"/>
          </p:cNvPicPr>
          <p:nvPr/>
        </p:nvPicPr>
        <p:blipFill rotWithShape="1">
          <a:blip r:embed="rId3"/>
          <a:srcRect t="8913"/>
          <a:stretch/>
        </p:blipFill>
        <p:spPr>
          <a:xfrm>
            <a:off x="685800" y="1628800"/>
            <a:ext cx="7772400" cy="3990950"/>
          </a:xfrm>
          <a:prstGeom prst="rect">
            <a:avLst/>
          </a:prstGeom>
        </p:spPr>
      </p:pic>
      <p:sp>
        <p:nvSpPr>
          <p:cNvPr id="9" name="Abgerundetes Rechteck 8">
            <a:extLst>
              <a:ext uri="{FF2B5EF4-FFF2-40B4-BE49-F238E27FC236}">
                <a16:creationId xmlns:a16="http://schemas.microsoft.com/office/drawing/2014/main" id="{F7E35852-E08A-DA4E-8906-E609E16F8970}"/>
              </a:ext>
            </a:extLst>
          </p:cNvPr>
          <p:cNvSpPr/>
          <p:nvPr/>
        </p:nvSpPr>
        <p:spPr bwMode="auto">
          <a:xfrm>
            <a:off x="1331640" y="5013176"/>
            <a:ext cx="1800200" cy="1077780"/>
          </a:xfrm>
          <a:prstGeom prst="roundRect">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defTabSz="914400" rtl="0" eaLnBrk="0" fontAlgn="base" latinLnBrk="0" hangingPunct="0">
              <a:lnSpc>
                <a:spcPct val="100000"/>
              </a:lnSpc>
              <a:spcBef>
                <a:spcPct val="0"/>
              </a:spcBef>
              <a:spcAft>
                <a:spcPct val="0"/>
              </a:spcAft>
              <a:buClrTx/>
              <a:buSzTx/>
              <a:buFontTx/>
              <a:buNone/>
              <a:tabLst/>
            </a:pPr>
            <a:r>
              <a:rPr lang="en-US" sz="1400" b="1" dirty="0">
                <a:solidFill>
                  <a:srgbClr val="FFFFFF"/>
                </a:solidFill>
                <a:latin typeface="Arial" pitchFamily="-65" charset="0"/>
                <a:ea typeface="ヒラギノ角ゴ Pro W3" pitchFamily="-65" charset="-128"/>
                <a:cs typeface="ヒラギノ角ゴ Pro W3" pitchFamily="-65" charset="-128"/>
              </a:rPr>
              <a:t>Energy</a:t>
            </a:r>
          </a:p>
          <a:p>
            <a:pPr marL="0" marR="0" indent="0" defTabSz="914400" rtl="0" eaLnBrk="0" fontAlgn="base" latinLnBrk="0" hangingPunct="0">
              <a:lnSpc>
                <a:spcPct val="100000"/>
              </a:lnSpc>
              <a:spcBef>
                <a:spcPct val="0"/>
              </a:spcBef>
              <a:spcAft>
                <a:spcPct val="0"/>
              </a:spcAft>
              <a:buClrTx/>
              <a:buSzTx/>
              <a:buFontTx/>
              <a:buNone/>
              <a:tabLst/>
            </a:pPr>
            <a:endParaRPr lang="en-US" sz="1400" b="1" dirty="0">
              <a:solidFill>
                <a:srgbClr val="FFFFFF"/>
              </a:solidFill>
              <a:latin typeface="Arial" pitchFamily="-65" charset="0"/>
              <a:ea typeface="ヒラギノ角ゴ Pro W3" pitchFamily="-65" charset="-128"/>
              <a:cs typeface="ヒラギノ角ゴ Pro W3" pitchFamily="-65" charset="-128"/>
            </a:endParaRPr>
          </a:p>
          <a:p>
            <a:pPr marL="0" marR="0" indent="0" defTabSz="914400" rtl="0" eaLnBrk="0" fontAlgn="base" latinLnBrk="0" hangingPunct="0">
              <a:lnSpc>
                <a:spcPct val="100000"/>
              </a:lnSpc>
              <a:spcBef>
                <a:spcPct val="0"/>
              </a:spcBef>
              <a:spcAft>
                <a:spcPct val="0"/>
              </a:spcAft>
              <a:buClrTx/>
              <a:buSzTx/>
              <a:buFontTx/>
              <a:buNone/>
              <a:tabLst/>
            </a:pPr>
            <a:r>
              <a:rPr kumimoji="0" lang="en-US" sz="1000" i="0" u="none" strike="noStrike" cap="none" normalizeH="0" baseline="0" dirty="0">
                <a:ln>
                  <a:noFill/>
                </a:ln>
                <a:solidFill>
                  <a:srgbClr val="FFFFFF"/>
                </a:solidFill>
                <a:effectLst/>
                <a:latin typeface="Arial" pitchFamily="-65" charset="0"/>
                <a:ea typeface="ヒラギノ角ゴ Pro W3" pitchFamily="-65" charset="-128"/>
                <a:cs typeface="ヒラギノ角ゴ Pro W3" pitchFamily="-65" charset="-128"/>
              </a:rPr>
              <a:t>Greentech I Efficiency </a:t>
            </a:r>
            <a:r>
              <a:rPr lang="en-US" sz="1000" dirty="0">
                <a:solidFill>
                  <a:srgbClr val="FFFFFF"/>
                </a:solidFill>
                <a:latin typeface="Arial" pitchFamily="-65" charset="0"/>
                <a:ea typeface="ヒラギノ角ゴ Pro W3" pitchFamily="-65" charset="-128"/>
                <a:cs typeface="ヒラギノ角ゴ Pro W3" pitchFamily="-65" charset="-128"/>
              </a:rPr>
              <a:t>I Smart Energy I Battery Supply I CO2 Reduction</a:t>
            </a:r>
            <a:endParaRPr kumimoji="0" lang="en-US" sz="1000" i="0" u="none" strike="noStrike" cap="none" normalizeH="0" baseline="0" dirty="0">
              <a:ln>
                <a:noFill/>
              </a:ln>
              <a:solidFill>
                <a:srgbClr val="FFFFFF"/>
              </a:solidFill>
              <a:effectLst/>
              <a:latin typeface="Arial" pitchFamily="-65" charset="0"/>
              <a:ea typeface="ヒラギノ角ゴ Pro W3" pitchFamily="-65" charset="-128"/>
              <a:cs typeface="ヒラギノ角ゴ Pro W3" pitchFamily="-65" charset="-128"/>
            </a:endParaRPr>
          </a:p>
        </p:txBody>
      </p:sp>
      <p:sp>
        <p:nvSpPr>
          <p:cNvPr id="10" name="Abgerundetes Rechteck 9">
            <a:extLst>
              <a:ext uri="{FF2B5EF4-FFF2-40B4-BE49-F238E27FC236}">
                <a16:creationId xmlns:a16="http://schemas.microsoft.com/office/drawing/2014/main" id="{AB910F42-872C-0A40-85AB-0602162D939D}"/>
              </a:ext>
            </a:extLst>
          </p:cNvPr>
          <p:cNvSpPr/>
          <p:nvPr/>
        </p:nvSpPr>
        <p:spPr bwMode="auto">
          <a:xfrm>
            <a:off x="3671900" y="5013176"/>
            <a:ext cx="1800200" cy="1077780"/>
          </a:xfrm>
          <a:prstGeom prst="roundRect">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defTabSz="914400" rtl="0" eaLnBrk="0" fontAlgn="base" latinLnBrk="0" hangingPunct="0">
              <a:lnSpc>
                <a:spcPct val="100000"/>
              </a:lnSpc>
              <a:spcBef>
                <a:spcPct val="0"/>
              </a:spcBef>
              <a:spcAft>
                <a:spcPct val="0"/>
              </a:spcAft>
              <a:buClrTx/>
              <a:buSzTx/>
              <a:buFontTx/>
              <a:buNone/>
              <a:tabLst/>
            </a:pPr>
            <a:r>
              <a:rPr lang="en-US" sz="1400" b="1" dirty="0">
                <a:solidFill>
                  <a:srgbClr val="FFFFFF"/>
                </a:solidFill>
                <a:latin typeface="Arial" pitchFamily="-65" charset="0"/>
                <a:ea typeface="ヒラギノ角ゴ Pro W3" pitchFamily="-65" charset="-128"/>
                <a:cs typeface="ヒラギノ角ゴ Pro W3" pitchFamily="-65" charset="-128"/>
              </a:rPr>
              <a:t>Property</a:t>
            </a:r>
          </a:p>
          <a:p>
            <a:pPr marL="0" marR="0" indent="0"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dirty="0">
              <a:ln>
                <a:noFill/>
              </a:ln>
              <a:solidFill>
                <a:srgbClr val="FFFFFF"/>
              </a:solidFill>
              <a:effectLst/>
              <a:latin typeface="Arial" pitchFamily="-65" charset="0"/>
              <a:ea typeface="ヒラギノ角ゴ Pro W3" pitchFamily="-65" charset="-128"/>
              <a:cs typeface="ヒラギノ角ゴ Pro W3" pitchFamily="-65" charset="-128"/>
            </a:endParaRPr>
          </a:p>
          <a:p>
            <a:r>
              <a:rPr lang="en-US" sz="1000" dirty="0">
                <a:solidFill>
                  <a:srgbClr val="FFFFFF"/>
                </a:solidFill>
                <a:latin typeface="Arial" pitchFamily="-65" charset="0"/>
                <a:ea typeface="ヒラギノ角ゴ Pro W3" pitchFamily="-65" charset="-128"/>
                <a:cs typeface="ヒラギノ角ゴ Pro W3" pitchFamily="-65" charset="-128"/>
              </a:rPr>
              <a:t>Smart Devices I Efficiency &amp; CO2 Reduction I Smart Buildings</a:t>
            </a:r>
          </a:p>
          <a:p>
            <a:pPr marL="0" marR="0" indent="0"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dirty="0">
              <a:ln>
                <a:noFill/>
              </a:ln>
              <a:solidFill>
                <a:srgbClr val="FFFFFF"/>
              </a:solidFill>
              <a:effectLst/>
              <a:latin typeface="Arial" pitchFamily="-65" charset="0"/>
              <a:ea typeface="ヒラギノ角ゴ Pro W3" pitchFamily="-65" charset="-128"/>
              <a:cs typeface="ヒラギノ角ゴ Pro W3" pitchFamily="-65" charset="-128"/>
            </a:endParaRPr>
          </a:p>
        </p:txBody>
      </p:sp>
      <p:sp>
        <p:nvSpPr>
          <p:cNvPr id="11" name="Abgerundetes Rechteck 10">
            <a:extLst>
              <a:ext uri="{FF2B5EF4-FFF2-40B4-BE49-F238E27FC236}">
                <a16:creationId xmlns:a16="http://schemas.microsoft.com/office/drawing/2014/main" id="{6BF5E9DE-CA0B-E54A-AE5B-7A43631FBBF4}"/>
              </a:ext>
            </a:extLst>
          </p:cNvPr>
          <p:cNvSpPr/>
          <p:nvPr/>
        </p:nvSpPr>
        <p:spPr bwMode="auto">
          <a:xfrm>
            <a:off x="6012160" y="5026605"/>
            <a:ext cx="1800200" cy="1077780"/>
          </a:xfrm>
          <a:prstGeom prst="roundRect">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defTabSz="914400" rtl="0" eaLnBrk="0" fontAlgn="base" latinLnBrk="0" hangingPunct="0">
              <a:lnSpc>
                <a:spcPct val="100000"/>
              </a:lnSpc>
              <a:spcBef>
                <a:spcPct val="0"/>
              </a:spcBef>
              <a:spcAft>
                <a:spcPct val="0"/>
              </a:spcAft>
              <a:buClrTx/>
              <a:buSzTx/>
              <a:buFontTx/>
              <a:buNone/>
              <a:tabLst/>
            </a:pPr>
            <a:r>
              <a:rPr lang="en-US" sz="1400" b="1" dirty="0">
                <a:solidFill>
                  <a:srgbClr val="FFFFFF"/>
                </a:solidFill>
                <a:latin typeface="Arial" pitchFamily="-65" charset="0"/>
                <a:ea typeface="ヒラギノ角ゴ Pro W3" pitchFamily="-65" charset="-128"/>
                <a:cs typeface="ヒラギノ角ゴ Pro W3" pitchFamily="-65" charset="-128"/>
              </a:rPr>
              <a:t>Mobility</a:t>
            </a:r>
          </a:p>
          <a:p>
            <a:pPr marL="0" marR="0" indent="0"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dirty="0">
              <a:ln>
                <a:noFill/>
              </a:ln>
              <a:solidFill>
                <a:srgbClr val="FFFFFF"/>
              </a:solidFill>
              <a:effectLst/>
              <a:latin typeface="Arial" pitchFamily="-65" charset="0"/>
              <a:ea typeface="ヒラギノ角ゴ Pro W3" pitchFamily="-65" charset="-128"/>
              <a:cs typeface="ヒラギノ角ゴ Pro W3" pitchFamily="-65" charset="-128"/>
            </a:endParaRPr>
          </a:p>
          <a:p>
            <a:r>
              <a:rPr lang="en-US" sz="1000" dirty="0">
                <a:solidFill>
                  <a:srgbClr val="FFFFFF"/>
                </a:solidFill>
                <a:latin typeface="Arial" pitchFamily="-65" charset="0"/>
                <a:ea typeface="ヒラギノ角ゴ Pro W3" pitchFamily="-65" charset="-128"/>
                <a:cs typeface="ヒラギノ角ゴ Pro W3" pitchFamily="-65" charset="-128"/>
              </a:rPr>
              <a:t>E-Mobility I autonomous driving I charging I sharing I modal split</a:t>
            </a:r>
          </a:p>
          <a:p>
            <a:pPr marL="0" marR="0" indent="0"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dirty="0">
              <a:ln>
                <a:noFill/>
              </a:ln>
              <a:solidFill>
                <a:srgbClr val="FFFFFF"/>
              </a:solidFill>
              <a:effectLst/>
              <a:latin typeface="Arial" pitchFamily="-65" charset="0"/>
              <a:ea typeface="ヒラギノ角ゴ Pro W3" pitchFamily="-65" charset="-128"/>
              <a:cs typeface="ヒラギノ角ゴ Pro W3" pitchFamily="-65" charset="-128"/>
            </a:endParaRPr>
          </a:p>
        </p:txBody>
      </p:sp>
    </p:spTree>
    <p:extLst>
      <p:ext uri="{BB962C8B-B14F-4D97-AF65-F5344CB8AC3E}">
        <p14:creationId xmlns:p14="http://schemas.microsoft.com/office/powerpoint/2010/main" val="37281290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33CF007-754B-457E-9E60-1ED23FB18C42}"/>
              </a:ext>
            </a:extLst>
          </p:cNvPr>
          <p:cNvGrpSpPr/>
          <p:nvPr/>
        </p:nvGrpSpPr>
        <p:grpSpPr>
          <a:xfrm>
            <a:off x="1377459" y="1993506"/>
            <a:ext cx="6389083" cy="3774788"/>
            <a:chOff x="1450352" y="1993506"/>
            <a:chExt cx="6389083" cy="3774788"/>
          </a:xfrm>
        </p:grpSpPr>
        <p:grpSp>
          <p:nvGrpSpPr>
            <p:cNvPr id="10" name="Group 9">
              <a:extLst>
                <a:ext uri="{FF2B5EF4-FFF2-40B4-BE49-F238E27FC236}">
                  <a16:creationId xmlns:a16="http://schemas.microsoft.com/office/drawing/2014/main" id="{F6A4078C-D0C3-44B6-84DE-D61E734016EF}"/>
                </a:ext>
              </a:extLst>
            </p:cNvPr>
            <p:cNvGrpSpPr/>
            <p:nvPr/>
          </p:nvGrpSpPr>
          <p:grpSpPr>
            <a:xfrm>
              <a:off x="1450352" y="1993506"/>
              <a:ext cx="2698433" cy="3774788"/>
              <a:chOff x="1450352" y="1993506"/>
              <a:chExt cx="2698433" cy="3774788"/>
            </a:xfrm>
          </p:grpSpPr>
          <p:sp>
            <p:nvSpPr>
              <p:cNvPr id="28" name="Textfeld 43">
                <a:extLst>
                  <a:ext uri="{FF2B5EF4-FFF2-40B4-BE49-F238E27FC236}">
                    <a16:creationId xmlns:a16="http://schemas.microsoft.com/office/drawing/2014/main" id="{B4CDE187-AF17-437B-9155-FC2B6A529116}"/>
                  </a:ext>
                </a:extLst>
              </p:cNvPr>
              <p:cNvSpPr txBox="1"/>
              <p:nvPr/>
            </p:nvSpPr>
            <p:spPr>
              <a:xfrm>
                <a:off x="1702885" y="3922040"/>
                <a:ext cx="2193367" cy="1384995"/>
              </a:xfrm>
              <a:prstGeom prst="rect">
                <a:avLst/>
              </a:prstGeom>
              <a:noFill/>
            </p:spPr>
            <p:txBody>
              <a:bodyPr wrap="square" rtlCol="0">
                <a:spAutoFit/>
              </a:bodyPr>
              <a:lstStyle>
                <a:defPPr>
                  <a:defRPr lang="de-DE"/>
                </a:defPPr>
                <a:lvl1pPr>
                  <a:defRPr sz="1400"/>
                </a:lvl1pPr>
              </a:lstStyle>
              <a:p>
                <a:r>
                  <a:rPr lang="de-AT" dirty="0" err="1">
                    <a:latin typeface="EngschriftDIND" panose="00000500000000000000" pitchFamily="50" charset="0"/>
                  </a:rPr>
                  <a:t>We</a:t>
                </a:r>
                <a:r>
                  <a:rPr lang="de-AT" dirty="0">
                    <a:latin typeface="EngschriftDIND" panose="00000500000000000000" pitchFamily="50" charset="0"/>
                  </a:rPr>
                  <a:t> </a:t>
                </a:r>
                <a:r>
                  <a:rPr lang="de-AT" dirty="0" err="1">
                    <a:latin typeface="EngschriftDIND" panose="00000500000000000000" pitchFamily="50" charset="0"/>
                  </a:rPr>
                  <a:t>invest</a:t>
                </a:r>
                <a:r>
                  <a:rPr lang="de-AT" dirty="0">
                    <a:latin typeface="EngschriftDIND" panose="00000500000000000000" pitchFamily="50" charset="0"/>
                  </a:rPr>
                  <a:t> in </a:t>
                </a:r>
                <a:r>
                  <a:rPr lang="de-AT" dirty="0" err="1">
                    <a:latin typeface="EngschriftDIND" panose="00000500000000000000" pitchFamily="50" charset="0"/>
                  </a:rPr>
                  <a:t>new</a:t>
                </a:r>
                <a:r>
                  <a:rPr lang="de-AT" dirty="0">
                    <a:latin typeface="EngschriftDIND" panose="00000500000000000000" pitchFamily="50" charset="0"/>
                  </a:rPr>
                  <a:t> and </a:t>
                </a:r>
                <a:r>
                  <a:rPr lang="de-AT" dirty="0" err="1">
                    <a:latin typeface="EngschriftDIND" panose="00000500000000000000" pitchFamily="50" charset="0"/>
                  </a:rPr>
                  <a:t>established</a:t>
                </a:r>
                <a:r>
                  <a:rPr lang="de-AT" dirty="0">
                    <a:latin typeface="EngschriftDIND" panose="00000500000000000000" pitchFamily="50" charset="0"/>
                  </a:rPr>
                  <a:t> </a:t>
                </a:r>
                <a:r>
                  <a:rPr lang="de-AT" dirty="0" err="1">
                    <a:latin typeface="EngschriftDIND" panose="00000500000000000000" pitchFamily="50" charset="0"/>
                  </a:rPr>
                  <a:t>business</a:t>
                </a:r>
                <a:r>
                  <a:rPr lang="de-AT" dirty="0">
                    <a:latin typeface="EngschriftDIND" panose="00000500000000000000" pitchFamily="50" charset="0"/>
                  </a:rPr>
                  <a:t> </a:t>
                </a:r>
                <a:r>
                  <a:rPr lang="de-AT" dirty="0" err="1">
                    <a:latin typeface="EngschriftDIND" panose="00000500000000000000" pitchFamily="50" charset="0"/>
                  </a:rPr>
                  <a:t>ideas</a:t>
                </a:r>
                <a:r>
                  <a:rPr lang="de-AT" dirty="0">
                    <a:latin typeface="EngschriftDIND" panose="00000500000000000000" pitchFamily="50" charset="0"/>
                  </a:rPr>
                  <a:t> </a:t>
                </a:r>
                <a:r>
                  <a:rPr lang="de-AT" dirty="0" err="1">
                    <a:latin typeface="EngschriftDIND" panose="00000500000000000000" pitchFamily="50" charset="0"/>
                  </a:rPr>
                  <a:t>with</a:t>
                </a:r>
                <a:r>
                  <a:rPr lang="de-AT" dirty="0">
                    <a:latin typeface="EngschriftDIND" panose="00000500000000000000" pitchFamily="50" charset="0"/>
                  </a:rPr>
                  <a:t> a </a:t>
                </a:r>
                <a:r>
                  <a:rPr lang="de-AT" dirty="0" err="1">
                    <a:latin typeface="EngschriftDIND" panose="00000500000000000000" pitchFamily="50" charset="0"/>
                  </a:rPr>
                  <a:t>focus</a:t>
                </a:r>
                <a:r>
                  <a:rPr lang="de-AT" dirty="0">
                    <a:latin typeface="EngschriftDIND" panose="00000500000000000000" pitchFamily="50" charset="0"/>
                  </a:rPr>
                  <a:t> on strong </a:t>
                </a:r>
                <a:r>
                  <a:rPr lang="de-AT" dirty="0" err="1">
                    <a:latin typeface="EngschriftDIND" panose="00000500000000000000" pitchFamily="50" charset="0"/>
                  </a:rPr>
                  <a:t>teams</a:t>
                </a:r>
                <a:r>
                  <a:rPr lang="de-AT" dirty="0">
                    <a:latin typeface="EngschriftDIND" panose="00000500000000000000" pitchFamily="50" charset="0"/>
                  </a:rPr>
                  <a:t> and </a:t>
                </a:r>
                <a:r>
                  <a:rPr lang="de-AT" dirty="0" err="1">
                    <a:latin typeface="EngschriftDIND" panose="00000500000000000000" pitchFamily="50" charset="0"/>
                  </a:rPr>
                  <a:t>clear</a:t>
                </a:r>
                <a:r>
                  <a:rPr lang="de-AT" dirty="0">
                    <a:latin typeface="EngschriftDIND" panose="00000500000000000000" pitchFamily="50" charset="0"/>
                  </a:rPr>
                  <a:t> </a:t>
                </a:r>
                <a:r>
                  <a:rPr lang="de-AT" dirty="0" err="1">
                    <a:latin typeface="EngschriftDIND" panose="00000500000000000000" pitchFamily="50" charset="0"/>
                  </a:rPr>
                  <a:t>value</a:t>
                </a:r>
                <a:r>
                  <a:rPr lang="de-AT" dirty="0">
                    <a:latin typeface="EngschriftDIND" panose="00000500000000000000" pitchFamily="50" charset="0"/>
                  </a:rPr>
                  <a:t> </a:t>
                </a:r>
                <a:r>
                  <a:rPr lang="de-AT" dirty="0" err="1">
                    <a:latin typeface="EngschriftDIND" panose="00000500000000000000" pitchFamily="50" charset="0"/>
                  </a:rPr>
                  <a:t>within</a:t>
                </a:r>
                <a:r>
                  <a:rPr lang="de-AT" dirty="0">
                    <a:latin typeface="EngschriftDIND" panose="00000500000000000000" pitchFamily="50" charset="0"/>
                  </a:rPr>
                  <a:t> </a:t>
                </a:r>
                <a:r>
                  <a:rPr lang="de-AT" dirty="0" err="1">
                    <a:latin typeface="EngschriftDIND" panose="00000500000000000000" pitchFamily="50" charset="0"/>
                  </a:rPr>
                  <a:t>our</a:t>
                </a:r>
                <a:r>
                  <a:rPr lang="de-AT" dirty="0">
                    <a:latin typeface="EngschriftDIND" panose="00000500000000000000" pitchFamily="50" charset="0"/>
                  </a:rPr>
                  <a:t> </a:t>
                </a:r>
                <a:r>
                  <a:rPr lang="de-AT" dirty="0" err="1">
                    <a:latin typeface="EngschriftDIND" panose="00000500000000000000" pitchFamily="50" charset="0"/>
                  </a:rPr>
                  <a:t>target</a:t>
                </a:r>
                <a:r>
                  <a:rPr lang="de-AT" dirty="0">
                    <a:latin typeface="EngschriftDIND" panose="00000500000000000000" pitchFamily="50" charset="0"/>
                  </a:rPr>
                  <a:t> </a:t>
                </a:r>
                <a:r>
                  <a:rPr lang="de-AT" dirty="0" err="1">
                    <a:latin typeface="EngschriftDIND" panose="00000500000000000000" pitchFamily="50" charset="0"/>
                  </a:rPr>
                  <a:t>verticals</a:t>
                </a:r>
                <a:r>
                  <a:rPr lang="de-AT" dirty="0">
                    <a:latin typeface="EngschriftDIND" panose="00000500000000000000" pitchFamily="50" charset="0"/>
                  </a:rPr>
                  <a:t> </a:t>
                </a:r>
                <a:r>
                  <a:rPr lang="de-AT" dirty="0" err="1">
                    <a:latin typeface="EngschriftDIND" panose="00000500000000000000" pitchFamily="50" charset="0"/>
                  </a:rPr>
                  <a:t>to</a:t>
                </a:r>
                <a:r>
                  <a:rPr lang="de-AT" dirty="0">
                    <a:latin typeface="EngschriftDIND" panose="00000500000000000000" pitchFamily="50" charset="0"/>
                  </a:rPr>
                  <a:t> </a:t>
                </a:r>
                <a:r>
                  <a:rPr lang="de-AT" dirty="0" err="1">
                    <a:latin typeface="EngschriftDIND" panose="00000500000000000000" pitchFamily="50" charset="0"/>
                  </a:rPr>
                  <a:t>establish</a:t>
                </a:r>
                <a:r>
                  <a:rPr lang="de-AT" dirty="0">
                    <a:latin typeface="EngschriftDIND" panose="00000500000000000000" pitchFamily="50" charset="0"/>
                  </a:rPr>
                  <a:t> a </a:t>
                </a:r>
                <a:r>
                  <a:rPr lang="de-AT" dirty="0" err="1">
                    <a:latin typeface="EngschriftDIND" panose="00000500000000000000" pitchFamily="50" charset="0"/>
                  </a:rPr>
                  <a:t>better</a:t>
                </a:r>
                <a:r>
                  <a:rPr lang="de-AT" dirty="0">
                    <a:latin typeface="EngschriftDIND" panose="00000500000000000000" pitchFamily="50" charset="0"/>
                  </a:rPr>
                  <a:t> </a:t>
                </a:r>
                <a:r>
                  <a:rPr lang="de-AT" dirty="0" err="1">
                    <a:latin typeface="EngschriftDIND" panose="00000500000000000000" pitchFamily="50" charset="0"/>
                  </a:rPr>
                  <a:t>future</a:t>
                </a:r>
                <a:endParaRPr lang="de-AT" dirty="0">
                  <a:latin typeface="EngschriftDIND" panose="00000500000000000000" pitchFamily="50" charset="0"/>
                </a:endParaRPr>
              </a:p>
            </p:txBody>
          </p:sp>
          <p:sp>
            <p:nvSpPr>
              <p:cNvPr id="29" name="TextBox 28">
                <a:extLst>
                  <a:ext uri="{FF2B5EF4-FFF2-40B4-BE49-F238E27FC236}">
                    <a16:creationId xmlns:a16="http://schemas.microsoft.com/office/drawing/2014/main" id="{52CE9DC8-31AB-4979-98A7-3AF59A23658D}"/>
                  </a:ext>
                </a:extLst>
              </p:cNvPr>
              <p:cNvSpPr txBox="1"/>
              <p:nvPr/>
            </p:nvSpPr>
            <p:spPr>
              <a:xfrm>
                <a:off x="1646248" y="3450656"/>
                <a:ext cx="2306640" cy="369332"/>
              </a:xfrm>
              <a:prstGeom prst="rect">
                <a:avLst/>
              </a:prstGeom>
              <a:noFill/>
            </p:spPr>
            <p:txBody>
              <a:bodyPr wrap="square" rtlCol="0">
                <a:spAutoFit/>
              </a:bodyPr>
              <a:lstStyle/>
              <a:p>
                <a:r>
                  <a:rPr lang="en-US" sz="1800" b="1" dirty="0">
                    <a:latin typeface="EngschriftDIND" panose="00000500000000000000" pitchFamily="50" charset="0"/>
                  </a:rPr>
                  <a:t>VENTURE CAPITAL</a:t>
                </a:r>
              </a:p>
            </p:txBody>
          </p:sp>
          <p:sp>
            <p:nvSpPr>
              <p:cNvPr id="6" name="Rectangle 5">
                <a:extLst>
                  <a:ext uri="{FF2B5EF4-FFF2-40B4-BE49-F238E27FC236}">
                    <a16:creationId xmlns:a16="http://schemas.microsoft.com/office/drawing/2014/main" id="{453DD7AF-E24C-4621-AB4C-6896C431AF0A}"/>
                  </a:ext>
                </a:extLst>
              </p:cNvPr>
              <p:cNvSpPr/>
              <p:nvPr/>
            </p:nvSpPr>
            <p:spPr bwMode="auto">
              <a:xfrm>
                <a:off x="1450352" y="2322760"/>
                <a:ext cx="2698433" cy="3445534"/>
              </a:xfrm>
              <a:prstGeom prst="rect">
                <a:avLst/>
              </a:prstGeom>
              <a:no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spcAft>
                    <a:spcPts val="600"/>
                  </a:spcAft>
                </a:pPr>
                <a:endParaRPr lang="en-US" sz="1400" b="1">
                  <a:latin typeface="Arial" pitchFamily="-65" charset="0"/>
                  <a:ea typeface="ヒラギノ角ゴ Pro W3" pitchFamily="-65" charset="-128"/>
                </a:endParaRPr>
              </a:p>
            </p:txBody>
          </p:sp>
          <p:grpSp>
            <p:nvGrpSpPr>
              <p:cNvPr id="7" name="Group 6">
                <a:extLst>
                  <a:ext uri="{FF2B5EF4-FFF2-40B4-BE49-F238E27FC236}">
                    <a16:creationId xmlns:a16="http://schemas.microsoft.com/office/drawing/2014/main" id="{42F7593D-7AC1-41FA-A4F5-FCFCAEFF8F6C}"/>
                  </a:ext>
                </a:extLst>
              </p:cNvPr>
              <p:cNvGrpSpPr/>
              <p:nvPr/>
            </p:nvGrpSpPr>
            <p:grpSpPr>
              <a:xfrm>
                <a:off x="2315480" y="1993506"/>
                <a:ext cx="968177" cy="968177"/>
                <a:chOff x="2346721" y="1993506"/>
                <a:chExt cx="968177" cy="968177"/>
              </a:xfrm>
            </p:grpSpPr>
            <p:sp>
              <p:nvSpPr>
                <p:cNvPr id="32" name="Rectangle 31">
                  <a:extLst>
                    <a:ext uri="{FF2B5EF4-FFF2-40B4-BE49-F238E27FC236}">
                      <a16:creationId xmlns:a16="http://schemas.microsoft.com/office/drawing/2014/main" id="{7355D3D2-D012-4E77-82E4-470B5AFEB0B4}"/>
                    </a:ext>
                  </a:extLst>
                </p:cNvPr>
                <p:cNvSpPr/>
                <p:nvPr/>
              </p:nvSpPr>
              <p:spPr bwMode="auto">
                <a:xfrm>
                  <a:off x="2346721" y="1993506"/>
                  <a:ext cx="968177" cy="968177"/>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65" charset="0"/>
                    <a:ea typeface="ヒラギノ角ゴ Pro W3" pitchFamily="-65" charset="-128"/>
                    <a:cs typeface="ヒラギノ角ゴ Pro W3" pitchFamily="-65" charset="-128"/>
                  </a:endParaRPr>
                </a:p>
              </p:txBody>
            </p:sp>
            <p:grpSp>
              <p:nvGrpSpPr>
                <p:cNvPr id="35" name="Group 4">
                  <a:extLst>
                    <a:ext uri="{FF2B5EF4-FFF2-40B4-BE49-F238E27FC236}">
                      <a16:creationId xmlns:a16="http://schemas.microsoft.com/office/drawing/2014/main" id="{4BDD568C-0D29-4886-9EEE-5B10ADCC5230}"/>
                    </a:ext>
                  </a:extLst>
                </p:cNvPr>
                <p:cNvGrpSpPr>
                  <a:grpSpLocks noChangeAspect="1"/>
                </p:cNvGrpSpPr>
                <p:nvPr/>
              </p:nvGrpSpPr>
              <p:grpSpPr bwMode="auto">
                <a:xfrm>
                  <a:off x="2602209" y="2248994"/>
                  <a:ext cx="457200" cy="457200"/>
                  <a:chOff x="1001" y="283"/>
                  <a:chExt cx="3756" cy="3756"/>
                </a:xfrm>
                <a:solidFill>
                  <a:schemeClr val="bg1"/>
                </a:solidFill>
              </p:grpSpPr>
              <p:sp>
                <p:nvSpPr>
                  <p:cNvPr id="36" name="Freeform 5">
                    <a:extLst>
                      <a:ext uri="{FF2B5EF4-FFF2-40B4-BE49-F238E27FC236}">
                        <a16:creationId xmlns:a16="http://schemas.microsoft.com/office/drawing/2014/main" id="{D22A5EB4-0D2B-48FE-A479-55B6E2B516D6}"/>
                      </a:ext>
                    </a:extLst>
                  </p:cNvPr>
                  <p:cNvSpPr>
                    <a:spLocks noEditPoints="1"/>
                  </p:cNvSpPr>
                  <p:nvPr/>
                </p:nvSpPr>
                <p:spPr bwMode="auto">
                  <a:xfrm>
                    <a:off x="1546" y="828"/>
                    <a:ext cx="2666" cy="2666"/>
                  </a:xfrm>
                  <a:custGeom>
                    <a:avLst/>
                    <a:gdLst>
                      <a:gd name="T0" fmla="*/ 704 w 1408"/>
                      <a:gd name="T1" fmla="*/ 0 h 1408"/>
                      <a:gd name="T2" fmla="*/ 704 w 1408"/>
                      <a:gd name="T3" fmla="*/ 1408 h 1408"/>
                      <a:gd name="T4" fmla="*/ 512 w 1408"/>
                      <a:gd name="T5" fmla="*/ 1314 h 1408"/>
                      <a:gd name="T6" fmla="*/ 448 w 1408"/>
                      <a:gd name="T7" fmla="*/ 928 h 1408"/>
                      <a:gd name="T8" fmla="*/ 352 w 1408"/>
                      <a:gd name="T9" fmla="*/ 1238 h 1408"/>
                      <a:gd name="T10" fmla="*/ 512 w 1408"/>
                      <a:gd name="T11" fmla="*/ 768 h 1408"/>
                      <a:gd name="T12" fmla="*/ 1056 w 1408"/>
                      <a:gd name="T13" fmla="*/ 928 h 1408"/>
                      <a:gd name="T14" fmla="*/ 797 w 1408"/>
                      <a:gd name="T15" fmla="*/ 818 h 1408"/>
                      <a:gd name="T16" fmla="*/ 780 w 1408"/>
                      <a:gd name="T17" fmla="*/ 928 h 1408"/>
                      <a:gd name="T18" fmla="*/ 576 w 1408"/>
                      <a:gd name="T19" fmla="*/ 992 h 1408"/>
                      <a:gd name="T20" fmla="*/ 640 w 1408"/>
                      <a:gd name="T21" fmla="*/ 1024 h 1408"/>
                      <a:gd name="T22" fmla="*/ 760 w 1408"/>
                      <a:gd name="T23" fmla="*/ 1280 h 1408"/>
                      <a:gd name="T24" fmla="*/ 704 w 1408"/>
                      <a:gd name="T25" fmla="*/ 1344 h 1408"/>
                      <a:gd name="T26" fmla="*/ 448 w 1408"/>
                      <a:gd name="T27" fmla="*/ 448 h 1408"/>
                      <a:gd name="T28" fmla="*/ 960 w 1408"/>
                      <a:gd name="T29" fmla="*/ 448 h 1408"/>
                      <a:gd name="T30" fmla="*/ 448 w 1408"/>
                      <a:gd name="T31" fmla="*/ 448 h 1408"/>
                      <a:gd name="T32" fmla="*/ 1033 w 1408"/>
                      <a:gd name="T33" fmla="*/ 1216 h 1408"/>
                      <a:gd name="T34" fmla="*/ 728 w 1408"/>
                      <a:gd name="T35" fmla="*/ 1189 h 1408"/>
                      <a:gd name="T36" fmla="*/ 704 w 1408"/>
                      <a:gd name="T37" fmla="*/ 992 h 1408"/>
                      <a:gd name="T38" fmla="*/ 867 w 1408"/>
                      <a:gd name="T39" fmla="*/ 1102 h 1408"/>
                      <a:gd name="T40" fmla="*/ 884 w 1408"/>
                      <a:gd name="T41" fmla="*/ 992 h 1408"/>
                      <a:gd name="T42" fmla="*/ 1088 w 1408"/>
                      <a:gd name="T43" fmla="*/ 1022 h 1408"/>
                      <a:gd name="T44" fmla="*/ 1130 w 1408"/>
                      <a:gd name="T45" fmla="*/ 1180 h 1408"/>
                      <a:gd name="T46" fmla="*/ 1152 w 1408"/>
                      <a:gd name="T47" fmla="*/ 992 h 1408"/>
                      <a:gd name="T48" fmla="*/ 1216 w 1408"/>
                      <a:gd name="T49" fmla="*/ 928 h 1408"/>
                      <a:gd name="T50" fmla="*/ 896 w 1408"/>
                      <a:gd name="T51" fmla="*/ 704 h 1408"/>
                      <a:gd name="T52" fmla="*/ 1024 w 1408"/>
                      <a:gd name="T53" fmla="*/ 448 h 1408"/>
                      <a:gd name="T54" fmla="*/ 384 w 1408"/>
                      <a:gd name="T55" fmla="*/ 448 h 1408"/>
                      <a:gd name="T56" fmla="*/ 512 w 1408"/>
                      <a:gd name="T57" fmla="*/ 704 h 1408"/>
                      <a:gd name="T58" fmla="*/ 288 w 1408"/>
                      <a:gd name="T59" fmla="*/ 1189 h 1408"/>
                      <a:gd name="T60" fmla="*/ 704 w 1408"/>
                      <a:gd name="T61" fmla="*/ 64 h 1408"/>
                      <a:gd name="T62" fmla="*/ 1130 w 1408"/>
                      <a:gd name="T63" fmla="*/ 1180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8" h="1408">
                        <a:moveTo>
                          <a:pt x="1408" y="704"/>
                        </a:moveTo>
                        <a:cubicBezTo>
                          <a:pt x="1408" y="316"/>
                          <a:pt x="1092" y="0"/>
                          <a:pt x="704" y="0"/>
                        </a:cubicBezTo>
                        <a:cubicBezTo>
                          <a:pt x="316" y="0"/>
                          <a:pt x="0" y="316"/>
                          <a:pt x="0" y="704"/>
                        </a:cubicBezTo>
                        <a:cubicBezTo>
                          <a:pt x="0" y="1092"/>
                          <a:pt x="316" y="1408"/>
                          <a:pt x="704" y="1408"/>
                        </a:cubicBezTo>
                        <a:cubicBezTo>
                          <a:pt x="1092" y="1408"/>
                          <a:pt x="1408" y="1092"/>
                          <a:pt x="1408" y="704"/>
                        </a:cubicBezTo>
                        <a:close/>
                        <a:moveTo>
                          <a:pt x="512" y="1314"/>
                        </a:moveTo>
                        <a:cubicBezTo>
                          <a:pt x="512" y="928"/>
                          <a:pt x="512" y="928"/>
                          <a:pt x="512" y="928"/>
                        </a:cubicBezTo>
                        <a:cubicBezTo>
                          <a:pt x="448" y="928"/>
                          <a:pt x="448" y="928"/>
                          <a:pt x="448" y="928"/>
                        </a:cubicBezTo>
                        <a:cubicBezTo>
                          <a:pt x="448" y="1290"/>
                          <a:pt x="448" y="1290"/>
                          <a:pt x="448" y="1290"/>
                        </a:cubicBezTo>
                        <a:cubicBezTo>
                          <a:pt x="414" y="1275"/>
                          <a:pt x="382" y="1258"/>
                          <a:pt x="352" y="1238"/>
                        </a:cubicBezTo>
                        <a:cubicBezTo>
                          <a:pt x="352" y="928"/>
                          <a:pt x="352" y="928"/>
                          <a:pt x="352" y="928"/>
                        </a:cubicBezTo>
                        <a:cubicBezTo>
                          <a:pt x="352" y="840"/>
                          <a:pt x="424" y="768"/>
                          <a:pt x="512" y="768"/>
                        </a:cubicBezTo>
                        <a:cubicBezTo>
                          <a:pt x="896" y="768"/>
                          <a:pt x="896" y="768"/>
                          <a:pt x="896" y="768"/>
                        </a:cubicBezTo>
                        <a:cubicBezTo>
                          <a:pt x="984" y="768"/>
                          <a:pt x="1056" y="840"/>
                          <a:pt x="1056" y="928"/>
                        </a:cubicBezTo>
                        <a:cubicBezTo>
                          <a:pt x="852" y="928"/>
                          <a:pt x="852" y="928"/>
                          <a:pt x="852" y="928"/>
                        </a:cubicBezTo>
                        <a:cubicBezTo>
                          <a:pt x="797" y="818"/>
                          <a:pt x="797" y="818"/>
                          <a:pt x="797" y="818"/>
                        </a:cubicBezTo>
                        <a:cubicBezTo>
                          <a:pt x="739" y="846"/>
                          <a:pt x="739" y="846"/>
                          <a:pt x="739" y="846"/>
                        </a:cubicBezTo>
                        <a:cubicBezTo>
                          <a:pt x="780" y="928"/>
                          <a:pt x="780" y="928"/>
                          <a:pt x="780" y="928"/>
                        </a:cubicBezTo>
                        <a:cubicBezTo>
                          <a:pt x="576" y="928"/>
                          <a:pt x="576" y="928"/>
                          <a:pt x="576" y="928"/>
                        </a:cubicBezTo>
                        <a:cubicBezTo>
                          <a:pt x="576" y="992"/>
                          <a:pt x="576" y="992"/>
                          <a:pt x="576" y="992"/>
                        </a:cubicBezTo>
                        <a:cubicBezTo>
                          <a:pt x="640" y="992"/>
                          <a:pt x="640" y="992"/>
                          <a:pt x="640" y="992"/>
                        </a:cubicBezTo>
                        <a:cubicBezTo>
                          <a:pt x="640" y="1024"/>
                          <a:pt x="640" y="1024"/>
                          <a:pt x="640" y="1024"/>
                        </a:cubicBezTo>
                        <a:cubicBezTo>
                          <a:pt x="664" y="1198"/>
                          <a:pt x="664" y="1198"/>
                          <a:pt x="664" y="1198"/>
                        </a:cubicBezTo>
                        <a:cubicBezTo>
                          <a:pt x="671" y="1245"/>
                          <a:pt x="712" y="1280"/>
                          <a:pt x="760" y="1280"/>
                        </a:cubicBezTo>
                        <a:cubicBezTo>
                          <a:pt x="981" y="1280"/>
                          <a:pt x="981" y="1280"/>
                          <a:pt x="981" y="1280"/>
                        </a:cubicBezTo>
                        <a:cubicBezTo>
                          <a:pt x="897" y="1321"/>
                          <a:pt x="803" y="1344"/>
                          <a:pt x="704" y="1344"/>
                        </a:cubicBezTo>
                        <a:cubicBezTo>
                          <a:pt x="637" y="1344"/>
                          <a:pt x="573" y="1334"/>
                          <a:pt x="512" y="1314"/>
                        </a:cubicBezTo>
                        <a:close/>
                        <a:moveTo>
                          <a:pt x="448" y="448"/>
                        </a:moveTo>
                        <a:cubicBezTo>
                          <a:pt x="448" y="307"/>
                          <a:pt x="563" y="192"/>
                          <a:pt x="704" y="192"/>
                        </a:cubicBezTo>
                        <a:cubicBezTo>
                          <a:pt x="845" y="192"/>
                          <a:pt x="960" y="307"/>
                          <a:pt x="960" y="448"/>
                        </a:cubicBezTo>
                        <a:cubicBezTo>
                          <a:pt x="960" y="589"/>
                          <a:pt x="845" y="704"/>
                          <a:pt x="704" y="704"/>
                        </a:cubicBezTo>
                        <a:cubicBezTo>
                          <a:pt x="563" y="704"/>
                          <a:pt x="448" y="589"/>
                          <a:pt x="448" y="448"/>
                        </a:cubicBezTo>
                        <a:close/>
                        <a:moveTo>
                          <a:pt x="1064" y="1189"/>
                        </a:moveTo>
                        <a:cubicBezTo>
                          <a:pt x="1062" y="1204"/>
                          <a:pt x="1048" y="1216"/>
                          <a:pt x="1033" y="1216"/>
                        </a:cubicBezTo>
                        <a:cubicBezTo>
                          <a:pt x="760" y="1216"/>
                          <a:pt x="760" y="1216"/>
                          <a:pt x="760" y="1216"/>
                        </a:cubicBezTo>
                        <a:cubicBezTo>
                          <a:pt x="744" y="1216"/>
                          <a:pt x="730" y="1204"/>
                          <a:pt x="728" y="1189"/>
                        </a:cubicBezTo>
                        <a:cubicBezTo>
                          <a:pt x="704" y="1022"/>
                          <a:pt x="704" y="1022"/>
                          <a:pt x="704" y="1022"/>
                        </a:cubicBezTo>
                        <a:cubicBezTo>
                          <a:pt x="704" y="992"/>
                          <a:pt x="704" y="992"/>
                          <a:pt x="704" y="992"/>
                        </a:cubicBezTo>
                        <a:cubicBezTo>
                          <a:pt x="812" y="992"/>
                          <a:pt x="812" y="992"/>
                          <a:pt x="812" y="992"/>
                        </a:cubicBezTo>
                        <a:cubicBezTo>
                          <a:pt x="867" y="1102"/>
                          <a:pt x="867" y="1102"/>
                          <a:pt x="867" y="1102"/>
                        </a:cubicBezTo>
                        <a:cubicBezTo>
                          <a:pt x="925" y="1074"/>
                          <a:pt x="925" y="1074"/>
                          <a:pt x="925" y="1074"/>
                        </a:cubicBezTo>
                        <a:cubicBezTo>
                          <a:pt x="884" y="992"/>
                          <a:pt x="884" y="992"/>
                          <a:pt x="884" y="992"/>
                        </a:cubicBezTo>
                        <a:cubicBezTo>
                          <a:pt x="1088" y="992"/>
                          <a:pt x="1088" y="992"/>
                          <a:pt x="1088" y="992"/>
                        </a:cubicBezTo>
                        <a:cubicBezTo>
                          <a:pt x="1088" y="1022"/>
                          <a:pt x="1088" y="1022"/>
                          <a:pt x="1088" y="1022"/>
                        </a:cubicBezTo>
                        <a:lnTo>
                          <a:pt x="1064" y="1189"/>
                        </a:lnTo>
                        <a:close/>
                        <a:moveTo>
                          <a:pt x="1130" y="1180"/>
                        </a:moveTo>
                        <a:cubicBezTo>
                          <a:pt x="1152" y="1029"/>
                          <a:pt x="1152" y="1029"/>
                          <a:pt x="1152" y="1029"/>
                        </a:cubicBezTo>
                        <a:cubicBezTo>
                          <a:pt x="1152" y="992"/>
                          <a:pt x="1152" y="992"/>
                          <a:pt x="1152" y="992"/>
                        </a:cubicBezTo>
                        <a:cubicBezTo>
                          <a:pt x="1216" y="992"/>
                          <a:pt x="1216" y="992"/>
                          <a:pt x="1216" y="992"/>
                        </a:cubicBezTo>
                        <a:cubicBezTo>
                          <a:pt x="1216" y="928"/>
                          <a:pt x="1216" y="928"/>
                          <a:pt x="1216" y="928"/>
                        </a:cubicBezTo>
                        <a:cubicBezTo>
                          <a:pt x="1120" y="928"/>
                          <a:pt x="1120" y="928"/>
                          <a:pt x="1120" y="928"/>
                        </a:cubicBezTo>
                        <a:cubicBezTo>
                          <a:pt x="1120" y="805"/>
                          <a:pt x="1019" y="704"/>
                          <a:pt x="896" y="704"/>
                        </a:cubicBezTo>
                        <a:cubicBezTo>
                          <a:pt x="895" y="704"/>
                          <a:pt x="895" y="704"/>
                          <a:pt x="895" y="704"/>
                        </a:cubicBezTo>
                        <a:cubicBezTo>
                          <a:pt x="973" y="646"/>
                          <a:pt x="1024" y="553"/>
                          <a:pt x="1024" y="448"/>
                        </a:cubicBezTo>
                        <a:cubicBezTo>
                          <a:pt x="1024" y="272"/>
                          <a:pt x="880" y="128"/>
                          <a:pt x="704" y="128"/>
                        </a:cubicBezTo>
                        <a:cubicBezTo>
                          <a:pt x="528" y="128"/>
                          <a:pt x="384" y="272"/>
                          <a:pt x="384" y="448"/>
                        </a:cubicBezTo>
                        <a:cubicBezTo>
                          <a:pt x="384" y="553"/>
                          <a:pt x="435" y="646"/>
                          <a:pt x="513" y="704"/>
                        </a:cubicBezTo>
                        <a:cubicBezTo>
                          <a:pt x="512" y="704"/>
                          <a:pt x="512" y="704"/>
                          <a:pt x="512" y="704"/>
                        </a:cubicBezTo>
                        <a:cubicBezTo>
                          <a:pt x="389" y="704"/>
                          <a:pt x="288" y="805"/>
                          <a:pt x="288" y="928"/>
                        </a:cubicBezTo>
                        <a:cubicBezTo>
                          <a:pt x="288" y="1189"/>
                          <a:pt x="288" y="1189"/>
                          <a:pt x="288" y="1189"/>
                        </a:cubicBezTo>
                        <a:cubicBezTo>
                          <a:pt x="151" y="1072"/>
                          <a:pt x="64" y="898"/>
                          <a:pt x="64" y="704"/>
                        </a:cubicBezTo>
                        <a:cubicBezTo>
                          <a:pt x="64" y="351"/>
                          <a:pt x="351" y="64"/>
                          <a:pt x="704" y="64"/>
                        </a:cubicBezTo>
                        <a:cubicBezTo>
                          <a:pt x="1057" y="64"/>
                          <a:pt x="1344" y="351"/>
                          <a:pt x="1344" y="704"/>
                        </a:cubicBezTo>
                        <a:cubicBezTo>
                          <a:pt x="1344" y="893"/>
                          <a:pt x="1261" y="1063"/>
                          <a:pt x="1130" y="1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6">
                    <a:extLst>
                      <a:ext uri="{FF2B5EF4-FFF2-40B4-BE49-F238E27FC236}">
                        <a16:creationId xmlns:a16="http://schemas.microsoft.com/office/drawing/2014/main" id="{83DB9DDE-CAA5-4533-9FD1-6DD05238A304}"/>
                      </a:ext>
                    </a:extLst>
                  </p:cNvPr>
                  <p:cNvSpPr>
                    <a:spLocks/>
                  </p:cNvSpPr>
                  <p:nvPr/>
                </p:nvSpPr>
                <p:spPr bwMode="auto">
                  <a:xfrm>
                    <a:off x="2879" y="465"/>
                    <a:ext cx="1861" cy="1834"/>
                  </a:xfrm>
                  <a:custGeom>
                    <a:avLst/>
                    <a:gdLst>
                      <a:gd name="T0" fmla="*/ 831 w 983"/>
                      <a:gd name="T1" fmla="*/ 868 h 969"/>
                      <a:gd name="T2" fmla="*/ 786 w 983"/>
                      <a:gd name="T3" fmla="*/ 837 h 969"/>
                      <a:gd name="T4" fmla="*/ 750 w 983"/>
                      <a:gd name="T5" fmla="*/ 891 h 969"/>
                      <a:gd name="T6" fmla="*/ 868 w 983"/>
                      <a:gd name="T7" fmla="*/ 969 h 969"/>
                      <a:gd name="T8" fmla="*/ 983 w 983"/>
                      <a:gd name="T9" fmla="*/ 855 h 969"/>
                      <a:gd name="T10" fmla="*/ 937 w 983"/>
                      <a:gd name="T11" fmla="*/ 809 h 969"/>
                      <a:gd name="T12" fmla="*/ 895 w 983"/>
                      <a:gd name="T13" fmla="*/ 852 h 969"/>
                      <a:gd name="T14" fmla="*/ 0 w 983"/>
                      <a:gd name="T15" fmla="*/ 0 h 969"/>
                      <a:gd name="T16" fmla="*/ 0 w 983"/>
                      <a:gd name="T17" fmla="*/ 64 h 969"/>
                      <a:gd name="T18" fmla="*/ 831 w 983"/>
                      <a:gd name="T19" fmla="*/ 86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3" h="969">
                        <a:moveTo>
                          <a:pt x="831" y="868"/>
                        </a:moveTo>
                        <a:cubicBezTo>
                          <a:pt x="786" y="837"/>
                          <a:pt x="786" y="837"/>
                          <a:pt x="786" y="837"/>
                        </a:cubicBezTo>
                        <a:cubicBezTo>
                          <a:pt x="750" y="891"/>
                          <a:pt x="750" y="891"/>
                          <a:pt x="750" y="891"/>
                        </a:cubicBezTo>
                        <a:cubicBezTo>
                          <a:pt x="868" y="969"/>
                          <a:pt x="868" y="969"/>
                          <a:pt x="868" y="969"/>
                        </a:cubicBezTo>
                        <a:cubicBezTo>
                          <a:pt x="983" y="855"/>
                          <a:pt x="983" y="855"/>
                          <a:pt x="983" y="855"/>
                        </a:cubicBezTo>
                        <a:cubicBezTo>
                          <a:pt x="937" y="809"/>
                          <a:pt x="937" y="809"/>
                          <a:pt x="937" y="809"/>
                        </a:cubicBezTo>
                        <a:cubicBezTo>
                          <a:pt x="895" y="852"/>
                          <a:pt x="895" y="852"/>
                          <a:pt x="895" y="852"/>
                        </a:cubicBezTo>
                        <a:cubicBezTo>
                          <a:pt x="872" y="378"/>
                          <a:pt x="479" y="0"/>
                          <a:pt x="0" y="0"/>
                        </a:cubicBezTo>
                        <a:cubicBezTo>
                          <a:pt x="0" y="64"/>
                          <a:pt x="0" y="64"/>
                          <a:pt x="0" y="64"/>
                        </a:cubicBezTo>
                        <a:cubicBezTo>
                          <a:pt x="449" y="64"/>
                          <a:pt x="816" y="422"/>
                          <a:pt x="831" y="8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7">
                    <a:extLst>
                      <a:ext uri="{FF2B5EF4-FFF2-40B4-BE49-F238E27FC236}">
                        <a16:creationId xmlns:a16="http://schemas.microsoft.com/office/drawing/2014/main" id="{81780984-8553-4C5C-877B-6A4314233400}"/>
                      </a:ext>
                    </a:extLst>
                  </p:cNvPr>
                  <p:cNvSpPr>
                    <a:spLocks/>
                  </p:cNvSpPr>
                  <p:nvPr/>
                </p:nvSpPr>
                <p:spPr bwMode="auto">
                  <a:xfrm>
                    <a:off x="1018" y="2023"/>
                    <a:ext cx="1861" cy="1834"/>
                  </a:xfrm>
                  <a:custGeom>
                    <a:avLst/>
                    <a:gdLst>
                      <a:gd name="T0" fmla="*/ 152 w 983"/>
                      <a:gd name="T1" fmla="*/ 101 h 969"/>
                      <a:gd name="T2" fmla="*/ 197 w 983"/>
                      <a:gd name="T3" fmla="*/ 132 h 969"/>
                      <a:gd name="T4" fmla="*/ 233 w 983"/>
                      <a:gd name="T5" fmla="*/ 78 h 969"/>
                      <a:gd name="T6" fmla="*/ 115 w 983"/>
                      <a:gd name="T7" fmla="*/ 0 h 969"/>
                      <a:gd name="T8" fmla="*/ 0 w 983"/>
                      <a:gd name="T9" fmla="*/ 114 h 969"/>
                      <a:gd name="T10" fmla="*/ 46 w 983"/>
                      <a:gd name="T11" fmla="*/ 160 h 969"/>
                      <a:gd name="T12" fmla="*/ 88 w 983"/>
                      <a:gd name="T13" fmla="*/ 117 h 969"/>
                      <a:gd name="T14" fmla="*/ 983 w 983"/>
                      <a:gd name="T15" fmla="*/ 969 h 969"/>
                      <a:gd name="T16" fmla="*/ 983 w 983"/>
                      <a:gd name="T17" fmla="*/ 905 h 969"/>
                      <a:gd name="T18" fmla="*/ 152 w 983"/>
                      <a:gd name="T19" fmla="*/ 101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3" h="969">
                        <a:moveTo>
                          <a:pt x="152" y="101"/>
                        </a:moveTo>
                        <a:cubicBezTo>
                          <a:pt x="197" y="132"/>
                          <a:pt x="197" y="132"/>
                          <a:pt x="197" y="132"/>
                        </a:cubicBezTo>
                        <a:cubicBezTo>
                          <a:pt x="233" y="78"/>
                          <a:pt x="233" y="78"/>
                          <a:pt x="233" y="78"/>
                        </a:cubicBezTo>
                        <a:cubicBezTo>
                          <a:pt x="115" y="0"/>
                          <a:pt x="115" y="0"/>
                          <a:pt x="115" y="0"/>
                        </a:cubicBezTo>
                        <a:cubicBezTo>
                          <a:pt x="0" y="114"/>
                          <a:pt x="0" y="114"/>
                          <a:pt x="0" y="114"/>
                        </a:cubicBezTo>
                        <a:cubicBezTo>
                          <a:pt x="46" y="160"/>
                          <a:pt x="46" y="160"/>
                          <a:pt x="46" y="160"/>
                        </a:cubicBezTo>
                        <a:cubicBezTo>
                          <a:pt x="88" y="117"/>
                          <a:pt x="88" y="117"/>
                          <a:pt x="88" y="117"/>
                        </a:cubicBezTo>
                        <a:cubicBezTo>
                          <a:pt x="111" y="591"/>
                          <a:pt x="504" y="969"/>
                          <a:pt x="983" y="969"/>
                        </a:cubicBezTo>
                        <a:cubicBezTo>
                          <a:pt x="983" y="905"/>
                          <a:pt x="983" y="905"/>
                          <a:pt x="983" y="905"/>
                        </a:cubicBezTo>
                        <a:cubicBezTo>
                          <a:pt x="534" y="905"/>
                          <a:pt x="167" y="547"/>
                          <a:pt x="152"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8">
                    <a:extLst>
                      <a:ext uri="{FF2B5EF4-FFF2-40B4-BE49-F238E27FC236}">
                        <a16:creationId xmlns:a16="http://schemas.microsoft.com/office/drawing/2014/main" id="{A3257A41-AD48-4406-A497-FF20388A30FF}"/>
                      </a:ext>
                    </a:extLst>
                  </p:cNvPr>
                  <p:cNvSpPr>
                    <a:spLocks noEditPoints="1"/>
                  </p:cNvSpPr>
                  <p:nvPr/>
                </p:nvSpPr>
                <p:spPr bwMode="auto">
                  <a:xfrm>
                    <a:off x="1001" y="283"/>
                    <a:ext cx="969" cy="969"/>
                  </a:xfrm>
                  <a:custGeom>
                    <a:avLst/>
                    <a:gdLst>
                      <a:gd name="T0" fmla="*/ 256 w 512"/>
                      <a:gd name="T1" fmla="*/ 512 h 512"/>
                      <a:gd name="T2" fmla="*/ 512 w 512"/>
                      <a:gd name="T3" fmla="*/ 256 h 512"/>
                      <a:gd name="T4" fmla="*/ 256 w 512"/>
                      <a:gd name="T5" fmla="*/ 0 h 512"/>
                      <a:gd name="T6" fmla="*/ 0 w 512"/>
                      <a:gd name="T7" fmla="*/ 256 h 512"/>
                      <a:gd name="T8" fmla="*/ 256 w 512"/>
                      <a:gd name="T9" fmla="*/ 512 h 512"/>
                      <a:gd name="T10" fmla="*/ 256 w 512"/>
                      <a:gd name="T11" fmla="*/ 64 h 512"/>
                      <a:gd name="T12" fmla="*/ 448 w 512"/>
                      <a:gd name="T13" fmla="*/ 256 h 512"/>
                      <a:gd name="T14" fmla="*/ 256 w 512"/>
                      <a:gd name="T15" fmla="*/ 448 h 512"/>
                      <a:gd name="T16" fmla="*/ 64 w 512"/>
                      <a:gd name="T17" fmla="*/ 256 h 512"/>
                      <a:gd name="T18" fmla="*/ 256 w 512"/>
                      <a:gd name="T19" fmla="*/ 64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512"/>
                        </a:moveTo>
                        <a:cubicBezTo>
                          <a:pt x="397" y="512"/>
                          <a:pt x="512" y="397"/>
                          <a:pt x="512" y="256"/>
                        </a:cubicBezTo>
                        <a:cubicBezTo>
                          <a:pt x="512" y="115"/>
                          <a:pt x="397" y="0"/>
                          <a:pt x="256" y="0"/>
                        </a:cubicBezTo>
                        <a:cubicBezTo>
                          <a:pt x="115" y="0"/>
                          <a:pt x="0" y="115"/>
                          <a:pt x="0" y="256"/>
                        </a:cubicBezTo>
                        <a:cubicBezTo>
                          <a:pt x="0" y="397"/>
                          <a:pt x="115" y="512"/>
                          <a:pt x="256" y="512"/>
                        </a:cubicBezTo>
                        <a:close/>
                        <a:moveTo>
                          <a:pt x="256" y="64"/>
                        </a:moveTo>
                        <a:cubicBezTo>
                          <a:pt x="362" y="64"/>
                          <a:pt x="448" y="150"/>
                          <a:pt x="448" y="256"/>
                        </a:cubicBezTo>
                        <a:cubicBezTo>
                          <a:pt x="448" y="362"/>
                          <a:pt x="362" y="448"/>
                          <a:pt x="256" y="448"/>
                        </a:cubicBezTo>
                        <a:cubicBezTo>
                          <a:pt x="150" y="448"/>
                          <a:pt x="64" y="362"/>
                          <a:pt x="64" y="256"/>
                        </a:cubicBezTo>
                        <a:cubicBezTo>
                          <a:pt x="64" y="150"/>
                          <a:pt x="150" y="64"/>
                          <a:pt x="256"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9">
                    <a:extLst>
                      <a:ext uri="{FF2B5EF4-FFF2-40B4-BE49-F238E27FC236}">
                        <a16:creationId xmlns:a16="http://schemas.microsoft.com/office/drawing/2014/main" id="{8F1E27E1-22D1-4B1F-9B10-1BE08F164138}"/>
                      </a:ext>
                    </a:extLst>
                  </p:cNvPr>
                  <p:cNvSpPr>
                    <a:spLocks/>
                  </p:cNvSpPr>
                  <p:nvPr/>
                </p:nvSpPr>
                <p:spPr bwMode="auto">
                  <a:xfrm>
                    <a:off x="1304" y="465"/>
                    <a:ext cx="363" cy="606"/>
                  </a:xfrm>
                  <a:custGeom>
                    <a:avLst/>
                    <a:gdLst>
                      <a:gd name="T0" fmla="*/ 64 w 192"/>
                      <a:gd name="T1" fmla="*/ 286 h 320"/>
                      <a:gd name="T2" fmla="*/ 64 w 192"/>
                      <a:gd name="T3" fmla="*/ 320 h 320"/>
                      <a:gd name="T4" fmla="*/ 128 w 192"/>
                      <a:gd name="T5" fmla="*/ 320 h 320"/>
                      <a:gd name="T6" fmla="*/ 128 w 192"/>
                      <a:gd name="T7" fmla="*/ 286 h 320"/>
                      <a:gd name="T8" fmla="*/ 192 w 192"/>
                      <a:gd name="T9" fmla="*/ 208 h 320"/>
                      <a:gd name="T10" fmla="*/ 112 w 192"/>
                      <a:gd name="T11" fmla="*/ 128 h 320"/>
                      <a:gd name="T12" fmla="*/ 80 w 192"/>
                      <a:gd name="T13" fmla="*/ 128 h 320"/>
                      <a:gd name="T14" fmla="*/ 64 w 192"/>
                      <a:gd name="T15" fmla="*/ 112 h 320"/>
                      <a:gd name="T16" fmla="*/ 80 w 192"/>
                      <a:gd name="T17" fmla="*/ 96 h 320"/>
                      <a:gd name="T18" fmla="*/ 112 w 192"/>
                      <a:gd name="T19" fmla="*/ 96 h 320"/>
                      <a:gd name="T20" fmla="*/ 128 w 192"/>
                      <a:gd name="T21" fmla="*/ 112 h 320"/>
                      <a:gd name="T22" fmla="*/ 128 w 192"/>
                      <a:gd name="T23" fmla="*/ 128 h 320"/>
                      <a:gd name="T24" fmla="*/ 192 w 192"/>
                      <a:gd name="T25" fmla="*/ 128 h 320"/>
                      <a:gd name="T26" fmla="*/ 192 w 192"/>
                      <a:gd name="T27" fmla="*/ 112 h 320"/>
                      <a:gd name="T28" fmla="*/ 128 w 192"/>
                      <a:gd name="T29" fmla="*/ 34 h 320"/>
                      <a:gd name="T30" fmla="*/ 128 w 192"/>
                      <a:gd name="T31" fmla="*/ 0 h 320"/>
                      <a:gd name="T32" fmla="*/ 64 w 192"/>
                      <a:gd name="T33" fmla="*/ 0 h 320"/>
                      <a:gd name="T34" fmla="*/ 64 w 192"/>
                      <a:gd name="T35" fmla="*/ 34 h 320"/>
                      <a:gd name="T36" fmla="*/ 0 w 192"/>
                      <a:gd name="T37" fmla="*/ 112 h 320"/>
                      <a:gd name="T38" fmla="*/ 80 w 192"/>
                      <a:gd name="T39" fmla="*/ 192 h 320"/>
                      <a:gd name="T40" fmla="*/ 112 w 192"/>
                      <a:gd name="T41" fmla="*/ 192 h 320"/>
                      <a:gd name="T42" fmla="*/ 128 w 192"/>
                      <a:gd name="T43" fmla="*/ 208 h 320"/>
                      <a:gd name="T44" fmla="*/ 112 w 192"/>
                      <a:gd name="T45" fmla="*/ 224 h 320"/>
                      <a:gd name="T46" fmla="*/ 80 w 192"/>
                      <a:gd name="T47" fmla="*/ 224 h 320"/>
                      <a:gd name="T48" fmla="*/ 64 w 192"/>
                      <a:gd name="T49" fmla="*/ 208 h 320"/>
                      <a:gd name="T50" fmla="*/ 64 w 192"/>
                      <a:gd name="T51" fmla="*/ 192 h 320"/>
                      <a:gd name="T52" fmla="*/ 0 w 192"/>
                      <a:gd name="T53" fmla="*/ 192 h 320"/>
                      <a:gd name="T54" fmla="*/ 0 w 192"/>
                      <a:gd name="T55" fmla="*/ 208 h 320"/>
                      <a:gd name="T56" fmla="*/ 64 w 192"/>
                      <a:gd name="T57" fmla="*/ 286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2" h="320">
                        <a:moveTo>
                          <a:pt x="64" y="286"/>
                        </a:moveTo>
                        <a:cubicBezTo>
                          <a:pt x="64" y="320"/>
                          <a:pt x="64" y="320"/>
                          <a:pt x="64" y="320"/>
                        </a:cubicBezTo>
                        <a:cubicBezTo>
                          <a:pt x="128" y="320"/>
                          <a:pt x="128" y="320"/>
                          <a:pt x="128" y="320"/>
                        </a:cubicBezTo>
                        <a:cubicBezTo>
                          <a:pt x="128" y="286"/>
                          <a:pt x="128" y="286"/>
                          <a:pt x="128" y="286"/>
                        </a:cubicBezTo>
                        <a:cubicBezTo>
                          <a:pt x="164" y="279"/>
                          <a:pt x="192" y="247"/>
                          <a:pt x="192" y="208"/>
                        </a:cubicBezTo>
                        <a:cubicBezTo>
                          <a:pt x="192" y="164"/>
                          <a:pt x="156" y="128"/>
                          <a:pt x="112" y="128"/>
                        </a:cubicBezTo>
                        <a:cubicBezTo>
                          <a:pt x="80" y="128"/>
                          <a:pt x="80" y="128"/>
                          <a:pt x="80" y="128"/>
                        </a:cubicBezTo>
                        <a:cubicBezTo>
                          <a:pt x="71" y="128"/>
                          <a:pt x="64" y="121"/>
                          <a:pt x="64" y="112"/>
                        </a:cubicBezTo>
                        <a:cubicBezTo>
                          <a:pt x="64" y="103"/>
                          <a:pt x="71" y="96"/>
                          <a:pt x="80" y="96"/>
                        </a:cubicBezTo>
                        <a:cubicBezTo>
                          <a:pt x="112" y="96"/>
                          <a:pt x="112" y="96"/>
                          <a:pt x="112" y="96"/>
                        </a:cubicBezTo>
                        <a:cubicBezTo>
                          <a:pt x="121" y="96"/>
                          <a:pt x="128" y="103"/>
                          <a:pt x="128" y="112"/>
                        </a:cubicBezTo>
                        <a:cubicBezTo>
                          <a:pt x="128" y="128"/>
                          <a:pt x="128" y="128"/>
                          <a:pt x="128" y="128"/>
                        </a:cubicBezTo>
                        <a:cubicBezTo>
                          <a:pt x="192" y="128"/>
                          <a:pt x="192" y="128"/>
                          <a:pt x="192" y="128"/>
                        </a:cubicBezTo>
                        <a:cubicBezTo>
                          <a:pt x="192" y="112"/>
                          <a:pt x="192" y="112"/>
                          <a:pt x="192" y="112"/>
                        </a:cubicBezTo>
                        <a:cubicBezTo>
                          <a:pt x="192" y="73"/>
                          <a:pt x="164" y="41"/>
                          <a:pt x="128" y="34"/>
                        </a:cubicBezTo>
                        <a:cubicBezTo>
                          <a:pt x="128" y="0"/>
                          <a:pt x="128" y="0"/>
                          <a:pt x="128" y="0"/>
                        </a:cubicBezTo>
                        <a:cubicBezTo>
                          <a:pt x="64" y="0"/>
                          <a:pt x="64" y="0"/>
                          <a:pt x="64" y="0"/>
                        </a:cubicBezTo>
                        <a:cubicBezTo>
                          <a:pt x="64" y="34"/>
                          <a:pt x="64" y="34"/>
                          <a:pt x="64" y="34"/>
                        </a:cubicBezTo>
                        <a:cubicBezTo>
                          <a:pt x="28" y="41"/>
                          <a:pt x="0" y="73"/>
                          <a:pt x="0" y="112"/>
                        </a:cubicBezTo>
                        <a:cubicBezTo>
                          <a:pt x="0" y="156"/>
                          <a:pt x="36" y="192"/>
                          <a:pt x="80" y="192"/>
                        </a:cubicBezTo>
                        <a:cubicBezTo>
                          <a:pt x="112" y="192"/>
                          <a:pt x="112" y="192"/>
                          <a:pt x="112" y="192"/>
                        </a:cubicBezTo>
                        <a:cubicBezTo>
                          <a:pt x="121" y="192"/>
                          <a:pt x="128" y="199"/>
                          <a:pt x="128" y="208"/>
                        </a:cubicBezTo>
                        <a:cubicBezTo>
                          <a:pt x="128" y="217"/>
                          <a:pt x="121" y="224"/>
                          <a:pt x="112" y="224"/>
                        </a:cubicBezTo>
                        <a:cubicBezTo>
                          <a:pt x="80" y="224"/>
                          <a:pt x="80" y="224"/>
                          <a:pt x="80" y="224"/>
                        </a:cubicBezTo>
                        <a:cubicBezTo>
                          <a:pt x="71" y="224"/>
                          <a:pt x="64" y="217"/>
                          <a:pt x="64" y="208"/>
                        </a:cubicBezTo>
                        <a:cubicBezTo>
                          <a:pt x="64" y="192"/>
                          <a:pt x="64" y="192"/>
                          <a:pt x="64" y="192"/>
                        </a:cubicBezTo>
                        <a:cubicBezTo>
                          <a:pt x="0" y="192"/>
                          <a:pt x="0" y="192"/>
                          <a:pt x="0" y="192"/>
                        </a:cubicBezTo>
                        <a:cubicBezTo>
                          <a:pt x="0" y="208"/>
                          <a:pt x="0" y="208"/>
                          <a:pt x="0" y="208"/>
                        </a:cubicBezTo>
                        <a:cubicBezTo>
                          <a:pt x="0" y="247"/>
                          <a:pt x="28" y="279"/>
                          <a:pt x="64" y="2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10">
                    <a:extLst>
                      <a:ext uri="{FF2B5EF4-FFF2-40B4-BE49-F238E27FC236}">
                        <a16:creationId xmlns:a16="http://schemas.microsoft.com/office/drawing/2014/main" id="{BC3635FE-65B6-472A-8D6E-058658B61DFA}"/>
                      </a:ext>
                    </a:extLst>
                  </p:cNvPr>
                  <p:cNvSpPr>
                    <a:spLocks noEditPoints="1"/>
                  </p:cNvSpPr>
                  <p:nvPr/>
                </p:nvSpPr>
                <p:spPr bwMode="auto">
                  <a:xfrm>
                    <a:off x="3788" y="3070"/>
                    <a:ext cx="969" cy="969"/>
                  </a:xfrm>
                  <a:custGeom>
                    <a:avLst/>
                    <a:gdLst>
                      <a:gd name="T0" fmla="*/ 256 w 512"/>
                      <a:gd name="T1" fmla="*/ 0 h 512"/>
                      <a:gd name="T2" fmla="*/ 0 w 512"/>
                      <a:gd name="T3" fmla="*/ 256 h 512"/>
                      <a:gd name="T4" fmla="*/ 256 w 512"/>
                      <a:gd name="T5" fmla="*/ 512 h 512"/>
                      <a:gd name="T6" fmla="*/ 512 w 512"/>
                      <a:gd name="T7" fmla="*/ 256 h 512"/>
                      <a:gd name="T8" fmla="*/ 256 w 512"/>
                      <a:gd name="T9" fmla="*/ 0 h 512"/>
                      <a:gd name="T10" fmla="*/ 256 w 512"/>
                      <a:gd name="T11" fmla="*/ 448 h 512"/>
                      <a:gd name="T12" fmla="*/ 64 w 512"/>
                      <a:gd name="T13" fmla="*/ 256 h 512"/>
                      <a:gd name="T14" fmla="*/ 256 w 512"/>
                      <a:gd name="T15" fmla="*/ 64 h 512"/>
                      <a:gd name="T16" fmla="*/ 448 w 512"/>
                      <a:gd name="T17" fmla="*/ 256 h 512"/>
                      <a:gd name="T18" fmla="*/ 256 w 512"/>
                      <a:gd name="T19" fmla="*/ 448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0"/>
                        </a:moveTo>
                        <a:cubicBezTo>
                          <a:pt x="115" y="0"/>
                          <a:pt x="0" y="115"/>
                          <a:pt x="0" y="256"/>
                        </a:cubicBezTo>
                        <a:cubicBezTo>
                          <a:pt x="0" y="397"/>
                          <a:pt x="115" y="512"/>
                          <a:pt x="256" y="512"/>
                        </a:cubicBezTo>
                        <a:cubicBezTo>
                          <a:pt x="397" y="512"/>
                          <a:pt x="512" y="397"/>
                          <a:pt x="512" y="256"/>
                        </a:cubicBezTo>
                        <a:cubicBezTo>
                          <a:pt x="512" y="115"/>
                          <a:pt x="397" y="0"/>
                          <a:pt x="256" y="0"/>
                        </a:cubicBezTo>
                        <a:close/>
                        <a:moveTo>
                          <a:pt x="256" y="448"/>
                        </a:moveTo>
                        <a:cubicBezTo>
                          <a:pt x="150" y="448"/>
                          <a:pt x="64" y="362"/>
                          <a:pt x="64" y="256"/>
                        </a:cubicBezTo>
                        <a:cubicBezTo>
                          <a:pt x="64" y="150"/>
                          <a:pt x="150" y="64"/>
                          <a:pt x="256" y="64"/>
                        </a:cubicBezTo>
                        <a:cubicBezTo>
                          <a:pt x="362" y="64"/>
                          <a:pt x="448" y="150"/>
                          <a:pt x="448" y="256"/>
                        </a:cubicBezTo>
                        <a:cubicBezTo>
                          <a:pt x="448" y="362"/>
                          <a:pt x="362" y="448"/>
                          <a:pt x="256" y="4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11">
                    <a:extLst>
                      <a:ext uri="{FF2B5EF4-FFF2-40B4-BE49-F238E27FC236}">
                        <a16:creationId xmlns:a16="http://schemas.microsoft.com/office/drawing/2014/main" id="{B0C51909-8D0D-49D5-B4F2-5CADF6670761}"/>
                      </a:ext>
                    </a:extLst>
                  </p:cNvPr>
                  <p:cNvSpPr>
                    <a:spLocks/>
                  </p:cNvSpPr>
                  <p:nvPr/>
                </p:nvSpPr>
                <p:spPr bwMode="auto">
                  <a:xfrm>
                    <a:off x="4091" y="3251"/>
                    <a:ext cx="363" cy="606"/>
                  </a:xfrm>
                  <a:custGeom>
                    <a:avLst/>
                    <a:gdLst>
                      <a:gd name="T0" fmla="*/ 128 w 192"/>
                      <a:gd name="T1" fmla="*/ 34 h 320"/>
                      <a:gd name="T2" fmla="*/ 128 w 192"/>
                      <a:gd name="T3" fmla="*/ 0 h 320"/>
                      <a:gd name="T4" fmla="*/ 64 w 192"/>
                      <a:gd name="T5" fmla="*/ 0 h 320"/>
                      <a:gd name="T6" fmla="*/ 64 w 192"/>
                      <a:gd name="T7" fmla="*/ 34 h 320"/>
                      <a:gd name="T8" fmla="*/ 0 w 192"/>
                      <a:gd name="T9" fmla="*/ 112 h 320"/>
                      <a:gd name="T10" fmla="*/ 80 w 192"/>
                      <a:gd name="T11" fmla="*/ 192 h 320"/>
                      <a:gd name="T12" fmla="*/ 112 w 192"/>
                      <a:gd name="T13" fmla="*/ 192 h 320"/>
                      <a:gd name="T14" fmla="*/ 128 w 192"/>
                      <a:gd name="T15" fmla="*/ 208 h 320"/>
                      <a:gd name="T16" fmla="*/ 112 w 192"/>
                      <a:gd name="T17" fmla="*/ 224 h 320"/>
                      <a:gd name="T18" fmla="*/ 80 w 192"/>
                      <a:gd name="T19" fmla="*/ 224 h 320"/>
                      <a:gd name="T20" fmla="*/ 64 w 192"/>
                      <a:gd name="T21" fmla="*/ 208 h 320"/>
                      <a:gd name="T22" fmla="*/ 64 w 192"/>
                      <a:gd name="T23" fmla="*/ 192 h 320"/>
                      <a:gd name="T24" fmla="*/ 0 w 192"/>
                      <a:gd name="T25" fmla="*/ 192 h 320"/>
                      <a:gd name="T26" fmla="*/ 0 w 192"/>
                      <a:gd name="T27" fmla="*/ 208 h 320"/>
                      <a:gd name="T28" fmla="*/ 64 w 192"/>
                      <a:gd name="T29" fmla="*/ 286 h 320"/>
                      <a:gd name="T30" fmla="*/ 64 w 192"/>
                      <a:gd name="T31" fmla="*/ 320 h 320"/>
                      <a:gd name="T32" fmla="*/ 128 w 192"/>
                      <a:gd name="T33" fmla="*/ 320 h 320"/>
                      <a:gd name="T34" fmla="*/ 128 w 192"/>
                      <a:gd name="T35" fmla="*/ 286 h 320"/>
                      <a:gd name="T36" fmla="*/ 192 w 192"/>
                      <a:gd name="T37" fmla="*/ 208 h 320"/>
                      <a:gd name="T38" fmla="*/ 112 w 192"/>
                      <a:gd name="T39" fmla="*/ 128 h 320"/>
                      <a:gd name="T40" fmla="*/ 80 w 192"/>
                      <a:gd name="T41" fmla="*/ 128 h 320"/>
                      <a:gd name="T42" fmla="*/ 64 w 192"/>
                      <a:gd name="T43" fmla="*/ 112 h 320"/>
                      <a:gd name="T44" fmla="*/ 80 w 192"/>
                      <a:gd name="T45" fmla="*/ 96 h 320"/>
                      <a:gd name="T46" fmla="*/ 112 w 192"/>
                      <a:gd name="T47" fmla="*/ 96 h 320"/>
                      <a:gd name="T48" fmla="*/ 128 w 192"/>
                      <a:gd name="T49" fmla="*/ 112 h 320"/>
                      <a:gd name="T50" fmla="*/ 128 w 192"/>
                      <a:gd name="T51" fmla="*/ 128 h 320"/>
                      <a:gd name="T52" fmla="*/ 192 w 192"/>
                      <a:gd name="T53" fmla="*/ 128 h 320"/>
                      <a:gd name="T54" fmla="*/ 192 w 192"/>
                      <a:gd name="T55" fmla="*/ 112 h 320"/>
                      <a:gd name="T56" fmla="*/ 128 w 192"/>
                      <a:gd name="T57" fmla="*/ 34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2" h="320">
                        <a:moveTo>
                          <a:pt x="128" y="34"/>
                        </a:moveTo>
                        <a:cubicBezTo>
                          <a:pt x="128" y="0"/>
                          <a:pt x="128" y="0"/>
                          <a:pt x="128" y="0"/>
                        </a:cubicBezTo>
                        <a:cubicBezTo>
                          <a:pt x="64" y="0"/>
                          <a:pt x="64" y="0"/>
                          <a:pt x="64" y="0"/>
                        </a:cubicBezTo>
                        <a:cubicBezTo>
                          <a:pt x="64" y="34"/>
                          <a:pt x="64" y="34"/>
                          <a:pt x="64" y="34"/>
                        </a:cubicBezTo>
                        <a:cubicBezTo>
                          <a:pt x="28" y="41"/>
                          <a:pt x="0" y="73"/>
                          <a:pt x="0" y="112"/>
                        </a:cubicBezTo>
                        <a:cubicBezTo>
                          <a:pt x="0" y="156"/>
                          <a:pt x="36" y="192"/>
                          <a:pt x="80" y="192"/>
                        </a:cubicBezTo>
                        <a:cubicBezTo>
                          <a:pt x="112" y="192"/>
                          <a:pt x="112" y="192"/>
                          <a:pt x="112" y="192"/>
                        </a:cubicBezTo>
                        <a:cubicBezTo>
                          <a:pt x="121" y="192"/>
                          <a:pt x="128" y="199"/>
                          <a:pt x="128" y="208"/>
                        </a:cubicBezTo>
                        <a:cubicBezTo>
                          <a:pt x="128" y="217"/>
                          <a:pt x="121" y="224"/>
                          <a:pt x="112" y="224"/>
                        </a:cubicBezTo>
                        <a:cubicBezTo>
                          <a:pt x="80" y="224"/>
                          <a:pt x="80" y="224"/>
                          <a:pt x="80" y="224"/>
                        </a:cubicBezTo>
                        <a:cubicBezTo>
                          <a:pt x="71" y="224"/>
                          <a:pt x="64" y="217"/>
                          <a:pt x="64" y="208"/>
                        </a:cubicBezTo>
                        <a:cubicBezTo>
                          <a:pt x="64" y="192"/>
                          <a:pt x="64" y="192"/>
                          <a:pt x="64" y="192"/>
                        </a:cubicBezTo>
                        <a:cubicBezTo>
                          <a:pt x="0" y="192"/>
                          <a:pt x="0" y="192"/>
                          <a:pt x="0" y="192"/>
                        </a:cubicBezTo>
                        <a:cubicBezTo>
                          <a:pt x="0" y="208"/>
                          <a:pt x="0" y="208"/>
                          <a:pt x="0" y="208"/>
                        </a:cubicBezTo>
                        <a:cubicBezTo>
                          <a:pt x="0" y="247"/>
                          <a:pt x="28" y="279"/>
                          <a:pt x="64" y="286"/>
                        </a:cubicBezTo>
                        <a:cubicBezTo>
                          <a:pt x="64" y="320"/>
                          <a:pt x="64" y="320"/>
                          <a:pt x="64" y="320"/>
                        </a:cubicBezTo>
                        <a:cubicBezTo>
                          <a:pt x="128" y="320"/>
                          <a:pt x="128" y="320"/>
                          <a:pt x="128" y="320"/>
                        </a:cubicBezTo>
                        <a:cubicBezTo>
                          <a:pt x="128" y="286"/>
                          <a:pt x="128" y="286"/>
                          <a:pt x="128" y="286"/>
                        </a:cubicBezTo>
                        <a:cubicBezTo>
                          <a:pt x="164" y="279"/>
                          <a:pt x="192" y="247"/>
                          <a:pt x="192" y="208"/>
                        </a:cubicBezTo>
                        <a:cubicBezTo>
                          <a:pt x="192" y="164"/>
                          <a:pt x="156" y="128"/>
                          <a:pt x="112" y="128"/>
                        </a:cubicBezTo>
                        <a:cubicBezTo>
                          <a:pt x="80" y="128"/>
                          <a:pt x="80" y="128"/>
                          <a:pt x="80" y="128"/>
                        </a:cubicBezTo>
                        <a:cubicBezTo>
                          <a:pt x="71" y="128"/>
                          <a:pt x="64" y="121"/>
                          <a:pt x="64" y="112"/>
                        </a:cubicBezTo>
                        <a:cubicBezTo>
                          <a:pt x="64" y="103"/>
                          <a:pt x="71" y="96"/>
                          <a:pt x="80" y="96"/>
                        </a:cubicBezTo>
                        <a:cubicBezTo>
                          <a:pt x="112" y="96"/>
                          <a:pt x="112" y="96"/>
                          <a:pt x="112" y="96"/>
                        </a:cubicBezTo>
                        <a:cubicBezTo>
                          <a:pt x="121" y="96"/>
                          <a:pt x="128" y="103"/>
                          <a:pt x="128" y="112"/>
                        </a:cubicBezTo>
                        <a:cubicBezTo>
                          <a:pt x="128" y="128"/>
                          <a:pt x="128" y="128"/>
                          <a:pt x="128" y="128"/>
                        </a:cubicBezTo>
                        <a:cubicBezTo>
                          <a:pt x="192" y="128"/>
                          <a:pt x="192" y="128"/>
                          <a:pt x="192" y="128"/>
                        </a:cubicBezTo>
                        <a:cubicBezTo>
                          <a:pt x="192" y="112"/>
                          <a:pt x="192" y="112"/>
                          <a:pt x="192" y="112"/>
                        </a:cubicBezTo>
                        <a:cubicBezTo>
                          <a:pt x="192" y="73"/>
                          <a:pt x="164" y="41"/>
                          <a:pt x="128"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Rectangle 12">
                    <a:extLst>
                      <a:ext uri="{FF2B5EF4-FFF2-40B4-BE49-F238E27FC236}">
                        <a16:creationId xmlns:a16="http://schemas.microsoft.com/office/drawing/2014/main" id="{465BE6B0-8A19-43DB-BDE4-20860CB8C4A6}"/>
                      </a:ext>
                    </a:extLst>
                  </p:cNvPr>
                  <p:cNvSpPr>
                    <a:spLocks noChangeArrowheads="1"/>
                  </p:cNvSpPr>
                  <p:nvPr/>
                </p:nvSpPr>
                <p:spPr bwMode="auto">
                  <a:xfrm>
                    <a:off x="1243" y="3433"/>
                    <a:ext cx="122" cy="1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13">
                    <a:extLst>
                      <a:ext uri="{FF2B5EF4-FFF2-40B4-BE49-F238E27FC236}">
                        <a16:creationId xmlns:a16="http://schemas.microsoft.com/office/drawing/2014/main" id="{E6BF1FB8-A7DE-47E8-9A6A-FC4FBFE10D89}"/>
                      </a:ext>
                    </a:extLst>
                  </p:cNvPr>
                  <p:cNvSpPr>
                    <a:spLocks/>
                  </p:cNvSpPr>
                  <p:nvPr/>
                </p:nvSpPr>
                <p:spPr bwMode="auto">
                  <a:xfrm>
                    <a:off x="1047" y="3479"/>
                    <a:ext cx="172" cy="172"/>
                  </a:xfrm>
                  <a:custGeom>
                    <a:avLst/>
                    <a:gdLst>
                      <a:gd name="T0" fmla="*/ 0 w 172"/>
                      <a:gd name="T1" fmla="*/ 85 h 172"/>
                      <a:gd name="T2" fmla="*/ 87 w 172"/>
                      <a:gd name="T3" fmla="*/ 0 h 172"/>
                      <a:gd name="T4" fmla="*/ 172 w 172"/>
                      <a:gd name="T5" fmla="*/ 85 h 172"/>
                      <a:gd name="T6" fmla="*/ 87 w 172"/>
                      <a:gd name="T7" fmla="*/ 172 h 172"/>
                      <a:gd name="T8" fmla="*/ 0 w 172"/>
                      <a:gd name="T9" fmla="*/ 85 h 172"/>
                    </a:gdLst>
                    <a:ahLst/>
                    <a:cxnLst>
                      <a:cxn ang="0">
                        <a:pos x="T0" y="T1"/>
                      </a:cxn>
                      <a:cxn ang="0">
                        <a:pos x="T2" y="T3"/>
                      </a:cxn>
                      <a:cxn ang="0">
                        <a:pos x="T4" y="T5"/>
                      </a:cxn>
                      <a:cxn ang="0">
                        <a:pos x="T6" y="T7"/>
                      </a:cxn>
                      <a:cxn ang="0">
                        <a:pos x="T8" y="T9"/>
                      </a:cxn>
                    </a:cxnLst>
                    <a:rect l="0" t="0" r="r" b="b"/>
                    <a:pathLst>
                      <a:path w="172" h="172">
                        <a:moveTo>
                          <a:pt x="0" y="85"/>
                        </a:moveTo>
                        <a:lnTo>
                          <a:pt x="87" y="0"/>
                        </a:lnTo>
                        <a:lnTo>
                          <a:pt x="172" y="85"/>
                        </a:lnTo>
                        <a:lnTo>
                          <a:pt x="87" y="172"/>
                        </a:lnTo>
                        <a:lnTo>
                          <a:pt x="0"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Rectangle 14">
                    <a:extLst>
                      <a:ext uri="{FF2B5EF4-FFF2-40B4-BE49-F238E27FC236}">
                        <a16:creationId xmlns:a16="http://schemas.microsoft.com/office/drawing/2014/main" id="{A9685E7F-EF83-4468-B4DD-A7D03CB0A0A8}"/>
                      </a:ext>
                    </a:extLst>
                  </p:cNvPr>
                  <p:cNvSpPr>
                    <a:spLocks noChangeArrowheads="1"/>
                  </p:cNvSpPr>
                  <p:nvPr/>
                </p:nvSpPr>
                <p:spPr bwMode="auto">
                  <a:xfrm>
                    <a:off x="1001" y="3675"/>
                    <a:ext cx="121" cy="12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15">
                    <a:extLst>
                      <a:ext uri="{FF2B5EF4-FFF2-40B4-BE49-F238E27FC236}">
                        <a16:creationId xmlns:a16="http://schemas.microsoft.com/office/drawing/2014/main" id="{6BBA2953-2838-41AC-A9A4-9F60CFCBC9F5}"/>
                      </a:ext>
                    </a:extLst>
                  </p:cNvPr>
                  <p:cNvSpPr>
                    <a:spLocks/>
                  </p:cNvSpPr>
                  <p:nvPr/>
                </p:nvSpPr>
                <p:spPr bwMode="auto">
                  <a:xfrm>
                    <a:off x="1047" y="3821"/>
                    <a:ext cx="172" cy="173"/>
                  </a:xfrm>
                  <a:custGeom>
                    <a:avLst/>
                    <a:gdLst>
                      <a:gd name="T0" fmla="*/ 0 w 172"/>
                      <a:gd name="T1" fmla="*/ 87 h 173"/>
                      <a:gd name="T2" fmla="*/ 87 w 172"/>
                      <a:gd name="T3" fmla="*/ 0 h 173"/>
                      <a:gd name="T4" fmla="*/ 172 w 172"/>
                      <a:gd name="T5" fmla="*/ 87 h 173"/>
                      <a:gd name="T6" fmla="*/ 87 w 172"/>
                      <a:gd name="T7" fmla="*/ 173 h 173"/>
                      <a:gd name="T8" fmla="*/ 0 w 172"/>
                      <a:gd name="T9" fmla="*/ 87 h 173"/>
                    </a:gdLst>
                    <a:ahLst/>
                    <a:cxnLst>
                      <a:cxn ang="0">
                        <a:pos x="T0" y="T1"/>
                      </a:cxn>
                      <a:cxn ang="0">
                        <a:pos x="T2" y="T3"/>
                      </a:cxn>
                      <a:cxn ang="0">
                        <a:pos x="T4" y="T5"/>
                      </a:cxn>
                      <a:cxn ang="0">
                        <a:pos x="T6" y="T7"/>
                      </a:cxn>
                      <a:cxn ang="0">
                        <a:pos x="T8" y="T9"/>
                      </a:cxn>
                    </a:cxnLst>
                    <a:rect l="0" t="0" r="r" b="b"/>
                    <a:pathLst>
                      <a:path w="172" h="173">
                        <a:moveTo>
                          <a:pt x="0" y="87"/>
                        </a:moveTo>
                        <a:lnTo>
                          <a:pt x="87" y="0"/>
                        </a:lnTo>
                        <a:lnTo>
                          <a:pt x="172" y="87"/>
                        </a:lnTo>
                        <a:lnTo>
                          <a:pt x="87" y="173"/>
                        </a:lnTo>
                        <a:lnTo>
                          <a:pt x="0"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Rectangle 16">
                    <a:extLst>
                      <a:ext uri="{FF2B5EF4-FFF2-40B4-BE49-F238E27FC236}">
                        <a16:creationId xmlns:a16="http://schemas.microsoft.com/office/drawing/2014/main" id="{E78D1EF3-E264-4801-BEED-EF0379C62239}"/>
                      </a:ext>
                    </a:extLst>
                  </p:cNvPr>
                  <p:cNvSpPr>
                    <a:spLocks noChangeArrowheads="1"/>
                  </p:cNvSpPr>
                  <p:nvPr/>
                </p:nvSpPr>
                <p:spPr bwMode="auto">
                  <a:xfrm>
                    <a:off x="1243" y="3918"/>
                    <a:ext cx="122" cy="1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17">
                    <a:extLst>
                      <a:ext uri="{FF2B5EF4-FFF2-40B4-BE49-F238E27FC236}">
                        <a16:creationId xmlns:a16="http://schemas.microsoft.com/office/drawing/2014/main" id="{00D979F9-4413-4BC4-BE4E-4DDB23C82250}"/>
                      </a:ext>
                    </a:extLst>
                  </p:cNvPr>
                  <p:cNvSpPr>
                    <a:spLocks/>
                  </p:cNvSpPr>
                  <p:nvPr/>
                </p:nvSpPr>
                <p:spPr bwMode="auto">
                  <a:xfrm>
                    <a:off x="1389" y="3821"/>
                    <a:ext cx="172" cy="173"/>
                  </a:xfrm>
                  <a:custGeom>
                    <a:avLst/>
                    <a:gdLst>
                      <a:gd name="T0" fmla="*/ 0 w 172"/>
                      <a:gd name="T1" fmla="*/ 87 h 173"/>
                      <a:gd name="T2" fmla="*/ 85 w 172"/>
                      <a:gd name="T3" fmla="*/ 0 h 173"/>
                      <a:gd name="T4" fmla="*/ 172 w 172"/>
                      <a:gd name="T5" fmla="*/ 87 h 173"/>
                      <a:gd name="T6" fmla="*/ 85 w 172"/>
                      <a:gd name="T7" fmla="*/ 173 h 173"/>
                      <a:gd name="T8" fmla="*/ 0 w 172"/>
                      <a:gd name="T9" fmla="*/ 87 h 173"/>
                    </a:gdLst>
                    <a:ahLst/>
                    <a:cxnLst>
                      <a:cxn ang="0">
                        <a:pos x="T0" y="T1"/>
                      </a:cxn>
                      <a:cxn ang="0">
                        <a:pos x="T2" y="T3"/>
                      </a:cxn>
                      <a:cxn ang="0">
                        <a:pos x="T4" y="T5"/>
                      </a:cxn>
                      <a:cxn ang="0">
                        <a:pos x="T6" y="T7"/>
                      </a:cxn>
                      <a:cxn ang="0">
                        <a:pos x="T8" y="T9"/>
                      </a:cxn>
                    </a:cxnLst>
                    <a:rect l="0" t="0" r="r" b="b"/>
                    <a:pathLst>
                      <a:path w="172" h="173">
                        <a:moveTo>
                          <a:pt x="0" y="87"/>
                        </a:moveTo>
                        <a:lnTo>
                          <a:pt x="85" y="0"/>
                        </a:lnTo>
                        <a:lnTo>
                          <a:pt x="172" y="87"/>
                        </a:lnTo>
                        <a:lnTo>
                          <a:pt x="85" y="173"/>
                        </a:lnTo>
                        <a:lnTo>
                          <a:pt x="0"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Rectangle 18">
                    <a:extLst>
                      <a:ext uri="{FF2B5EF4-FFF2-40B4-BE49-F238E27FC236}">
                        <a16:creationId xmlns:a16="http://schemas.microsoft.com/office/drawing/2014/main" id="{475CCED4-2E2F-4A88-803D-875A960A8A10}"/>
                      </a:ext>
                    </a:extLst>
                  </p:cNvPr>
                  <p:cNvSpPr>
                    <a:spLocks noChangeArrowheads="1"/>
                  </p:cNvSpPr>
                  <p:nvPr/>
                </p:nvSpPr>
                <p:spPr bwMode="auto">
                  <a:xfrm>
                    <a:off x="1486" y="3675"/>
                    <a:ext cx="121" cy="12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19">
                    <a:extLst>
                      <a:ext uri="{FF2B5EF4-FFF2-40B4-BE49-F238E27FC236}">
                        <a16:creationId xmlns:a16="http://schemas.microsoft.com/office/drawing/2014/main" id="{13FE52D6-9158-4C52-AEB1-64D6D415ACA9}"/>
                      </a:ext>
                    </a:extLst>
                  </p:cNvPr>
                  <p:cNvSpPr>
                    <a:spLocks/>
                  </p:cNvSpPr>
                  <p:nvPr/>
                </p:nvSpPr>
                <p:spPr bwMode="auto">
                  <a:xfrm>
                    <a:off x="1389" y="3479"/>
                    <a:ext cx="172" cy="172"/>
                  </a:xfrm>
                  <a:custGeom>
                    <a:avLst/>
                    <a:gdLst>
                      <a:gd name="T0" fmla="*/ 0 w 172"/>
                      <a:gd name="T1" fmla="*/ 85 h 172"/>
                      <a:gd name="T2" fmla="*/ 85 w 172"/>
                      <a:gd name="T3" fmla="*/ 0 h 172"/>
                      <a:gd name="T4" fmla="*/ 172 w 172"/>
                      <a:gd name="T5" fmla="*/ 85 h 172"/>
                      <a:gd name="T6" fmla="*/ 85 w 172"/>
                      <a:gd name="T7" fmla="*/ 172 h 172"/>
                      <a:gd name="T8" fmla="*/ 0 w 172"/>
                      <a:gd name="T9" fmla="*/ 85 h 172"/>
                    </a:gdLst>
                    <a:ahLst/>
                    <a:cxnLst>
                      <a:cxn ang="0">
                        <a:pos x="T0" y="T1"/>
                      </a:cxn>
                      <a:cxn ang="0">
                        <a:pos x="T2" y="T3"/>
                      </a:cxn>
                      <a:cxn ang="0">
                        <a:pos x="T4" y="T5"/>
                      </a:cxn>
                      <a:cxn ang="0">
                        <a:pos x="T6" y="T7"/>
                      </a:cxn>
                      <a:cxn ang="0">
                        <a:pos x="T8" y="T9"/>
                      </a:cxn>
                    </a:cxnLst>
                    <a:rect l="0" t="0" r="r" b="b"/>
                    <a:pathLst>
                      <a:path w="172" h="172">
                        <a:moveTo>
                          <a:pt x="0" y="85"/>
                        </a:moveTo>
                        <a:lnTo>
                          <a:pt x="85" y="0"/>
                        </a:lnTo>
                        <a:lnTo>
                          <a:pt x="172" y="85"/>
                        </a:lnTo>
                        <a:lnTo>
                          <a:pt x="85" y="172"/>
                        </a:lnTo>
                        <a:lnTo>
                          <a:pt x="0"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Rectangle 20">
                    <a:extLst>
                      <a:ext uri="{FF2B5EF4-FFF2-40B4-BE49-F238E27FC236}">
                        <a16:creationId xmlns:a16="http://schemas.microsoft.com/office/drawing/2014/main" id="{BB406845-480F-43B4-AD27-79C9E9B94B9D}"/>
                      </a:ext>
                    </a:extLst>
                  </p:cNvPr>
                  <p:cNvSpPr>
                    <a:spLocks noChangeArrowheads="1"/>
                  </p:cNvSpPr>
                  <p:nvPr/>
                </p:nvSpPr>
                <p:spPr bwMode="auto">
                  <a:xfrm>
                    <a:off x="4394" y="283"/>
                    <a:ext cx="121" cy="1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21">
                    <a:extLst>
                      <a:ext uri="{FF2B5EF4-FFF2-40B4-BE49-F238E27FC236}">
                        <a16:creationId xmlns:a16="http://schemas.microsoft.com/office/drawing/2014/main" id="{CF065E87-96B7-4773-9BFD-E52E6E8115FD}"/>
                      </a:ext>
                    </a:extLst>
                  </p:cNvPr>
                  <p:cNvSpPr>
                    <a:spLocks/>
                  </p:cNvSpPr>
                  <p:nvPr/>
                </p:nvSpPr>
                <p:spPr bwMode="auto">
                  <a:xfrm>
                    <a:off x="4197" y="328"/>
                    <a:ext cx="172" cy="173"/>
                  </a:xfrm>
                  <a:custGeom>
                    <a:avLst/>
                    <a:gdLst>
                      <a:gd name="T0" fmla="*/ 0 w 172"/>
                      <a:gd name="T1" fmla="*/ 88 h 173"/>
                      <a:gd name="T2" fmla="*/ 85 w 172"/>
                      <a:gd name="T3" fmla="*/ 0 h 173"/>
                      <a:gd name="T4" fmla="*/ 172 w 172"/>
                      <a:gd name="T5" fmla="*/ 88 h 173"/>
                      <a:gd name="T6" fmla="*/ 85 w 172"/>
                      <a:gd name="T7" fmla="*/ 173 h 173"/>
                      <a:gd name="T8" fmla="*/ 0 w 172"/>
                      <a:gd name="T9" fmla="*/ 88 h 173"/>
                    </a:gdLst>
                    <a:ahLst/>
                    <a:cxnLst>
                      <a:cxn ang="0">
                        <a:pos x="T0" y="T1"/>
                      </a:cxn>
                      <a:cxn ang="0">
                        <a:pos x="T2" y="T3"/>
                      </a:cxn>
                      <a:cxn ang="0">
                        <a:pos x="T4" y="T5"/>
                      </a:cxn>
                      <a:cxn ang="0">
                        <a:pos x="T6" y="T7"/>
                      </a:cxn>
                      <a:cxn ang="0">
                        <a:pos x="T8" y="T9"/>
                      </a:cxn>
                    </a:cxnLst>
                    <a:rect l="0" t="0" r="r" b="b"/>
                    <a:pathLst>
                      <a:path w="172" h="173">
                        <a:moveTo>
                          <a:pt x="0" y="88"/>
                        </a:moveTo>
                        <a:lnTo>
                          <a:pt x="85" y="0"/>
                        </a:lnTo>
                        <a:lnTo>
                          <a:pt x="172" y="88"/>
                        </a:lnTo>
                        <a:lnTo>
                          <a:pt x="85" y="173"/>
                        </a:lnTo>
                        <a:lnTo>
                          <a:pt x="0" y="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Rectangle 22">
                    <a:extLst>
                      <a:ext uri="{FF2B5EF4-FFF2-40B4-BE49-F238E27FC236}">
                        <a16:creationId xmlns:a16="http://schemas.microsoft.com/office/drawing/2014/main" id="{F399D188-38B0-4F1C-80C8-FAA7299BD461}"/>
                      </a:ext>
                    </a:extLst>
                  </p:cNvPr>
                  <p:cNvSpPr>
                    <a:spLocks noChangeArrowheads="1"/>
                  </p:cNvSpPr>
                  <p:nvPr/>
                </p:nvSpPr>
                <p:spPr bwMode="auto">
                  <a:xfrm>
                    <a:off x="4151" y="525"/>
                    <a:ext cx="121" cy="1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23">
                    <a:extLst>
                      <a:ext uri="{FF2B5EF4-FFF2-40B4-BE49-F238E27FC236}">
                        <a16:creationId xmlns:a16="http://schemas.microsoft.com/office/drawing/2014/main" id="{90F1D989-3445-40AB-8FFC-A345E54C3CD6}"/>
                      </a:ext>
                    </a:extLst>
                  </p:cNvPr>
                  <p:cNvSpPr>
                    <a:spLocks/>
                  </p:cNvSpPr>
                  <p:nvPr/>
                </p:nvSpPr>
                <p:spPr bwMode="auto">
                  <a:xfrm>
                    <a:off x="4197" y="671"/>
                    <a:ext cx="172" cy="172"/>
                  </a:xfrm>
                  <a:custGeom>
                    <a:avLst/>
                    <a:gdLst>
                      <a:gd name="T0" fmla="*/ 0 w 172"/>
                      <a:gd name="T1" fmla="*/ 87 h 172"/>
                      <a:gd name="T2" fmla="*/ 85 w 172"/>
                      <a:gd name="T3" fmla="*/ 0 h 172"/>
                      <a:gd name="T4" fmla="*/ 172 w 172"/>
                      <a:gd name="T5" fmla="*/ 87 h 172"/>
                      <a:gd name="T6" fmla="*/ 85 w 172"/>
                      <a:gd name="T7" fmla="*/ 172 h 172"/>
                      <a:gd name="T8" fmla="*/ 0 w 172"/>
                      <a:gd name="T9" fmla="*/ 87 h 172"/>
                    </a:gdLst>
                    <a:ahLst/>
                    <a:cxnLst>
                      <a:cxn ang="0">
                        <a:pos x="T0" y="T1"/>
                      </a:cxn>
                      <a:cxn ang="0">
                        <a:pos x="T2" y="T3"/>
                      </a:cxn>
                      <a:cxn ang="0">
                        <a:pos x="T4" y="T5"/>
                      </a:cxn>
                      <a:cxn ang="0">
                        <a:pos x="T6" y="T7"/>
                      </a:cxn>
                      <a:cxn ang="0">
                        <a:pos x="T8" y="T9"/>
                      </a:cxn>
                    </a:cxnLst>
                    <a:rect l="0" t="0" r="r" b="b"/>
                    <a:pathLst>
                      <a:path w="172" h="172">
                        <a:moveTo>
                          <a:pt x="0" y="87"/>
                        </a:moveTo>
                        <a:lnTo>
                          <a:pt x="85" y="0"/>
                        </a:lnTo>
                        <a:lnTo>
                          <a:pt x="172" y="87"/>
                        </a:lnTo>
                        <a:lnTo>
                          <a:pt x="85" y="172"/>
                        </a:lnTo>
                        <a:lnTo>
                          <a:pt x="0"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Rectangle 24">
                    <a:extLst>
                      <a:ext uri="{FF2B5EF4-FFF2-40B4-BE49-F238E27FC236}">
                        <a16:creationId xmlns:a16="http://schemas.microsoft.com/office/drawing/2014/main" id="{C21BDC72-7447-438B-BB29-FA9E231ACCF9}"/>
                      </a:ext>
                    </a:extLst>
                  </p:cNvPr>
                  <p:cNvSpPr>
                    <a:spLocks noChangeArrowheads="1"/>
                  </p:cNvSpPr>
                  <p:nvPr/>
                </p:nvSpPr>
                <p:spPr bwMode="auto">
                  <a:xfrm>
                    <a:off x="4394" y="768"/>
                    <a:ext cx="121" cy="1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25">
                    <a:extLst>
                      <a:ext uri="{FF2B5EF4-FFF2-40B4-BE49-F238E27FC236}">
                        <a16:creationId xmlns:a16="http://schemas.microsoft.com/office/drawing/2014/main" id="{6A321EB5-23DD-463A-8606-35BB3522AD84}"/>
                      </a:ext>
                    </a:extLst>
                  </p:cNvPr>
                  <p:cNvSpPr>
                    <a:spLocks/>
                  </p:cNvSpPr>
                  <p:nvPr/>
                </p:nvSpPr>
                <p:spPr bwMode="auto">
                  <a:xfrm>
                    <a:off x="4539" y="671"/>
                    <a:ext cx="173" cy="172"/>
                  </a:xfrm>
                  <a:custGeom>
                    <a:avLst/>
                    <a:gdLst>
                      <a:gd name="T0" fmla="*/ 0 w 173"/>
                      <a:gd name="T1" fmla="*/ 87 h 172"/>
                      <a:gd name="T2" fmla="*/ 86 w 173"/>
                      <a:gd name="T3" fmla="*/ 0 h 172"/>
                      <a:gd name="T4" fmla="*/ 173 w 173"/>
                      <a:gd name="T5" fmla="*/ 87 h 172"/>
                      <a:gd name="T6" fmla="*/ 86 w 173"/>
                      <a:gd name="T7" fmla="*/ 172 h 172"/>
                      <a:gd name="T8" fmla="*/ 0 w 173"/>
                      <a:gd name="T9" fmla="*/ 87 h 172"/>
                    </a:gdLst>
                    <a:ahLst/>
                    <a:cxnLst>
                      <a:cxn ang="0">
                        <a:pos x="T0" y="T1"/>
                      </a:cxn>
                      <a:cxn ang="0">
                        <a:pos x="T2" y="T3"/>
                      </a:cxn>
                      <a:cxn ang="0">
                        <a:pos x="T4" y="T5"/>
                      </a:cxn>
                      <a:cxn ang="0">
                        <a:pos x="T6" y="T7"/>
                      </a:cxn>
                      <a:cxn ang="0">
                        <a:pos x="T8" y="T9"/>
                      </a:cxn>
                    </a:cxnLst>
                    <a:rect l="0" t="0" r="r" b="b"/>
                    <a:pathLst>
                      <a:path w="173" h="172">
                        <a:moveTo>
                          <a:pt x="0" y="87"/>
                        </a:moveTo>
                        <a:lnTo>
                          <a:pt x="86" y="0"/>
                        </a:lnTo>
                        <a:lnTo>
                          <a:pt x="173" y="87"/>
                        </a:lnTo>
                        <a:lnTo>
                          <a:pt x="86" y="172"/>
                        </a:lnTo>
                        <a:lnTo>
                          <a:pt x="0"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Rectangle 26">
                    <a:extLst>
                      <a:ext uri="{FF2B5EF4-FFF2-40B4-BE49-F238E27FC236}">
                        <a16:creationId xmlns:a16="http://schemas.microsoft.com/office/drawing/2014/main" id="{B815F068-1C5D-482D-A190-D83202764BAB}"/>
                      </a:ext>
                    </a:extLst>
                  </p:cNvPr>
                  <p:cNvSpPr>
                    <a:spLocks noChangeArrowheads="1"/>
                  </p:cNvSpPr>
                  <p:nvPr/>
                </p:nvSpPr>
                <p:spPr bwMode="auto">
                  <a:xfrm>
                    <a:off x="4636" y="525"/>
                    <a:ext cx="121" cy="1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27">
                    <a:extLst>
                      <a:ext uri="{FF2B5EF4-FFF2-40B4-BE49-F238E27FC236}">
                        <a16:creationId xmlns:a16="http://schemas.microsoft.com/office/drawing/2014/main" id="{BFCC8816-777F-4AAD-821A-8132B25C53AE}"/>
                      </a:ext>
                    </a:extLst>
                  </p:cNvPr>
                  <p:cNvSpPr>
                    <a:spLocks/>
                  </p:cNvSpPr>
                  <p:nvPr/>
                </p:nvSpPr>
                <p:spPr bwMode="auto">
                  <a:xfrm>
                    <a:off x="4539" y="328"/>
                    <a:ext cx="173" cy="173"/>
                  </a:xfrm>
                  <a:custGeom>
                    <a:avLst/>
                    <a:gdLst>
                      <a:gd name="T0" fmla="*/ 0 w 173"/>
                      <a:gd name="T1" fmla="*/ 88 h 173"/>
                      <a:gd name="T2" fmla="*/ 86 w 173"/>
                      <a:gd name="T3" fmla="*/ 0 h 173"/>
                      <a:gd name="T4" fmla="*/ 173 w 173"/>
                      <a:gd name="T5" fmla="*/ 88 h 173"/>
                      <a:gd name="T6" fmla="*/ 86 w 173"/>
                      <a:gd name="T7" fmla="*/ 173 h 173"/>
                      <a:gd name="T8" fmla="*/ 0 w 173"/>
                      <a:gd name="T9" fmla="*/ 88 h 173"/>
                    </a:gdLst>
                    <a:ahLst/>
                    <a:cxnLst>
                      <a:cxn ang="0">
                        <a:pos x="T0" y="T1"/>
                      </a:cxn>
                      <a:cxn ang="0">
                        <a:pos x="T2" y="T3"/>
                      </a:cxn>
                      <a:cxn ang="0">
                        <a:pos x="T4" y="T5"/>
                      </a:cxn>
                      <a:cxn ang="0">
                        <a:pos x="T6" y="T7"/>
                      </a:cxn>
                      <a:cxn ang="0">
                        <a:pos x="T8" y="T9"/>
                      </a:cxn>
                    </a:cxnLst>
                    <a:rect l="0" t="0" r="r" b="b"/>
                    <a:pathLst>
                      <a:path w="173" h="173">
                        <a:moveTo>
                          <a:pt x="0" y="88"/>
                        </a:moveTo>
                        <a:lnTo>
                          <a:pt x="86" y="0"/>
                        </a:lnTo>
                        <a:lnTo>
                          <a:pt x="173" y="88"/>
                        </a:lnTo>
                        <a:lnTo>
                          <a:pt x="86" y="173"/>
                        </a:lnTo>
                        <a:lnTo>
                          <a:pt x="0" y="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grpSp>
          <p:nvGrpSpPr>
            <p:cNvPr id="9" name="Group 8">
              <a:extLst>
                <a:ext uri="{FF2B5EF4-FFF2-40B4-BE49-F238E27FC236}">
                  <a16:creationId xmlns:a16="http://schemas.microsoft.com/office/drawing/2014/main" id="{F9632E66-9C8F-4033-A1F5-7CC448FE25B0}"/>
                </a:ext>
              </a:extLst>
            </p:cNvPr>
            <p:cNvGrpSpPr/>
            <p:nvPr/>
          </p:nvGrpSpPr>
          <p:grpSpPr>
            <a:xfrm>
              <a:off x="5141002" y="1993506"/>
              <a:ext cx="2698433" cy="3774788"/>
              <a:chOff x="5141002" y="1993506"/>
              <a:chExt cx="2698433" cy="3774788"/>
            </a:xfrm>
          </p:grpSpPr>
          <p:sp>
            <p:nvSpPr>
              <p:cNvPr id="27" name="Textfeld 44">
                <a:extLst>
                  <a:ext uri="{FF2B5EF4-FFF2-40B4-BE49-F238E27FC236}">
                    <a16:creationId xmlns:a16="http://schemas.microsoft.com/office/drawing/2014/main" id="{B3470EA1-FA04-4E14-9E30-D2EF1E1B3ED2}"/>
                  </a:ext>
                </a:extLst>
              </p:cNvPr>
              <p:cNvSpPr txBox="1"/>
              <p:nvPr/>
            </p:nvSpPr>
            <p:spPr>
              <a:xfrm>
                <a:off x="5305946" y="3922040"/>
                <a:ext cx="2368545" cy="1384995"/>
              </a:xfrm>
              <a:prstGeom prst="rect">
                <a:avLst/>
              </a:prstGeom>
              <a:noFill/>
            </p:spPr>
            <p:txBody>
              <a:bodyPr wrap="square" rtlCol="0">
                <a:spAutoFit/>
              </a:bodyPr>
              <a:lstStyle>
                <a:defPPr>
                  <a:defRPr lang="de-DE"/>
                </a:defPPr>
                <a:lvl1pPr>
                  <a:defRPr sz="1400"/>
                </a:lvl1pPr>
              </a:lstStyle>
              <a:p>
                <a:r>
                  <a:rPr lang="de-AT" dirty="0" err="1">
                    <a:latin typeface="EngschriftDIND" panose="00000500000000000000" pitchFamily="50" charset="0"/>
                  </a:rPr>
                  <a:t>We</a:t>
                </a:r>
                <a:r>
                  <a:rPr lang="de-AT" dirty="0">
                    <a:latin typeface="EngschriftDIND" panose="00000500000000000000" pitchFamily="50" charset="0"/>
                  </a:rPr>
                  <a:t> </a:t>
                </a:r>
                <a:r>
                  <a:rPr lang="de-AT" dirty="0" err="1">
                    <a:latin typeface="EngschriftDIND" panose="00000500000000000000" pitchFamily="50" charset="0"/>
                  </a:rPr>
                  <a:t>build</a:t>
                </a:r>
                <a:r>
                  <a:rPr lang="de-AT" dirty="0">
                    <a:latin typeface="EngschriftDIND" panose="00000500000000000000" pitchFamily="50" charset="0"/>
                  </a:rPr>
                  <a:t> </a:t>
                </a:r>
                <a:r>
                  <a:rPr lang="de-AT" dirty="0" err="1">
                    <a:latin typeface="EngschriftDIND" panose="00000500000000000000" pitchFamily="50" charset="0"/>
                  </a:rPr>
                  <a:t>companies</a:t>
                </a:r>
                <a:r>
                  <a:rPr lang="de-AT" dirty="0">
                    <a:latin typeface="EngschriftDIND" panose="00000500000000000000" pitchFamily="50" charset="0"/>
                  </a:rPr>
                  <a:t> </a:t>
                </a:r>
                <a:r>
                  <a:rPr lang="de-AT" dirty="0" err="1">
                    <a:latin typeface="EngschriftDIND" panose="00000500000000000000" pitchFamily="50" charset="0"/>
                  </a:rPr>
                  <a:t>based</a:t>
                </a:r>
                <a:r>
                  <a:rPr lang="de-AT" dirty="0">
                    <a:latin typeface="EngschriftDIND" panose="00000500000000000000" pitchFamily="50" charset="0"/>
                  </a:rPr>
                  <a:t> on </a:t>
                </a:r>
                <a:r>
                  <a:rPr lang="de-AT" dirty="0" err="1">
                    <a:latin typeface="EngschriftDIND" panose="00000500000000000000" pitchFamily="50" charset="0"/>
                  </a:rPr>
                  <a:t>your</a:t>
                </a:r>
                <a:r>
                  <a:rPr lang="de-AT" dirty="0">
                    <a:latin typeface="EngschriftDIND" panose="00000500000000000000" pitchFamily="50" charset="0"/>
                  </a:rPr>
                  <a:t> and </a:t>
                </a:r>
                <a:r>
                  <a:rPr lang="de-AT" dirty="0" err="1">
                    <a:latin typeface="EngschriftDIND" panose="00000500000000000000" pitchFamily="50" charset="0"/>
                  </a:rPr>
                  <a:t>our</a:t>
                </a:r>
                <a:r>
                  <a:rPr lang="de-AT" dirty="0">
                    <a:latin typeface="EngschriftDIND" panose="00000500000000000000" pitchFamily="50" charset="0"/>
                  </a:rPr>
                  <a:t> </a:t>
                </a:r>
                <a:r>
                  <a:rPr lang="de-AT" dirty="0" err="1">
                    <a:latin typeface="EngschriftDIND" panose="00000500000000000000" pitchFamily="50" charset="0"/>
                  </a:rPr>
                  <a:t>ideas</a:t>
                </a:r>
                <a:r>
                  <a:rPr lang="de-AT" dirty="0">
                    <a:latin typeface="EngschriftDIND" panose="00000500000000000000" pitchFamily="50" charset="0"/>
                  </a:rPr>
                  <a:t> </a:t>
                </a:r>
                <a:r>
                  <a:rPr lang="de-AT" dirty="0" err="1">
                    <a:latin typeface="EngschriftDIND" panose="00000500000000000000" pitchFamily="50" charset="0"/>
                  </a:rPr>
                  <a:t>with</a:t>
                </a:r>
                <a:r>
                  <a:rPr lang="de-AT" dirty="0">
                    <a:latin typeface="EngschriftDIND" panose="00000500000000000000" pitchFamily="50" charset="0"/>
                  </a:rPr>
                  <a:t> an </a:t>
                </a:r>
                <a:r>
                  <a:rPr lang="de-AT" dirty="0" err="1">
                    <a:latin typeface="EngschriftDIND" panose="00000500000000000000" pitchFamily="50" charset="0"/>
                  </a:rPr>
                  <a:t>excellent</a:t>
                </a:r>
                <a:r>
                  <a:rPr lang="de-AT" dirty="0">
                    <a:latin typeface="EngschriftDIND" panose="00000500000000000000" pitchFamily="50" charset="0"/>
                  </a:rPr>
                  <a:t> </a:t>
                </a:r>
                <a:r>
                  <a:rPr lang="de-AT" dirty="0" err="1">
                    <a:latin typeface="EngschriftDIND" panose="00000500000000000000" pitchFamily="50" charset="0"/>
                  </a:rPr>
                  <a:t>access</a:t>
                </a:r>
                <a:r>
                  <a:rPr lang="de-AT" dirty="0">
                    <a:latin typeface="EngschriftDIND" panose="00000500000000000000" pitchFamily="50" charset="0"/>
                  </a:rPr>
                  <a:t> </a:t>
                </a:r>
                <a:r>
                  <a:rPr lang="de-AT" dirty="0" err="1">
                    <a:latin typeface="EngschriftDIND" panose="00000500000000000000" pitchFamily="50" charset="0"/>
                  </a:rPr>
                  <a:t>to</a:t>
                </a:r>
                <a:r>
                  <a:rPr lang="de-AT" dirty="0">
                    <a:latin typeface="EngschriftDIND" panose="00000500000000000000" pitchFamily="50" charset="0"/>
                  </a:rPr>
                  <a:t> international </a:t>
                </a:r>
                <a:r>
                  <a:rPr lang="de-AT" dirty="0" err="1">
                    <a:latin typeface="EngschriftDIND" panose="00000500000000000000" pitchFamily="50" charset="0"/>
                  </a:rPr>
                  <a:t>skills</a:t>
                </a:r>
                <a:r>
                  <a:rPr lang="de-AT" dirty="0">
                    <a:latin typeface="EngschriftDIND" panose="00000500000000000000" pitchFamily="50" charset="0"/>
                  </a:rPr>
                  <a:t>, </a:t>
                </a:r>
                <a:r>
                  <a:rPr lang="de-AT" dirty="0" err="1">
                    <a:latin typeface="EngschriftDIND" panose="00000500000000000000" pitchFamily="50" charset="0"/>
                  </a:rPr>
                  <a:t>technical</a:t>
                </a:r>
                <a:r>
                  <a:rPr lang="de-AT" dirty="0">
                    <a:latin typeface="EngschriftDIND" panose="00000500000000000000" pitchFamily="50" charset="0"/>
                  </a:rPr>
                  <a:t> </a:t>
                </a:r>
                <a:r>
                  <a:rPr lang="de-AT" dirty="0" err="1">
                    <a:latin typeface="EngschriftDIND" panose="00000500000000000000" pitchFamily="50" charset="0"/>
                  </a:rPr>
                  <a:t>expertise</a:t>
                </a:r>
                <a:r>
                  <a:rPr lang="de-AT" dirty="0">
                    <a:latin typeface="EngschriftDIND" panose="00000500000000000000" pitchFamily="50" charset="0"/>
                  </a:rPr>
                  <a:t> and </a:t>
                </a:r>
                <a:r>
                  <a:rPr lang="de-AT" dirty="0" err="1">
                    <a:latin typeface="EngschriftDIND" panose="00000500000000000000" pitchFamily="50" charset="0"/>
                  </a:rPr>
                  <a:t>know-how</a:t>
                </a:r>
                <a:r>
                  <a:rPr lang="de-AT" dirty="0">
                    <a:latin typeface="EngschriftDIND" panose="00000500000000000000" pitchFamily="50" charset="0"/>
                  </a:rPr>
                  <a:t> </a:t>
                </a:r>
                <a:r>
                  <a:rPr lang="de-AT" dirty="0" err="1">
                    <a:latin typeface="EngschriftDIND" panose="00000500000000000000" pitchFamily="50" charset="0"/>
                  </a:rPr>
                  <a:t>for</a:t>
                </a:r>
                <a:r>
                  <a:rPr lang="de-AT" dirty="0">
                    <a:latin typeface="EngschriftDIND" panose="00000500000000000000" pitchFamily="50" charset="0"/>
                  </a:rPr>
                  <a:t> profitable </a:t>
                </a:r>
                <a:r>
                  <a:rPr lang="de-AT" dirty="0" err="1">
                    <a:latin typeface="EngschriftDIND" panose="00000500000000000000" pitchFamily="50" charset="0"/>
                  </a:rPr>
                  <a:t>scale-ups</a:t>
                </a:r>
                <a:endParaRPr lang="de-AT" dirty="0">
                  <a:latin typeface="EngschriftDIND" panose="00000500000000000000" pitchFamily="50" charset="0"/>
                </a:endParaRPr>
              </a:p>
            </p:txBody>
          </p:sp>
          <p:sp>
            <p:nvSpPr>
              <p:cNvPr id="31" name="TextBox 30">
                <a:extLst>
                  <a:ext uri="{FF2B5EF4-FFF2-40B4-BE49-F238E27FC236}">
                    <a16:creationId xmlns:a16="http://schemas.microsoft.com/office/drawing/2014/main" id="{2A29CACD-FFFE-48D8-BA11-01974EFD4C34}"/>
                  </a:ext>
                </a:extLst>
              </p:cNvPr>
              <p:cNvSpPr txBox="1"/>
              <p:nvPr/>
            </p:nvSpPr>
            <p:spPr>
              <a:xfrm>
                <a:off x="5336898" y="3450656"/>
                <a:ext cx="2306640" cy="369332"/>
              </a:xfrm>
              <a:prstGeom prst="rect">
                <a:avLst/>
              </a:prstGeom>
              <a:noFill/>
            </p:spPr>
            <p:txBody>
              <a:bodyPr wrap="square" rtlCol="0">
                <a:spAutoFit/>
              </a:bodyPr>
              <a:lstStyle/>
              <a:p>
                <a:r>
                  <a:rPr lang="en-US" sz="1800" b="1" dirty="0">
                    <a:latin typeface="EngschriftDIND" panose="00000500000000000000" pitchFamily="50" charset="0"/>
                  </a:rPr>
                  <a:t>COMPANY BUILDING</a:t>
                </a:r>
              </a:p>
            </p:txBody>
          </p:sp>
          <p:sp>
            <p:nvSpPr>
              <p:cNvPr id="66" name="Rectangle 65">
                <a:extLst>
                  <a:ext uri="{FF2B5EF4-FFF2-40B4-BE49-F238E27FC236}">
                    <a16:creationId xmlns:a16="http://schemas.microsoft.com/office/drawing/2014/main" id="{F6BE8511-AE04-4117-9D56-6C3AA0006127}"/>
                  </a:ext>
                </a:extLst>
              </p:cNvPr>
              <p:cNvSpPr/>
              <p:nvPr/>
            </p:nvSpPr>
            <p:spPr bwMode="auto">
              <a:xfrm>
                <a:off x="5141002" y="2322760"/>
                <a:ext cx="2698433" cy="3445534"/>
              </a:xfrm>
              <a:prstGeom prst="rect">
                <a:avLst/>
              </a:prstGeom>
              <a:no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spcAft>
                    <a:spcPts val="600"/>
                  </a:spcAft>
                </a:pPr>
                <a:endParaRPr lang="en-US" sz="1400" b="1">
                  <a:latin typeface="Arial" pitchFamily="-65" charset="0"/>
                  <a:ea typeface="ヒラギノ角ゴ Pro W3" pitchFamily="-65" charset="-128"/>
                </a:endParaRPr>
              </a:p>
            </p:txBody>
          </p:sp>
          <p:grpSp>
            <p:nvGrpSpPr>
              <p:cNvPr id="8" name="Group 7">
                <a:extLst>
                  <a:ext uri="{FF2B5EF4-FFF2-40B4-BE49-F238E27FC236}">
                    <a16:creationId xmlns:a16="http://schemas.microsoft.com/office/drawing/2014/main" id="{08FD296D-9B89-4EE1-999D-EB78412B4B5A}"/>
                  </a:ext>
                </a:extLst>
              </p:cNvPr>
              <p:cNvGrpSpPr/>
              <p:nvPr/>
            </p:nvGrpSpPr>
            <p:grpSpPr>
              <a:xfrm>
                <a:off x="6006130" y="1993506"/>
                <a:ext cx="968177" cy="968177"/>
                <a:chOff x="5950619" y="1993506"/>
                <a:chExt cx="968177" cy="968177"/>
              </a:xfrm>
            </p:grpSpPr>
            <p:sp>
              <p:nvSpPr>
                <p:cNvPr id="34" name="Rectangle 33">
                  <a:extLst>
                    <a:ext uri="{FF2B5EF4-FFF2-40B4-BE49-F238E27FC236}">
                      <a16:creationId xmlns:a16="http://schemas.microsoft.com/office/drawing/2014/main" id="{3EA4940D-510D-4690-ACAA-3EC0C67F1E92}"/>
                    </a:ext>
                  </a:extLst>
                </p:cNvPr>
                <p:cNvSpPr/>
                <p:nvPr/>
              </p:nvSpPr>
              <p:spPr bwMode="auto">
                <a:xfrm>
                  <a:off x="5950619" y="1993506"/>
                  <a:ext cx="968177" cy="968177"/>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65" charset="0"/>
                    <a:ea typeface="ヒラギノ角ゴ Pro W3" pitchFamily="-65" charset="-128"/>
                    <a:cs typeface="ヒラギノ角ゴ Pro W3" pitchFamily="-65" charset="-128"/>
                  </a:endParaRPr>
                </a:p>
              </p:txBody>
            </p:sp>
            <p:grpSp>
              <p:nvGrpSpPr>
                <p:cNvPr id="59" name="Group 30">
                  <a:extLst>
                    <a:ext uri="{FF2B5EF4-FFF2-40B4-BE49-F238E27FC236}">
                      <a16:creationId xmlns:a16="http://schemas.microsoft.com/office/drawing/2014/main" id="{62EB42C2-D269-4949-AD75-60B838892570}"/>
                    </a:ext>
                  </a:extLst>
                </p:cNvPr>
                <p:cNvGrpSpPr>
                  <a:grpSpLocks noChangeAspect="1"/>
                </p:cNvGrpSpPr>
                <p:nvPr/>
              </p:nvGrpSpPr>
              <p:grpSpPr bwMode="auto">
                <a:xfrm>
                  <a:off x="6240478" y="2248994"/>
                  <a:ext cx="388459" cy="457200"/>
                  <a:chOff x="1308" y="312"/>
                  <a:chExt cx="3142" cy="3698"/>
                </a:xfrm>
                <a:solidFill>
                  <a:schemeClr val="bg1"/>
                </a:solidFill>
              </p:grpSpPr>
              <p:sp>
                <p:nvSpPr>
                  <p:cNvPr id="60" name="Freeform 31">
                    <a:extLst>
                      <a:ext uri="{FF2B5EF4-FFF2-40B4-BE49-F238E27FC236}">
                        <a16:creationId xmlns:a16="http://schemas.microsoft.com/office/drawing/2014/main" id="{FE4EE17C-D69A-4758-8EA5-2DE05FEA2334}"/>
                      </a:ext>
                    </a:extLst>
                  </p:cNvPr>
                  <p:cNvSpPr>
                    <a:spLocks noEditPoints="1"/>
                  </p:cNvSpPr>
                  <p:nvPr/>
                </p:nvSpPr>
                <p:spPr bwMode="auto">
                  <a:xfrm>
                    <a:off x="1308" y="2670"/>
                    <a:ext cx="2974" cy="1340"/>
                  </a:xfrm>
                  <a:custGeom>
                    <a:avLst/>
                    <a:gdLst>
                      <a:gd name="T0" fmla="*/ 1382 w 1571"/>
                      <a:gd name="T1" fmla="*/ 66 h 708"/>
                      <a:gd name="T2" fmla="*/ 1248 w 1571"/>
                      <a:gd name="T3" fmla="*/ 35 h 708"/>
                      <a:gd name="T4" fmla="*/ 1064 w 1571"/>
                      <a:gd name="T5" fmla="*/ 30 h 708"/>
                      <a:gd name="T6" fmla="*/ 829 w 1571"/>
                      <a:gd name="T7" fmla="*/ 85 h 708"/>
                      <a:gd name="T8" fmla="*/ 727 w 1571"/>
                      <a:gd name="T9" fmla="*/ 57 h 708"/>
                      <a:gd name="T10" fmla="*/ 388 w 1571"/>
                      <a:gd name="T11" fmla="*/ 91 h 708"/>
                      <a:gd name="T12" fmla="*/ 289 w 1571"/>
                      <a:gd name="T13" fmla="*/ 163 h 708"/>
                      <a:gd name="T14" fmla="*/ 242 w 1571"/>
                      <a:gd name="T15" fmla="*/ 65 h 708"/>
                      <a:gd name="T16" fmla="*/ 0 w 1571"/>
                      <a:gd name="T17" fmla="*/ 89 h 708"/>
                      <a:gd name="T18" fmla="*/ 73 w 1571"/>
                      <a:gd name="T19" fmla="*/ 687 h 708"/>
                      <a:gd name="T20" fmla="*/ 423 w 1571"/>
                      <a:gd name="T21" fmla="*/ 708 h 708"/>
                      <a:gd name="T22" fmla="*/ 446 w 1571"/>
                      <a:gd name="T23" fmla="*/ 677 h 708"/>
                      <a:gd name="T24" fmla="*/ 535 w 1571"/>
                      <a:gd name="T25" fmla="*/ 456 h 708"/>
                      <a:gd name="T26" fmla="*/ 593 w 1571"/>
                      <a:gd name="T27" fmla="*/ 450 h 708"/>
                      <a:gd name="T28" fmla="*/ 1084 w 1571"/>
                      <a:gd name="T29" fmla="*/ 469 h 708"/>
                      <a:gd name="T30" fmla="*/ 1558 w 1571"/>
                      <a:gd name="T31" fmla="*/ 144 h 708"/>
                      <a:gd name="T32" fmla="*/ 1388 w 1571"/>
                      <a:gd name="T33" fmla="*/ 63 h 708"/>
                      <a:gd name="T34" fmla="*/ 1338 w 1571"/>
                      <a:gd name="T35" fmla="*/ 90 h 708"/>
                      <a:gd name="T36" fmla="*/ 1158 w 1571"/>
                      <a:gd name="T37" fmla="*/ 187 h 708"/>
                      <a:gd name="T38" fmla="*/ 1270 w 1571"/>
                      <a:gd name="T39" fmla="*/ 78 h 708"/>
                      <a:gd name="T40" fmla="*/ 1088 w 1571"/>
                      <a:gd name="T41" fmla="*/ 72 h 708"/>
                      <a:gd name="T42" fmla="*/ 1101 w 1571"/>
                      <a:gd name="T43" fmla="*/ 114 h 708"/>
                      <a:gd name="T44" fmla="*/ 1088 w 1571"/>
                      <a:gd name="T45" fmla="*/ 72 h 708"/>
                      <a:gd name="T46" fmla="*/ 51 w 1571"/>
                      <a:gd name="T47" fmla="*/ 113 h 708"/>
                      <a:gd name="T48" fmla="*/ 391 w 1571"/>
                      <a:gd name="T49" fmla="*/ 661 h 708"/>
                      <a:gd name="T50" fmla="*/ 1062 w 1571"/>
                      <a:gd name="T51" fmla="*/ 426 h 708"/>
                      <a:gd name="T52" fmla="*/ 602 w 1571"/>
                      <a:gd name="T53" fmla="*/ 403 h 708"/>
                      <a:gd name="T54" fmla="*/ 510 w 1571"/>
                      <a:gd name="T55" fmla="*/ 416 h 708"/>
                      <a:gd name="T56" fmla="*/ 303 w 1571"/>
                      <a:gd name="T57" fmla="*/ 209 h 708"/>
                      <a:gd name="T58" fmla="*/ 420 w 1571"/>
                      <a:gd name="T59" fmla="*/ 128 h 708"/>
                      <a:gd name="T60" fmla="*/ 725 w 1571"/>
                      <a:gd name="T61" fmla="*/ 110 h 708"/>
                      <a:gd name="T62" fmla="*/ 1009 w 1571"/>
                      <a:gd name="T63" fmla="*/ 133 h 708"/>
                      <a:gd name="T64" fmla="*/ 991 w 1571"/>
                      <a:gd name="T65" fmla="*/ 213 h 708"/>
                      <a:gd name="T66" fmla="*/ 827 w 1571"/>
                      <a:gd name="T67" fmla="*/ 247 h 708"/>
                      <a:gd name="T68" fmla="*/ 989 w 1571"/>
                      <a:gd name="T69" fmla="*/ 261 h 708"/>
                      <a:gd name="T70" fmla="*/ 1144 w 1571"/>
                      <a:gd name="T71" fmla="*/ 268 h 708"/>
                      <a:gd name="T72" fmla="*/ 1168 w 1571"/>
                      <a:gd name="T73" fmla="*/ 236 h 708"/>
                      <a:gd name="T74" fmla="*/ 1410 w 1571"/>
                      <a:gd name="T75" fmla="*/ 106 h 708"/>
                      <a:gd name="T76" fmla="*/ 1062 w 1571"/>
                      <a:gd name="T77" fmla="*/ 426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71" h="708">
                        <a:moveTo>
                          <a:pt x="1388" y="63"/>
                        </a:moveTo>
                        <a:cubicBezTo>
                          <a:pt x="1382" y="66"/>
                          <a:pt x="1382" y="66"/>
                          <a:pt x="1382" y="66"/>
                        </a:cubicBezTo>
                        <a:cubicBezTo>
                          <a:pt x="1348" y="27"/>
                          <a:pt x="1292" y="13"/>
                          <a:pt x="1248" y="35"/>
                        </a:cubicBezTo>
                        <a:cubicBezTo>
                          <a:pt x="1248" y="35"/>
                          <a:pt x="1248" y="35"/>
                          <a:pt x="1248" y="35"/>
                        </a:cubicBezTo>
                        <a:cubicBezTo>
                          <a:pt x="1231" y="44"/>
                          <a:pt x="1231" y="44"/>
                          <a:pt x="1231" y="44"/>
                        </a:cubicBezTo>
                        <a:cubicBezTo>
                          <a:pt x="1184" y="5"/>
                          <a:pt x="1117" y="0"/>
                          <a:pt x="1064" y="30"/>
                        </a:cubicBezTo>
                        <a:cubicBezTo>
                          <a:pt x="963" y="85"/>
                          <a:pt x="963" y="85"/>
                          <a:pt x="963" y="85"/>
                        </a:cubicBezTo>
                        <a:cubicBezTo>
                          <a:pt x="829" y="85"/>
                          <a:pt x="829" y="85"/>
                          <a:pt x="829" y="85"/>
                        </a:cubicBezTo>
                        <a:cubicBezTo>
                          <a:pt x="800" y="85"/>
                          <a:pt x="771" y="79"/>
                          <a:pt x="745" y="66"/>
                        </a:cubicBezTo>
                        <a:cubicBezTo>
                          <a:pt x="727" y="57"/>
                          <a:pt x="727" y="57"/>
                          <a:pt x="727" y="57"/>
                        </a:cubicBezTo>
                        <a:cubicBezTo>
                          <a:pt x="617" y="4"/>
                          <a:pt x="487" y="17"/>
                          <a:pt x="390" y="90"/>
                        </a:cubicBezTo>
                        <a:cubicBezTo>
                          <a:pt x="389" y="91"/>
                          <a:pt x="389" y="91"/>
                          <a:pt x="388" y="91"/>
                        </a:cubicBezTo>
                        <a:cubicBezTo>
                          <a:pt x="343" y="132"/>
                          <a:pt x="343" y="132"/>
                          <a:pt x="343" y="132"/>
                        </a:cubicBezTo>
                        <a:cubicBezTo>
                          <a:pt x="328" y="146"/>
                          <a:pt x="309" y="156"/>
                          <a:pt x="289" y="163"/>
                        </a:cubicBezTo>
                        <a:cubicBezTo>
                          <a:pt x="265" y="82"/>
                          <a:pt x="265" y="82"/>
                          <a:pt x="265" y="82"/>
                        </a:cubicBezTo>
                        <a:cubicBezTo>
                          <a:pt x="262" y="72"/>
                          <a:pt x="252" y="65"/>
                          <a:pt x="242" y="65"/>
                        </a:cubicBezTo>
                        <a:cubicBezTo>
                          <a:pt x="24" y="65"/>
                          <a:pt x="24" y="65"/>
                          <a:pt x="24" y="65"/>
                        </a:cubicBezTo>
                        <a:cubicBezTo>
                          <a:pt x="11" y="65"/>
                          <a:pt x="0" y="76"/>
                          <a:pt x="0" y="89"/>
                        </a:cubicBezTo>
                        <a:cubicBezTo>
                          <a:pt x="0" y="90"/>
                          <a:pt x="0" y="91"/>
                          <a:pt x="0" y="92"/>
                        </a:cubicBezTo>
                        <a:cubicBezTo>
                          <a:pt x="73" y="687"/>
                          <a:pt x="73" y="687"/>
                          <a:pt x="73" y="687"/>
                        </a:cubicBezTo>
                        <a:cubicBezTo>
                          <a:pt x="74" y="699"/>
                          <a:pt x="85" y="708"/>
                          <a:pt x="97" y="708"/>
                        </a:cubicBezTo>
                        <a:cubicBezTo>
                          <a:pt x="423" y="708"/>
                          <a:pt x="423" y="708"/>
                          <a:pt x="423" y="708"/>
                        </a:cubicBezTo>
                        <a:cubicBezTo>
                          <a:pt x="437" y="708"/>
                          <a:pt x="447" y="698"/>
                          <a:pt x="447" y="684"/>
                        </a:cubicBezTo>
                        <a:cubicBezTo>
                          <a:pt x="447" y="682"/>
                          <a:pt x="447" y="680"/>
                          <a:pt x="446" y="677"/>
                        </a:cubicBezTo>
                        <a:cubicBezTo>
                          <a:pt x="404" y="539"/>
                          <a:pt x="404" y="539"/>
                          <a:pt x="404" y="539"/>
                        </a:cubicBezTo>
                        <a:cubicBezTo>
                          <a:pt x="535" y="456"/>
                          <a:pt x="535" y="456"/>
                          <a:pt x="535" y="456"/>
                        </a:cubicBezTo>
                        <a:cubicBezTo>
                          <a:pt x="552" y="447"/>
                          <a:pt x="572" y="445"/>
                          <a:pt x="591" y="449"/>
                        </a:cubicBezTo>
                        <a:cubicBezTo>
                          <a:pt x="592" y="449"/>
                          <a:pt x="592" y="450"/>
                          <a:pt x="593" y="450"/>
                        </a:cubicBezTo>
                        <a:cubicBezTo>
                          <a:pt x="865" y="500"/>
                          <a:pt x="865" y="500"/>
                          <a:pt x="865" y="500"/>
                        </a:cubicBezTo>
                        <a:cubicBezTo>
                          <a:pt x="939" y="513"/>
                          <a:pt x="1016" y="502"/>
                          <a:pt x="1084" y="469"/>
                        </a:cubicBezTo>
                        <a:cubicBezTo>
                          <a:pt x="1085" y="468"/>
                          <a:pt x="1086" y="468"/>
                          <a:pt x="1087" y="467"/>
                        </a:cubicBezTo>
                        <a:cubicBezTo>
                          <a:pt x="1558" y="144"/>
                          <a:pt x="1558" y="144"/>
                          <a:pt x="1558" y="144"/>
                        </a:cubicBezTo>
                        <a:cubicBezTo>
                          <a:pt x="1568" y="137"/>
                          <a:pt x="1571" y="123"/>
                          <a:pt x="1565" y="112"/>
                        </a:cubicBezTo>
                        <a:cubicBezTo>
                          <a:pt x="1528" y="51"/>
                          <a:pt x="1450" y="30"/>
                          <a:pt x="1388" y="63"/>
                        </a:cubicBezTo>
                        <a:close/>
                        <a:moveTo>
                          <a:pt x="1270" y="78"/>
                        </a:moveTo>
                        <a:cubicBezTo>
                          <a:pt x="1292" y="67"/>
                          <a:pt x="1319" y="74"/>
                          <a:pt x="1338" y="90"/>
                        </a:cubicBezTo>
                        <a:cubicBezTo>
                          <a:pt x="1164" y="184"/>
                          <a:pt x="1164" y="184"/>
                          <a:pt x="1164" y="184"/>
                        </a:cubicBezTo>
                        <a:cubicBezTo>
                          <a:pt x="1158" y="187"/>
                          <a:pt x="1158" y="187"/>
                          <a:pt x="1158" y="187"/>
                        </a:cubicBezTo>
                        <a:cubicBezTo>
                          <a:pt x="1152" y="174"/>
                          <a:pt x="1145" y="161"/>
                          <a:pt x="1137" y="150"/>
                        </a:cubicBezTo>
                        <a:lnTo>
                          <a:pt x="1270" y="78"/>
                        </a:lnTo>
                        <a:close/>
                        <a:moveTo>
                          <a:pt x="1088" y="72"/>
                        </a:moveTo>
                        <a:cubicBezTo>
                          <a:pt x="1088" y="72"/>
                          <a:pt x="1088" y="72"/>
                          <a:pt x="1088" y="72"/>
                        </a:cubicBezTo>
                        <a:cubicBezTo>
                          <a:pt x="1117" y="55"/>
                          <a:pt x="1153" y="54"/>
                          <a:pt x="1183" y="70"/>
                        </a:cubicBezTo>
                        <a:cubicBezTo>
                          <a:pt x="1101" y="114"/>
                          <a:pt x="1101" y="114"/>
                          <a:pt x="1101" y="114"/>
                        </a:cubicBezTo>
                        <a:cubicBezTo>
                          <a:pt x="1086" y="104"/>
                          <a:pt x="1070" y="96"/>
                          <a:pt x="1053" y="91"/>
                        </a:cubicBezTo>
                        <a:lnTo>
                          <a:pt x="1088" y="72"/>
                        </a:lnTo>
                        <a:close/>
                        <a:moveTo>
                          <a:pt x="118" y="661"/>
                        </a:moveTo>
                        <a:cubicBezTo>
                          <a:pt x="51" y="113"/>
                          <a:pt x="51" y="113"/>
                          <a:pt x="51" y="113"/>
                        </a:cubicBezTo>
                        <a:cubicBezTo>
                          <a:pt x="224" y="113"/>
                          <a:pt x="224" y="113"/>
                          <a:pt x="224" y="113"/>
                        </a:cubicBezTo>
                        <a:cubicBezTo>
                          <a:pt x="391" y="661"/>
                          <a:pt x="391" y="661"/>
                          <a:pt x="391" y="661"/>
                        </a:cubicBezTo>
                        <a:lnTo>
                          <a:pt x="118" y="661"/>
                        </a:lnTo>
                        <a:close/>
                        <a:moveTo>
                          <a:pt x="1062" y="426"/>
                        </a:moveTo>
                        <a:cubicBezTo>
                          <a:pt x="1003" y="455"/>
                          <a:pt x="937" y="464"/>
                          <a:pt x="873" y="452"/>
                        </a:cubicBezTo>
                        <a:cubicBezTo>
                          <a:pt x="602" y="403"/>
                          <a:pt x="602" y="403"/>
                          <a:pt x="602" y="403"/>
                        </a:cubicBezTo>
                        <a:cubicBezTo>
                          <a:pt x="571" y="395"/>
                          <a:pt x="539" y="399"/>
                          <a:pt x="511" y="415"/>
                        </a:cubicBezTo>
                        <a:cubicBezTo>
                          <a:pt x="511" y="415"/>
                          <a:pt x="511" y="415"/>
                          <a:pt x="510" y="416"/>
                        </a:cubicBezTo>
                        <a:cubicBezTo>
                          <a:pt x="390" y="492"/>
                          <a:pt x="390" y="492"/>
                          <a:pt x="390" y="492"/>
                        </a:cubicBezTo>
                        <a:cubicBezTo>
                          <a:pt x="303" y="209"/>
                          <a:pt x="303" y="209"/>
                          <a:pt x="303" y="209"/>
                        </a:cubicBezTo>
                        <a:cubicBezTo>
                          <a:pt x="330" y="200"/>
                          <a:pt x="354" y="186"/>
                          <a:pt x="375" y="167"/>
                        </a:cubicBezTo>
                        <a:cubicBezTo>
                          <a:pt x="420" y="128"/>
                          <a:pt x="420" y="128"/>
                          <a:pt x="420" y="128"/>
                        </a:cubicBezTo>
                        <a:cubicBezTo>
                          <a:pt x="502" y="66"/>
                          <a:pt x="613" y="55"/>
                          <a:pt x="706" y="101"/>
                        </a:cubicBezTo>
                        <a:cubicBezTo>
                          <a:pt x="725" y="110"/>
                          <a:pt x="725" y="110"/>
                          <a:pt x="725" y="110"/>
                        </a:cubicBezTo>
                        <a:cubicBezTo>
                          <a:pt x="757" y="125"/>
                          <a:pt x="793" y="133"/>
                          <a:pt x="829" y="133"/>
                        </a:cubicBezTo>
                        <a:cubicBezTo>
                          <a:pt x="1009" y="133"/>
                          <a:pt x="1009" y="133"/>
                          <a:pt x="1009" y="133"/>
                        </a:cubicBezTo>
                        <a:cubicBezTo>
                          <a:pt x="1061" y="133"/>
                          <a:pt x="1105" y="169"/>
                          <a:pt x="1117" y="219"/>
                        </a:cubicBezTo>
                        <a:cubicBezTo>
                          <a:pt x="991" y="213"/>
                          <a:pt x="991" y="213"/>
                          <a:pt x="991" y="213"/>
                        </a:cubicBezTo>
                        <a:cubicBezTo>
                          <a:pt x="943" y="211"/>
                          <a:pt x="895" y="213"/>
                          <a:pt x="847" y="220"/>
                        </a:cubicBezTo>
                        <a:cubicBezTo>
                          <a:pt x="834" y="221"/>
                          <a:pt x="825" y="233"/>
                          <a:pt x="827" y="247"/>
                        </a:cubicBezTo>
                        <a:cubicBezTo>
                          <a:pt x="829" y="260"/>
                          <a:pt x="841" y="269"/>
                          <a:pt x="854" y="267"/>
                        </a:cubicBezTo>
                        <a:cubicBezTo>
                          <a:pt x="899" y="261"/>
                          <a:pt x="944" y="259"/>
                          <a:pt x="989" y="261"/>
                        </a:cubicBezTo>
                        <a:cubicBezTo>
                          <a:pt x="1143" y="268"/>
                          <a:pt x="1143" y="268"/>
                          <a:pt x="1143" y="268"/>
                        </a:cubicBezTo>
                        <a:cubicBezTo>
                          <a:pt x="1143" y="268"/>
                          <a:pt x="1144" y="268"/>
                          <a:pt x="1144" y="268"/>
                        </a:cubicBezTo>
                        <a:cubicBezTo>
                          <a:pt x="1157" y="268"/>
                          <a:pt x="1168" y="257"/>
                          <a:pt x="1168" y="244"/>
                        </a:cubicBezTo>
                        <a:cubicBezTo>
                          <a:pt x="1168" y="241"/>
                          <a:pt x="1168" y="239"/>
                          <a:pt x="1168" y="236"/>
                        </a:cubicBezTo>
                        <a:cubicBezTo>
                          <a:pt x="1187" y="226"/>
                          <a:pt x="1187" y="226"/>
                          <a:pt x="1187" y="226"/>
                        </a:cubicBezTo>
                        <a:cubicBezTo>
                          <a:pt x="1410" y="106"/>
                          <a:pt x="1410" y="106"/>
                          <a:pt x="1410" y="106"/>
                        </a:cubicBezTo>
                        <a:cubicBezTo>
                          <a:pt x="1443" y="88"/>
                          <a:pt x="1483" y="93"/>
                          <a:pt x="1509" y="119"/>
                        </a:cubicBezTo>
                        <a:lnTo>
                          <a:pt x="1062" y="4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32">
                    <a:extLst>
                      <a:ext uri="{FF2B5EF4-FFF2-40B4-BE49-F238E27FC236}">
                        <a16:creationId xmlns:a16="http://schemas.microsoft.com/office/drawing/2014/main" id="{797C5AF2-3182-43AD-945C-ABF5FA6796BA}"/>
                      </a:ext>
                    </a:extLst>
                  </p:cNvPr>
                  <p:cNvSpPr>
                    <a:spLocks noEditPoints="1"/>
                  </p:cNvSpPr>
                  <p:nvPr/>
                </p:nvSpPr>
                <p:spPr bwMode="auto">
                  <a:xfrm>
                    <a:off x="1639" y="3641"/>
                    <a:ext cx="256" cy="255"/>
                  </a:xfrm>
                  <a:custGeom>
                    <a:avLst/>
                    <a:gdLst>
                      <a:gd name="T0" fmla="*/ 0 w 135"/>
                      <a:gd name="T1" fmla="*/ 67 h 135"/>
                      <a:gd name="T2" fmla="*/ 68 w 135"/>
                      <a:gd name="T3" fmla="*/ 135 h 135"/>
                      <a:gd name="T4" fmla="*/ 135 w 135"/>
                      <a:gd name="T5" fmla="*/ 67 h 135"/>
                      <a:gd name="T6" fmla="*/ 68 w 135"/>
                      <a:gd name="T7" fmla="*/ 0 h 135"/>
                      <a:gd name="T8" fmla="*/ 68 w 135"/>
                      <a:gd name="T9" fmla="*/ 0 h 135"/>
                      <a:gd name="T10" fmla="*/ 0 w 135"/>
                      <a:gd name="T11" fmla="*/ 67 h 135"/>
                      <a:gd name="T12" fmla="*/ 68 w 135"/>
                      <a:gd name="T13" fmla="*/ 48 h 135"/>
                      <a:gd name="T14" fmla="*/ 87 w 135"/>
                      <a:gd name="T15" fmla="*/ 67 h 135"/>
                      <a:gd name="T16" fmla="*/ 68 w 135"/>
                      <a:gd name="T17" fmla="*/ 87 h 135"/>
                      <a:gd name="T18" fmla="*/ 48 w 135"/>
                      <a:gd name="T19" fmla="*/ 67 h 135"/>
                      <a:gd name="T20" fmla="*/ 68 w 135"/>
                      <a:gd name="T21" fmla="*/ 4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5" h="135">
                        <a:moveTo>
                          <a:pt x="0" y="67"/>
                        </a:moveTo>
                        <a:cubicBezTo>
                          <a:pt x="0" y="105"/>
                          <a:pt x="31" y="135"/>
                          <a:pt x="68" y="135"/>
                        </a:cubicBezTo>
                        <a:cubicBezTo>
                          <a:pt x="105" y="135"/>
                          <a:pt x="135" y="105"/>
                          <a:pt x="135" y="67"/>
                        </a:cubicBezTo>
                        <a:cubicBezTo>
                          <a:pt x="135" y="30"/>
                          <a:pt x="105" y="0"/>
                          <a:pt x="68" y="0"/>
                        </a:cubicBezTo>
                        <a:cubicBezTo>
                          <a:pt x="68" y="0"/>
                          <a:pt x="68" y="0"/>
                          <a:pt x="68" y="0"/>
                        </a:cubicBezTo>
                        <a:cubicBezTo>
                          <a:pt x="31" y="0"/>
                          <a:pt x="0" y="30"/>
                          <a:pt x="0" y="67"/>
                        </a:cubicBezTo>
                        <a:close/>
                        <a:moveTo>
                          <a:pt x="68" y="48"/>
                        </a:moveTo>
                        <a:cubicBezTo>
                          <a:pt x="79" y="48"/>
                          <a:pt x="87" y="57"/>
                          <a:pt x="87" y="67"/>
                        </a:cubicBezTo>
                        <a:cubicBezTo>
                          <a:pt x="87" y="78"/>
                          <a:pt x="79" y="87"/>
                          <a:pt x="68" y="87"/>
                        </a:cubicBezTo>
                        <a:cubicBezTo>
                          <a:pt x="57" y="87"/>
                          <a:pt x="48" y="78"/>
                          <a:pt x="48" y="67"/>
                        </a:cubicBezTo>
                        <a:cubicBezTo>
                          <a:pt x="48" y="57"/>
                          <a:pt x="57" y="48"/>
                          <a:pt x="68"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33">
                    <a:extLst>
                      <a:ext uri="{FF2B5EF4-FFF2-40B4-BE49-F238E27FC236}">
                        <a16:creationId xmlns:a16="http://schemas.microsoft.com/office/drawing/2014/main" id="{C6CA26A0-3694-4581-8879-B9218F3D8A9E}"/>
                      </a:ext>
                    </a:extLst>
                  </p:cNvPr>
                  <p:cNvSpPr>
                    <a:spLocks noEditPoints="1"/>
                  </p:cNvSpPr>
                  <p:nvPr/>
                </p:nvSpPr>
                <p:spPr bwMode="auto">
                  <a:xfrm>
                    <a:off x="1477" y="312"/>
                    <a:ext cx="2973" cy="1340"/>
                  </a:xfrm>
                  <a:custGeom>
                    <a:avLst/>
                    <a:gdLst>
                      <a:gd name="T0" fmla="*/ 1474 w 1571"/>
                      <a:gd name="T1" fmla="*/ 0 h 708"/>
                      <a:gd name="T2" fmla="*/ 1124 w 1571"/>
                      <a:gd name="T3" fmla="*/ 24 h 708"/>
                      <a:gd name="T4" fmla="*/ 1167 w 1571"/>
                      <a:gd name="T5" fmla="*/ 169 h 708"/>
                      <a:gd name="T6" fmla="*/ 980 w 1571"/>
                      <a:gd name="T7" fmla="*/ 259 h 708"/>
                      <a:gd name="T8" fmla="*/ 706 w 1571"/>
                      <a:gd name="T9" fmla="*/ 208 h 708"/>
                      <a:gd name="T10" fmla="*/ 484 w 1571"/>
                      <a:gd name="T11" fmla="*/ 241 h 708"/>
                      <a:gd name="T12" fmla="*/ 6 w 1571"/>
                      <a:gd name="T13" fmla="*/ 596 h 708"/>
                      <a:gd name="T14" fmla="*/ 189 w 1571"/>
                      <a:gd name="T15" fmla="*/ 642 h 708"/>
                      <a:gd name="T16" fmla="*/ 323 w 1571"/>
                      <a:gd name="T17" fmla="*/ 673 h 708"/>
                      <a:gd name="T18" fmla="*/ 340 w 1571"/>
                      <a:gd name="T19" fmla="*/ 664 h 708"/>
                      <a:gd name="T20" fmla="*/ 608 w 1571"/>
                      <a:gd name="T21" fmla="*/ 623 h 708"/>
                      <a:gd name="T22" fmla="*/ 826 w 1571"/>
                      <a:gd name="T23" fmla="*/ 642 h 708"/>
                      <a:gd name="T24" fmla="*/ 1181 w 1571"/>
                      <a:gd name="T25" fmla="*/ 618 h 708"/>
                      <a:gd name="T26" fmla="*/ 1228 w 1571"/>
                      <a:gd name="T27" fmla="*/ 576 h 708"/>
                      <a:gd name="T28" fmla="*/ 1306 w 1571"/>
                      <a:gd name="T29" fmla="*/ 626 h 708"/>
                      <a:gd name="T30" fmla="*/ 1547 w 1571"/>
                      <a:gd name="T31" fmla="*/ 643 h 708"/>
                      <a:gd name="T32" fmla="*/ 1571 w 1571"/>
                      <a:gd name="T33" fmla="*/ 616 h 708"/>
                      <a:gd name="T34" fmla="*/ 301 w 1571"/>
                      <a:gd name="T35" fmla="*/ 630 h 708"/>
                      <a:gd name="T36" fmla="*/ 407 w 1571"/>
                      <a:gd name="T37" fmla="*/ 524 h 708"/>
                      <a:gd name="T38" fmla="*/ 434 w 1571"/>
                      <a:gd name="T39" fmla="*/ 558 h 708"/>
                      <a:gd name="T40" fmla="*/ 483 w 1571"/>
                      <a:gd name="T41" fmla="*/ 636 h 708"/>
                      <a:gd name="T42" fmla="*/ 388 w 1571"/>
                      <a:gd name="T43" fmla="*/ 638 h 708"/>
                      <a:gd name="T44" fmla="*/ 518 w 1571"/>
                      <a:gd name="T45" fmla="*/ 617 h 708"/>
                      <a:gd name="T46" fmla="*/ 1196 w 1571"/>
                      <a:gd name="T47" fmla="*/ 541 h 708"/>
                      <a:gd name="T48" fmla="*/ 865 w 1571"/>
                      <a:gd name="T49" fmla="*/ 607 h 708"/>
                      <a:gd name="T50" fmla="*/ 742 w 1571"/>
                      <a:gd name="T51" fmla="*/ 575 h 708"/>
                      <a:gd name="T52" fmla="*/ 454 w 1571"/>
                      <a:gd name="T53" fmla="*/ 489 h 708"/>
                      <a:gd name="T54" fmla="*/ 724 w 1571"/>
                      <a:gd name="T55" fmla="*/ 488 h 708"/>
                      <a:gd name="T56" fmla="*/ 717 w 1571"/>
                      <a:gd name="T57" fmla="*/ 441 h 708"/>
                      <a:gd name="T58" fmla="*/ 582 w 1571"/>
                      <a:gd name="T59" fmla="*/ 447 h 708"/>
                      <a:gd name="T60" fmla="*/ 403 w 1571"/>
                      <a:gd name="T61" fmla="*/ 463 h 708"/>
                      <a:gd name="T62" fmla="*/ 403 w 1571"/>
                      <a:gd name="T63" fmla="*/ 472 h 708"/>
                      <a:gd name="T64" fmla="*/ 161 w 1571"/>
                      <a:gd name="T65" fmla="*/ 602 h 708"/>
                      <a:gd name="T66" fmla="*/ 509 w 1571"/>
                      <a:gd name="T67" fmla="*/ 282 h 708"/>
                      <a:gd name="T68" fmla="*/ 969 w 1571"/>
                      <a:gd name="T69" fmla="*/ 305 h 708"/>
                      <a:gd name="T70" fmla="*/ 1061 w 1571"/>
                      <a:gd name="T71" fmla="*/ 292 h 708"/>
                      <a:gd name="T72" fmla="*/ 1268 w 1571"/>
                      <a:gd name="T73" fmla="*/ 499 h 708"/>
                      <a:gd name="T74" fmla="*/ 1347 w 1571"/>
                      <a:gd name="T75" fmla="*/ 595 h 708"/>
                      <a:gd name="T76" fmla="*/ 1453 w 1571"/>
                      <a:gd name="T77" fmla="*/ 47 h 708"/>
                      <a:gd name="T78" fmla="*/ 1347 w 1571"/>
                      <a:gd name="T79" fmla="*/ 595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71" h="708">
                        <a:moveTo>
                          <a:pt x="1498" y="21"/>
                        </a:moveTo>
                        <a:cubicBezTo>
                          <a:pt x="1497" y="9"/>
                          <a:pt x="1486" y="0"/>
                          <a:pt x="1474" y="0"/>
                        </a:cubicBezTo>
                        <a:cubicBezTo>
                          <a:pt x="1148" y="0"/>
                          <a:pt x="1148" y="0"/>
                          <a:pt x="1148" y="0"/>
                        </a:cubicBezTo>
                        <a:cubicBezTo>
                          <a:pt x="1134" y="0"/>
                          <a:pt x="1124" y="10"/>
                          <a:pt x="1124" y="24"/>
                        </a:cubicBezTo>
                        <a:cubicBezTo>
                          <a:pt x="1124" y="26"/>
                          <a:pt x="1124" y="28"/>
                          <a:pt x="1125" y="31"/>
                        </a:cubicBezTo>
                        <a:cubicBezTo>
                          <a:pt x="1167" y="169"/>
                          <a:pt x="1167" y="169"/>
                          <a:pt x="1167" y="169"/>
                        </a:cubicBezTo>
                        <a:cubicBezTo>
                          <a:pt x="1036" y="252"/>
                          <a:pt x="1036" y="252"/>
                          <a:pt x="1036" y="252"/>
                        </a:cubicBezTo>
                        <a:cubicBezTo>
                          <a:pt x="1019" y="261"/>
                          <a:pt x="999" y="264"/>
                          <a:pt x="980" y="259"/>
                        </a:cubicBezTo>
                        <a:cubicBezTo>
                          <a:pt x="979" y="259"/>
                          <a:pt x="979" y="259"/>
                          <a:pt x="978" y="258"/>
                        </a:cubicBezTo>
                        <a:cubicBezTo>
                          <a:pt x="706" y="208"/>
                          <a:pt x="706" y="208"/>
                          <a:pt x="706" y="208"/>
                        </a:cubicBezTo>
                        <a:cubicBezTo>
                          <a:pt x="632" y="195"/>
                          <a:pt x="555" y="206"/>
                          <a:pt x="487" y="239"/>
                        </a:cubicBezTo>
                        <a:cubicBezTo>
                          <a:pt x="486" y="240"/>
                          <a:pt x="485" y="240"/>
                          <a:pt x="484" y="241"/>
                        </a:cubicBezTo>
                        <a:cubicBezTo>
                          <a:pt x="13" y="564"/>
                          <a:pt x="13" y="564"/>
                          <a:pt x="13" y="564"/>
                        </a:cubicBezTo>
                        <a:cubicBezTo>
                          <a:pt x="3" y="571"/>
                          <a:pt x="0" y="585"/>
                          <a:pt x="6" y="596"/>
                        </a:cubicBezTo>
                        <a:cubicBezTo>
                          <a:pt x="43" y="657"/>
                          <a:pt x="121" y="678"/>
                          <a:pt x="183" y="645"/>
                        </a:cubicBezTo>
                        <a:cubicBezTo>
                          <a:pt x="189" y="642"/>
                          <a:pt x="189" y="642"/>
                          <a:pt x="189" y="642"/>
                        </a:cubicBezTo>
                        <a:cubicBezTo>
                          <a:pt x="211" y="668"/>
                          <a:pt x="244" y="683"/>
                          <a:pt x="278" y="683"/>
                        </a:cubicBezTo>
                        <a:cubicBezTo>
                          <a:pt x="294" y="684"/>
                          <a:pt x="309" y="680"/>
                          <a:pt x="323" y="673"/>
                        </a:cubicBezTo>
                        <a:cubicBezTo>
                          <a:pt x="323" y="673"/>
                          <a:pt x="323" y="673"/>
                          <a:pt x="323" y="673"/>
                        </a:cubicBezTo>
                        <a:cubicBezTo>
                          <a:pt x="340" y="664"/>
                          <a:pt x="340" y="664"/>
                          <a:pt x="340" y="664"/>
                        </a:cubicBezTo>
                        <a:cubicBezTo>
                          <a:pt x="387" y="703"/>
                          <a:pt x="454" y="708"/>
                          <a:pt x="507" y="678"/>
                        </a:cubicBezTo>
                        <a:cubicBezTo>
                          <a:pt x="608" y="623"/>
                          <a:pt x="608" y="623"/>
                          <a:pt x="608" y="623"/>
                        </a:cubicBezTo>
                        <a:cubicBezTo>
                          <a:pt x="742" y="623"/>
                          <a:pt x="742" y="623"/>
                          <a:pt x="742" y="623"/>
                        </a:cubicBezTo>
                        <a:cubicBezTo>
                          <a:pt x="771" y="623"/>
                          <a:pt x="800" y="629"/>
                          <a:pt x="826" y="642"/>
                        </a:cubicBezTo>
                        <a:cubicBezTo>
                          <a:pt x="844" y="651"/>
                          <a:pt x="844" y="651"/>
                          <a:pt x="844" y="651"/>
                        </a:cubicBezTo>
                        <a:cubicBezTo>
                          <a:pt x="954" y="704"/>
                          <a:pt x="1084" y="691"/>
                          <a:pt x="1181" y="618"/>
                        </a:cubicBezTo>
                        <a:cubicBezTo>
                          <a:pt x="1182" y="617"/>
                          <a:pt x="1182" y="617"/>
                          <a:pt x="1183" y="617"/>
                        </a:cubicBezTo>
                        <a:cubicBezTo>
                          <a:pt x="1228" y="576"/>
                          <a:pt x="1228" y="576"/>
                          <a:pt x="1228" y="576"/>
                        </a:cubicBezTo>
                        <a:cubicBezTo>
                          <a:pt x="1243" y="562"/>
                          <a:pt x="1262" y="552"/>
                          <a:pt x="1282" y="545"/>
                        </a:cubicBezTo>
                        <a:cubicBezTo>
                          <a:pt x="1306" y="626"/>
                          <a:pt x="1306" y="626"/>
                          <a:pt x="1306" y="626"/>
                        </a:cubicBezTo>
                        <a:cubicBezTo>
                          <a:pt x="1309" y="636"/>
                          <a:pt x="1319" y="643"/>
                          <a:pt x="1329" y="643"/>
                        </a:cubicBezTo>
                        <a:cubicBezTo>
                          <a:pt x="1547" y="643"/>
                          <a:pt x="1547" y="643"/>
                          <a:pt x="1547" y="643"/>
                        </a:cubicBezTo>
                        <a:cubicBezTo>
                          <a:pt x="1560" y="643"/>
                          <a:pt x="1571" y="632"/>
                          <a:pt x="1571" y="619"/>
                        </a:cubicBezTo>
                        <a:cubicBezTo>
                          <a:pt x="1571" y="618"/>
                          <a:pt x="1571" y="617"/>
                          <a:pt x="1571" y="616"/>
                        </a:cubicBezTo>
                        <a:lnTo>
                          <a:pt x="1498" y="21"/>
                        </a:lnTo>
                        <a:close/>
                        <a:moveTo>
                          <a:pt x="301" y="630"/>
                        </a:moveTo>
                        <a:cubicBezTo>
                          <a:pt x="279" y="641"/>
                          <a:pt x="252" y="634"/>
                          <a:pt x="233" y="618"/>
                        </a:cubicBezTo>
                        <a:cubicBezTo>
                          <a:pt x="407" y="524"/>
                          <a:pt x="407" y="524"/>
                          <a:pt x="407" y="524"/>
                        </a:cubicBezTo>
                        <a:cubicBezTo>
                          <a:pt x="413" y="521"/>
                          <a:pt x="413" y="521"/>
                          <a:pt x="413" y="521"/>
                        </a:cubicBezTo>
                        <a:cubicBezTo>
                          <a:pt x="419" y="534"/>
                          <a:pt x="426" y="547"/>
                          <a:pt x="434" y="558"/>
                        </a:cubicBezTo>
                        <a:lnTo>
                          <a:pt x="301" y="630"/>
                        </a:lnTo>
                        <a:close/>
                        <a:moveTo>
                          <a:pt x="483" y="636"/>
                        </a:moveTo>
                        <a:cubicBezTo>
                          <a:pt x="483" y="636"/>
                          <a:pt x="483" y="636"/>
                          <a:pt x="483" y="636"/>
                        </a:cubicBezTo>
                        <a:cubicBezTo>
                          <a:pt x="454" y="653"/>
                          <a:pt x="418" y="654"/>
                          <a:pt x="388" y="638"/>
                        </a:cubicBezTo>
                        <a:cubicBezTo>
                          <a:pt x="470" y="594"/>
                          <a:pt x="470" y="594"/>
                          <a:pt x="470" y="594"/>
                        </a:cubicBezTo>
                        <a:cubicBezTo>
                          <a:pt x="485" y="604"/>
                          <a:pt x="501" y="612"/>
                          <a:pt x="518" y="617"/>
                        </a:cubicBezTo>
                        <a:lnTo>
                          <a:pt x="483" y="636"/>
                        </a:lnTo>
                        <a:close/>
                        <a:moveTo>
                          <a:pt x="1196" y="541"/>
                        </a:moveTo>
                        <a:cubicBezTo>
                          <a:pt x="1151" y="580"/>
                          <a:pt x="1151" y="580"/>
                          <a:pt x="1151" y="580"/>
                        </a:cubicBezTo>
                        <a:cubicBezTo>
                          <a:pt x="1069" y="642"/>
                          <a:pt x="958" y="653"/>
                          <a:pt x="865" y="607"/>
                        </a:cubicBezTo>
                        <a:cubicBezTo>
                          <a:pt x="846" y="598"/>
                          <a:pt x="846" y="598"/>
                          <a:pt x="846" y="598"/>
                        </a:cubicBezTo>
                        <a:cubicBezTo>
                          <a:pt x="814" y="583"/>
                          <a:pt x="778" y="575"/>
                          <a:pt x="742" y="575"/>
                        </a:cubicBezTo>
                        <a:cubicBezTo>
                          <a:pt x="562" y="575"/>
                          <a:pt x="562" y="575"/>
                          <a:pt x="562" y="575"/>
                        </a:cubicBezTo>
                        <a:cubicBezTo>
                          <a:pt x="510" y="575"/>
                          <a:pt x="466" y="539"/>
                          <a:pt x="454" y="489"/>
                        </a:cubicBezTo>
                        <a:cubicBezTo>
                          <a:pt x="580" y="495"/>
                          <a:pt x="580" y="495"/>
                          <a:pt x="580" y="495"/>
                        </a:cubicBezTo>
                        <a:cubicBezTo>
                          <a:pt x="628" y="497"/>
                          <a:pt x="676" y="495"/>
                          <a:pt x="724" y="488"/>
                        </a:cubicBezTo>
                        <a:cubicBezTo>
                          <a:pt x="737" y="487"/>
                          <a:pt x="746" y="475"/>
                          <a:pt x="744" y="461"/>
                        </a:cubicBezTo>
                        <a:cubicBezTo>
                          <a:pt x="742" y="448"/>
                          <a:pt x="730" y="439"/>
                          <a:pt x="717" y="441"/>
                        </a:cubicBezTo>
                        <a:cubicBezTo>
                          <a:pt x="717" y="441"/>
                          <a:pt x="717" y="441"/>
                          <a:pt x="717" y="441"/>
                        </a:cubicBezTo>
                        <a:cubicBezTo>
                          <a:pt x="672" y="447"/>
                          <a:pt x="627" y="449"/>
                          <a:pt x="582" y="447"/>
                        </a:cubicBezTo>
                        <a:cubicBezTo>
                          <a:pt x="428" y="440"/>
                          <a:pt x="428" y="440"/>
                          <a:pt x="428" y="440"/>
                        </a:cubicBezTo>
                        <a:cubicBezTo>
                          <a:pt x="415" y="440"/>
                          <a:pt x="404" y="450"/>
                          <a:pt x="403" y="463"/>
                        </a:cubicBezTo>
                        <a:cubicBezTo>
                          <a:pt x="403" y="463"/>
                          <a:pt x="403" y="464"/>
                          <a:pt x="403" y="464"/>
                        </a:cubicBezTo>
                        <a:cubicBezTo>
                          <a:pt x="403" y="467"/>
                          <a:pt x="403" y="469"/>
                          <a:pt x="403" y="472"/>
                        </a:cubicBezTo>
                        <a:cubicBezTo>
                          <a:pt x="384" y="482"/>
                          <a:pt x="384" y="482"/>
                          <a:pt x="384" y="482"/>
                        </a:cubicBezTo>
                        <a:cubicBezTo>
                          <a:pt x="161" y="602"/>
                          <a:pt x="161" y="602"/>
                          <a:pt x="161" y="602"/>
                        </a:cubicBezTo>
                        <a:cubicBezTo>
                          <a:pt x="128" y="620"/>
                          <a:pt x="88" y="615"/>
                          <a:pt x="62" y="589"/>
                        </a:cubicBezTo>
                        <a:cubicBezTo>
                          <a:pt x="509" y="282"/>
                          <a:pt x="509" y="282"/>
                          <a:pt x="509" y="282"/>
                        </a:cubicBezTo>
                        <a:cubicBezTo>
                          <a:pt x="568" y="253"/>
                          <a:pt x="634" y="244"/>
                          <a:pt x="698" y="256"/>
                        </a:cubicBezTo>
                        <a:cubicBezTo>
                          <a:pt x="969" y="305"/>
                          <a:pt x="969" y="305"/>
                          <a:pt x="969" y="305"/>
                        </a:cubicBezTo>
                        <a:cubicBezTo>
                          <a:pt x="1000" y="313"/>
                          <a:pt x="1032" y="309"/>
                          <a:pt x="1060" y="293"/>
                        </a:cubicBezTo>
                        <a:cubicBezTo>
                          <a:pt x="1060" y="293"/>
                          <a:pt x="1060" y="293"/>
                          <a:pt x="1061" y="292"/>
                        </a:cubicBezTo>
                        <a:cubicBezTo>
                          <a:pt x="1181" y="216"/>
                          <a:pt x="1181" y="216"/>
                          <a:pt x="1181" y="216"/>
                        </a:cubicBezTo>
                        <a:cubicBezTo>
                          <a:pt x="1268" y="499"/>
                          <a:pt x="1268" y="499"/>
                          <a:pt x="1268" y="499"/>
                        </a:cubicBezTo>
                        <a:cubicBezTo>
                          <a:pt x="1241" y="508"/>
                          <a:pt x="1217" y="522"/>
                          <a:pt x="1196" y="541"/>
                        </a:cubicBezTo>
                        <a:close/>
                        <a:moveTo>
                          <a:pt x="1347" y="595"/>
                        </a:moveTo>
                        <a:cubicBezTo>
                          <a:pt x="1180" y="47"/>
                          <a:pt x="1180" y="47"/>
                          <a:pt x="1180" y="47"/>
                        </a:cubicBezTo>
                        <a:cubicBezTo>
                          <a:pt x="1453" y="47"/>
                          <a:pt x="1453" y="47"/>
                          <a:pt x="1453" y="47"/>
                        </a:cubicBezTo>
                        <a:cubicBezTo>
                          <a:pt x="1520" y="595"/>
                          <a:pt x="1520" y="595"/>
                          <a:pt x="1520" y="595"/>
                        </a:cubicBezTo>
                        <a:lnTo>
                          <a:pt x="1347" y="5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34">
                    <a:extLst>
                      <a:ext uri="{FF2B5EF4-FFF2-40B4-BE49-F238E27FC236}">
                        <a16:creationId xmlns:a16="http://schemas.microsoft.com/office/drawing/2014/main" id="{44271E9B-155B-410C-B053-D56BE8051E0E}"/>
                      </a:ext>
                    </a:extLst>
                  </p:cNvPr>
                  <p:cNvSpPr>
                    <a:spLocks noEditPoints="1"/>
                  </p:cNvSpPr>
                  <p:nvPr/>
                </p:nvSpPr>
                <p:spPr bwMode="auto">
                  <a:xfrm>
                    <a:off x="3863" y="426"/>
                    <a:ext cx="256" cy="255"/>
                  </a:xfrm>
                  <a:custGeom>
                    <a:avLst/>
                    <a:gdLst>
                      <a:gd name="T0" fmla="*/ 67 w 135"/>
                      <a:gd name="T1" fmla="*/ 0 h 135"/>
                      <a:gd name="T2" fmla="*/ 0 w 135"/>
                      <a:gd name="T3" fmla="*/ 68 h 135"/>
                      <a:gd name="T4" fmla="*/ 67 w 135"/>
                      <a:gd name="T5" fmla="*/ 135 h 135"/>
                      <a:gd name="T6" fmla="*/ 135 w 135"/>
                      <a:gd name="T7" fmla="*/ 68 h 135"/>
                      <a:gd name="T8" fmla="*/ 67 w 135"/>
                      <a:gd name="T9" fmla="*/ 0 h 135"/>
                      <a:gd name="T10" fmla="*/ 67 w 135"/>
                      <a:gd name="T11" fmla="*/ 87 h 135"/>
                      <a:gd name="T12" fmla="*/ 48 w 135"/>
                      <a:gd name="T13" fmla="*/ 68 h 135"/>
                      <a:gd name="T14" fmla="*/ 67 w 135"/>
                      <a:gd name="T15" fmla="*/ 48 h 135"/>
                      <a:gd name="T16" fmla="*/ 87 w 135"/>
                      <a:gd name="T17" fmla="*/ 68 h 135"/>
                      <a:gd name="T18" fmla="*/ 67 w 135"/>
                      <a:gd name="T19" fmla="*/ 8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135">
                        <a:moveTo>
                          <a:pt x="67" y="0"/>
                        </a:moveTo>
                        <a:cubicBezTo>
                          <a:pt x="30" y="0"/>
                          <a:pt x="0" y="30"/>
                          <a:pt x="0" y="68"/>
                        </a:cubicBezTo>
                        <a:cubicBezTo>
                          <a:pt x="0" y="105"/>
                          <a:pt x="30" y="135"/>
                          <a:pt x="67" y="135"/>
                        </a:cubicBezTo>
                        <a:cubicBezTo>
                          <a:pt x="104" y="135"/>
                          <a:pt x="135" y="105"/>
                          <a:pt x="135" y="68"/>
                        </a:cubicBezTo>
                        <a:cubicBezTo>
                          <a:pt x="135" y="30"/>
                          <a:pt x="104" y="0"/>
                          <a:pt x="67" y="0"/>
                        </a:cubicBezTo>
                        <a:close/>
                        <a:moveTo>
                          <a:pt x="67" y="87"/>
                        </a:moveTo>
                        <a:cubicBezTo>
                          <a:pt x="56" y="87"/>
                          <a:pt x="48" y="78"/>
                          <a:pt x="48" y="68"/>
                        </a:cubicBezTo>
                        <a:cubicBezTo>
                          <a:pt x="48" y="57"/>
                          <a:pt x="56" y="48"/>
                          <a:pt x="67" y="48"/>
                        </a:cubicBezTo>
                        <a:cubicBezTo>
                          <a:pt x="78" y="48"/>
                          <a:pt x="87" y="57"/>
                          <a:pt x="87" y="68"/>
                        </a:cubicBezTo>
                        <a:cubicBezTo>
                          <a:pt x="87" y="78"/>
                          <a:pt x="78" y="87"/>
                          <a:pt x="67"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35">
                    <a:extLst>
                      <a:ext uri="{FF2B5EF4-FFF2-40B4-BE49-F238E27FC236}">
                        <a16:creationId xmlns:a16="http://schemas.microsoft.com/office/drawing/2014/main" id="{4188E4D0-B14A-45F6-A25F-3765BDD63283}"/>
                      </a:ext>
                    </a:extLst>
                  </p:cNvPr>
                  <p:cNvSpPr>
                    <a:spLocks noEditPoints="1"/>
                  </p:cNvSpPr>
                  <p:nvPr/>
                </p:nvSpPr>
                <p:spPr bwMode="auto">
                  <a:xfrm>
                    <a:off x="2256" y="1625"/>
                    <a:ext cx="1072" cy="1072"/>
                  </a:xfrm>
                  <a:custGeom>
                    <a:avLst/>
                    <a:gdLst>
                      <a:gd name="T0" fmla="*/ 566 w 566"/>
                      <a:gd name="T1" fmla="*/ 283 h 566"/>
                      <a:gd name="T2" fmla="*/ 283 w 566"/>
                      <a:gd name="T3" fmla="*/ 0 h 566"/>
                      <a:gd name="T4" fmla="*/ 0 w 566"/>
                      <a:gd name="T5" fmla="*/ 283 h 566"/>
                      <a:gd name="T6" fmla="*/ 283 w 566"/>
                      <a:gd name="T7" fmla="*/ 566 h 566"/>
                      <a:gd name="T8" fmla="*/ 566 w 566"/>
                      <a:gd name="T9" fmla="*/ 283 h 566"/>
                      <a:gd name="T10" fmla="*/ 48 w 566"/>
                      <a:gd name="T11" fmla="*/ 283 h 566"/>
                      <a:gd name="T12" fmla="*/ 283 w 566"/>
                      <a:gd name="T13" fmla="*/ 48 h 566"/>
                      <a:gd name="T14" fmla="*/ 518 w 566"/>
                      <a:gd name="T15" fmla="*/ 283 h 566"/>
                      <a:gd name="T16" fmla="*/ 283 w 566"/>
                      <a:gd name="T17" fmla="*/ 518 h 566"/>
                      <a:gd name="T18" fmla="*/ 48 w 566"/>
                      <a:gd name="T19" fmla="*/ 283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6" h="566">
                        <a:moveTo>
                          <a:pt x="566" y="283"/>
                        </a:moveTo>
                        <a:cubicBezTo>
                          <a:pt x="566" y="127"/>
                          <a:pt x="439" y="0"/>
                          <a:pt x="283" y="0"/>
                        </a:cubicBezTo>
                        <a:cubicBezTo>
                          <a:pt x="127" y="0"/>
                          <a:pt x="0" y="127"/>
                          <a:pt x="0" y="283"/>
                        </a:cubicBezTo>
                        <a:cubicBezTo>
                          <a:pt x="0" y="439"/>
                          <a:pt x="127" y="566"/>
                          <a:pt x="283" y="566"/>
                        </a:cubicBezTo>
                        <a:cubicBezTo>
                          <a:pt x="439" y="566"/>
                          <a:pt x="566" y="439"/>
                          <a:pt x="566" y="283"/>
                        </a:cubicBezTo>
                        <a:close/>
                        <a:moveTo>
                          <a:pt x="48" y="283"/>
                        </a:moveTo>
                        <a:cubicBezTo>
                          <a:pt x="48" y="153"/>
                          <a:pt x="153" y="48"/>
                          <a:pt x="283" y="48"/>
                        </a:cubicBezTo>
                        <a:cubicBezTo>
                          <a:pt x="413" y="48"/>
                          <a:pt x="518" y="153"/>
                          <a:pt x="518" y="283"/>
                        </a:cubicBezTo>
                        <a:cubicBezTo>
                          <a:pt x="518" y="413"/>
                          <a:pt x="413" y="518"/>
                          <a:pt x="283" y="518"/>
                        </a:cubicBezTo>
                        <a:cubicBezTo>
                          <a:pt x="153" y="518"/>
                          <a:pt x="48" y="413"/>
                          <a:pt x="48" y="2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36">
                    <a:extLst>
                      <a:ext uri="{FF2B5EF4-FFF2-40B4-BE49-F238E27FC236}">
                        <a16:creationId xmlns:a16="http://schemas.microsoft.com/office/drawing/2014/main" id="{B83278E4-F573-4680-AB94-4E15AD814DB0}"/>
                      </a:ext>
                    </a:extLst>
                  </p:cNvPr>
                  <p:cNvSpPr>
                    <a:spLocks/>
                  </p:cNvSpPr>
                  <p:nvPr/>
                </p:nvSpPr>
                <p:spPr bwMode="auto">
                  <a:xfrm>
                    <a:off x="2444" y="1854"/>
                    <a:ext cx="545" cy="614"/>
                  </a:xfrm>
                  <a:custGeom>
                    <a:avLst/>
                    <a:gdLst>
                      <a:gd name="T0" fmla="*/ 212 w 288"/>
                      <a:gd name="T1" fmla="*/ 324 h 324"/>
                      <a:gd name="T2" fmla="*/ 264 w 288"/>
                      <a:gd name="T3" fmla="*/ 324 h 324"/>
                      <a:gd name="T4" fmla="*/ 288 w 288"/>
                      <a:gd name="T5" fmla="*/ 300 h 324"/>
                      <a:gd name="T6" fmla="*/ 264 w 288"/>
                      <a:gd name="T7" fmla="*/ 276 h 324"/>
                      <a:gd name="T8" fmla="*/ 212 w 288"/>
                      <a:gd name="T9" fmla="*/ 276 h 324"/>
                      <a:gd name="T10" fmla="*/ 118 w 288"/>
                      <a:gd name="T11" fmla="*/ 225 h 324"/>
                      <a:gd name="T12" fmla="*/ 228 w 288"/>
                      <a:gd name="T13" fmla="*/ 225 h 324"/>
                      <a:gd name="T14" fmla="*/ 252 w 288"/>
                      <a:gd name="T15" fmla="*/ 201 h 324"/>
                      <a:gd name="T16" fmla="*/ 228 w 288"/>
                      <a:gd name="T17" fmla="*/ 177 h 324"/>
                      <a:gd name="T18" fmla="*/ 100 w 288"/>
                      <a:gd name="T19" fmla="*/ 177 h 324"/>
                      <a:gd name="T20" fmla="*/ 100 w 288"/>
                      <a:gd name="T21" fmla="*/ 147 h 324"/>
                      <a:gd name="T22" fmla="*/ 228 w 288"/>
                      <a:gd name="T23" fmla="*/ 147 h 324"/>
                      <a:gd name="T24" fmla="*/ 252 w 288"/>
                      <a:gd name="T25" fmla="*/ 123 h 324"/>
                      <a:gd name="T26" fmla="*/ 228 w 288"/>
                      <a:gd name="T27" fmla="*/ 99 h 324"/>
                      <a:gd name="T28" fmla="*/ 118 w 288"/>
                      <a:gd name="T29" fmla="*/ 99 h 324"/>
                      <a:gd name="T30" fmla="*/ 212 w 288"/>
                      <a:gd name="T31" fmla="*/ 48 h 324"/>
                      <a:gd name="T32" fmla="*/ 264 w 288"/>
                      <a:gd name="T33" fmla="*/ 48 h 324"/>
                      <a:gd name="T34" fmla="*/ 288 w 288"/>
                      <a:gd name="T35" fmla="*/ 24 h 324"/>
                      <a:gd name="T36" fmla="*/ 264 w 288"/>
                      <a:gd name="T37" fmla="*/ 0 h 324"/>
                      <a:gd name="T38" fmla="*/ 212 w 288"/>
                      <a:gd name="T39" fmla="*/ 0 h 324"/>
                      <a:gd name="T40" fmla="*/ 64 w 288"/>
                      <a:gd name="T41" fmla="*/ 99 h 324"/>
                      <a:gd name="T42" fmla="*/ 24 w 288"/>
                      <a:gd name="T43" fmla="*/ 99 h 324"/>
                      <a:gd name="T44" fmla="*/ 0 w 288"/>
                      <a:gd name="T45" fmla="*/ 123 h 324"/>
                      <a:gd name="T46" fmla="*/ 24 w 288"/>
                      <a:gd name="T47" fmla="*/ 147 h 324"/>
                      <a:gd name="T48" fmla="*/ 52 w 288"/>
                      <a:gd name="T49" fmla="*/ 147 h 324"/>
                      <a:gd name="T50" fmla="*/ 51 w 288"/>
                      <a:gd name="T51" fmla="*/ 162 h 324"/>
                      <a:gd name="T52" fmla="*/ 52 w 288"/>
                      <a:gd name="T53" fmla="*/ 177 h 324"/>
                      <a:gd name="T54" fmla="*/ 24 w 288"/>
                      <a:gd name="T55" fmla="*/ 177 h 324"/>
                      <a:gd name="T56" fmla="*/ 0 w 288"/>
                      <a:gd name="T57" fmla="*/ 201 h 324"/>
                      <a:gd name="T58" fmla="*/ 24 w 288"/>
                      <a:gd name="T59" fmla="*/ 225 h 324"/>
                      <a:gd name="T60" fmla="*/ 64 w 288"/>
                      <a:gd name="T61" fmla="*/ 225 h 324"/>
                      <a:gd name="T62" fmla="*/ 212 w 288"/>
                      <a:gd name="T63" fmla="*/ 324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8" h="324">
                        <a:moveTo>
                          <a:pt x="212" y="324"/>
                        </a:moveTo>
                        <a:cubicBezTo>
                          <a:pt x="264" y="324"/>
                          <a:pt x="264" y="324"/>
                          <a:pt x="264" y="324"/>
                        </a:cubicBezTo>
                        <a:cubicBezTo>
                          <a:pt x="277" y="324"/>
                          <a:pt x="288" y="313"/>
                          <a:pt x="288" y="300"/>
                        </a:cubicBezTo>
                        <a:cubicBezTo>
                          <a:pt x="288" y="286"/>
                          <a:pt x="277" y="276"/>
                          <a:pt x="264" y="276"/>
                        </a:cubicBezTo>
                        <a:cubicBezTo>
                          <a:pt x="212" y="276"/>
                          <a:pt x="212" y="276"/>
                          <a:pt x="212" y="276"/>
                        </a:cubicBezTo>
                        <a:cubicBezTo>
                          <a:pt x="174" y="276"/>
                          <a:pt x="139" y="256"/>
                          <a:pt x="118" y="225"/>
                        </a:cubicBezTo>
                        <a:cubicBezTo>
                          <a:pt x="228" y="225"/>
                          <a:pt x="228" y="225"/>
                          <a:pt x="228" y="225"/>
                        </a:cubicBezTo>
                        <a:cubicBezTo>
                          <a:pt x="241" y="225"/>
                          <a:pt x="252" y="214"/>
                          <a:pt x="252" y="201"/>
                        </a:cubicBezTo>
                        <a:cubicBezTo>
                          <a:pt x="252" y="187"/>
                          <a:pt x="241" y="177"/>
                          <a:pt x="228" y="177"/>
                        </a:cubicBezTo>
                        <a:cubicBezTo>
                          <a:pt x="100" y="177"/>
                          <a:pt x="100" y="177"/>
                          <a:pt x="100" y="177"/>
                        </a:cubicBezTo>
                        <a:cubicBezTo>
                          <a:pt x="99" y="167"/>
                          <a:pt x="99" y="157"/>
                          <a:pt x="100" y="147"/>
                        </a:cubicBezTo>
                        <a:cubicBezTo>
                          <a:pt x="228" y="147"/>
                          <a:pt x="228" y="147"/>
                          <a:pt x="228" y="147"/>
                        </a:cubicBezTo>
                        <a:cubicBezTo>
                          <a:pt x="241" y="147"/>
                          <a:pt x="252" y="137"/>
                          <a:pt x="252" y="123"/>
                        </a:cubicBezTo>
                        <a:cubicBezTo>
                          <a:pt x="252" y="110"/>
                          <a:pt x="241" y="99"/>
                          <a:pt x="228" y="99"/>
                        </a:cubicBezTo>
                        <a:cubicBezTo>
                          <a:pt x="118" y="99"/>
                          <a:pt x="118" y="99"/>
                          <a:pt x="118" y="99"/>
                        </a:cubicBezTo>
                        <a:cubicBezTo>
                          <a:pt x="139" y="68"/>
                          <a:pt x="174" y="48"/>
                          <a:pt x="212" y="48"/>
                        </a:cubicBezTo>
                        <a:cubicBezTo>
                          <a:pt x="264" y="48"/>
                          <a:pt x="264" y="48"/>
                          <a:pt x="264" y="48"/>
                        </a:cubicBezTo>
                        <a:cubicBezTo>
                          <a:pt x="277" y="48"/>
                          <a:pt x="288" y="38"/>
                          <a:pt x="288" y="24"/>
                        </a:cubicBezTo>
                        <a:cubicBezTo>
                          <a:pt x="288" y="11"/>
                          <a:pt x="277" y="0"/>
                          <a:pt x="264" y="0"/>
                        </a:cubicBezTo>
                        <a:cubicBezTo>
                          <a:pt x="212" y="0"/>
                          <a:pt x="212" y="0"/>
                          <a:pt x="212" y="0"/>
                        </a:cubicBezTo>
                        <a:cubicBezTo>
                          <a:pt x="148" y="1"/>
                          <a:pt x="89" y="39"/>
                          <a:pt x="64" y="99"/>
                        </a:cubicBezTo>
                        <a:cubicBezTo>
                          <a:pt x="24" y="99"/>
                          <a:pt x="24" y="99"/>
                          <a:pt x="24" y="99"/>
                        </a:cubicBezTo>
                        <a:cubicBezTo>
                          <a:pt x="11" y="99"/>
                          <a:pt x="0" y="110"/>
                          <a:pt x="0" y="123"/>
                        </a:cubicBezTo>
                        <a:cubicBezTo>
                          <a:pt x="0" y="137"/>
                          <a:pt x="11" y="147"/>
                          <a:pt x="24" y="147"/>
                        </a:cubicBezTo>
                        <a:cubicBezTo>
                          <a:pt x="52" y="147"/>
                          <a:pt x="52" y="147"/>
                          <a:pt x="52" y="147"/>
                        </a:cubicBezTo>
                        <a:cubicBezTo>
                          <a:pt x="51" y="152"/>
                          <a:pt x="51" y="157"/>
                          <a:pt x="51" y="162"/>
                        </a:cubicBezTo>
                        <a:cubicBezTo>
                          <a:pt x="51" y="167"/>
                          <a:pt x="51" y="172"/>
                          <a:pt x="52" y="177"/>
                        </a:cubicBezTo>
                        <a:cubicBezTo>
                          <a:pt x="24" y="177"/>
                          <a:pt x="24" y="177"/>
                          <a:pt x="24" y="177"/>
                        </a:cubicBezTo>
                        <a:cubicBezTo>
                          <a:pt x="11" y="177"/>
                          <a:pt x="0" y="187"/>
                          <a:pt x="0" y="201"/>
                        </a:cubicBezTo>
                        <a:cubicBezTo>
                          <a:pt x="0" y="214"/>
                          <a:pt x="11" y="225"/>
                          <a:pt x="24" y="225"/>
                        </a:cubicBezTo>
                        <a:cubicBezTo>
                          <a:pt x="64" y="225"/>
                          <a:pt x="64" y="225"/>
                          <a:pt x="64" y="225"/>
                        </a:cubicBezTo>
                        <a:cubicBezTo>
                          <a:pt x="89" y="285"/>
                          <a:pt x="148" y="323"/>
                          <a:pt x="212" y="3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grpSp>
      <p:sp>
        <p:nvSpPr>
          <p:cNvPr id="2" name="Titel 1">
            <a:extLst>
              <a:ext uri="{FF2B5EF4-FFF2-40B4-BE49-F238E27FC236}">
                <a16:creationId xmlns:a16="http://schemas.microsoft.com/office/drawing/2014/main" id="{F9D6B185-FCC7-7D40-BD1E-CF613376C241}"/>
              </a:ext>
            </a:extLst>
          </p:cNvPr>
          <p:cNvSpPr>
            <a:spLocks noGrp="1"/>
          </p:cNvSpPr>
          <p:nvPr>
            <p:ph type="title"/>
          </p:nvPr>
        </p:nvSpPr>
        <p:spPr>
          <a:xfrm>
            <a:off x="685800" y="609600"/>
            <a:ext cx="7772400" cy="1143000"/>
          </a:xfrm>
        </p:spPr>
        <p:txBody>
          <a:bodyPr/>
          <a:lstStyle/>
          <a:p>
            <a:r>
              <a:rPr lang="en-US" sz="3600" dirty="0"/>
              <a:t>Generating sustainable value within two main activities</a:t>
            </a:r>
          </a:p>
        </p:txBody>
      </p:sp>
      <p:sp>
        <p:nvSpPr>
          <p:cNvPr id="4" name="Fußzeilenplatzhalter 3">
            <a:extLst>
              <a:ext uri="{FF2B5EF4-FFF2-40B4-BE49-F238E27FC236}">
                <a16:creationId xmlns:a16="http://schemas.microsoft.com/office/drawing/2014/main" id="{8FB12E0C-7A49-A747-BD31-37B8A5DA6AFB}"/>
              </a:ext>
            </a:extLst>
          </p:cNvPr>
          <p:cNvSpPr>
            <a:spLocks noGrp="1"/>
          </p:cNvSpPr>
          <p:nvPr>
            <p:ph type="ftr" sz="quarter" idx="10"/>
          </p:nvPr>
        </p:nvSpPr>
        <p:spPr/>
        <p:txBody>
          <a:bodyPr/>
          <a:lstStyle/>
          <a:p>
            <a:r>
              <a:rPr lang="en" dirty="0"/>
              <a:t>© Build &amp; Invest. All rights reserved </a:t>
            </a:r>
            <a:endParaRPr lang="de-DE" dirty="0"/>
          </a:p>
        </p:txBody>
      </p:sp>
      <p:sp>
        <p:nvSpPr>
          <p:cNvPr id="5" name="Foliennummernplatzhalter 4">
            <a:extLst>
              <a:ext uri="{FF2B5EF4-FFF2-40B4-BE49-F238E27FC236}">
                <a16:creationId xmlns:a16="http://schemas.microsoft.com/office/drawing/2014/main" id="{0A0EDD80-BB76-3245-BCED-AD149651A9B4}"/>
              </a:ext>
            </a:extLst>
          </p:cNvPr>
          <p:cNvSpPr>
            <a:spLocks noGrp="1"/>
          </p:cNvSpPr>
          <p:nvPr>
            <p:ph type="sldNum" sz="quarter" idx="11"/>
          </p:nvPr>
        </p:nvSpPr>
        <p:spPr/>
        <p:txBody>
          <a:bodyPr/>
          <a:lstStyle/>
          <a:p>
            <a:fld id="{A2BBA7E8-647F-41E8-9202-E071415AA6E7}" type="slidenum">
              <a:rPr lang="de-DE" smtClean="0"/>
              <a:pPr/>
              <a:t>6</a:t>
            </a:fld>
            <a:endParaRPr lang="de-DE"/>
          </a:p>
        </p:txBody>
      </p:sp>
    </p:spTree>
    <p:extLst>
      <p:ext uri="{BB962C8B-B14F-4D97-AF65-F5344CB8AC3E}">
        <p14:creationId xmlns:p14="http://schemas.microsoft.com/office/powerpoint/2010/main" val="9803725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139C7BC7-FAC9-4C51-AE2C-BFBCE78569EC}"/>
              </a:ext>
            </a:extLst>
          </p:cNvPr>
          <p:cNvSpPr/>
          <p:nvPr/>
        </p:nvSpPr>
        <p:spPr bwMode="auto">
          <a:xfrm>
            <a:off x="2070076" y="1614628"/>
            <a:ext cx="6388124" cy="2170311"/>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sz="1200" b="1" dirty="0">
                <a:latin typeface="Arial" pitchFamily="-65" charset="0"/>
                <a:ea typeface="ヒラギノ角ゴ Pro W3" pitchFamily="-65" charset="-128"/>
                <a:cs typeface="ヒラギノ角ゴ Pro W3" pitchFamily="-65" charset="-128"/>
              </a:rPr>
              <a:t>Managing Director: </a:t>
            </a:r>
          </a:p>
          <a:p>
            <a:pPr marL="0" marR="0" indent="0" algn="l" defTabSz="914400" rtl="0" eaLnBrk="0" fontAlgn="base" latinLnBrk="0" hangingPunct="0">
              <a:lnSpc>
                <a:spcPct val="100000"/>
              </a:lnSpc>
              <a:spcBef>
                <a:spcPct val="0"/>
              </a:spcBef>
              <a:spcAft>
                <a:spcPct val="0"/>
              </a:spcAft>
              <a:buClrTx/>
              <a:buSzTx/>
              <a:buFontTx/>
              <a:buNone/>
              <a:tabLst/>
            </a:pPr>
            <a:r>
              <a:rPr lang="en-US" sz="1200" dirty="0">
                <a:latin typeface="Arial" pitchFamily="-65" charset="0"/>
                <a:ea typeface="ヒラギノ角ゴ Pro W3" pitchFamily="-65" charset="-128"/>
                <a:cs typeface="ヒラギノ角ゴ Pro W3" pitchFamily="-65" charset="-128"/>
              </a:rPr>
              <a:t>Jannis Roser</a:t>
            </a:r>
          </a:p>
          <a:p>
            <a:pPr marL="0" marR="0" indent="0" algn="l" defTabSz="914400" rtl="0" eaLnBrk="0" fontAlgn="base" latinLnBrk="0" hangingPunct="0">
              <a:lnSpc>
                <a:spcPct val="100000"/>
              </a:lnSpc>
              <a:spcBef>
                <a:spcPts val="600"/>
              </a:spcBef>
              <a:spcAft>
                <a:spcPct val="0"/>
              </a:spcAft>
              <a:buClrTx/>
              <a:buSzTx/>
              <a:buFontTx/>
              <a:buNone/>
              <a:tabLst/>
            </a:pPr>
            <a:r>
              <a:rPr kumimoji="0" lang="en-US" sz="1200" b="1" i="0"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Headquarter: </a:t>
            </a:r>
            <a:r>
              <a:rPr kumimoji="0" lang="en-US" sz="1200" b="0" i="0"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Munich	</a:t>
            </a:r>
            <a:r>
              <a:rPr kumimoji="0" lang="en-US" sz="1200" b="1" i="0"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Founded: </a:t>
            </a:r>
            <a:r>
              <a:rPr kumimoji="0" lang="en-US" sz="1200" b="0" i="0"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2016</a:t>
            </a:r>
          </a:p>
          <a:p>
            <a:pPr marL="0" marR="0" indent="0" algn="l" defTabSz="914400" rtl="0" eaLnBrk="0" fontAlgn="base" latinLnBrk="0" hangingPunct="0">
              <a:lnSpc>
                <a:spcPct val="100000"/>
              </a:lnSpc>
              <a:spcBef>
                <a:spcPts val="600"/>
              </a:spcBef>
              <a:spcAft>
                <a:spcPct val="0"/>
              </a:spcAft>
              <a:buClrTx/>
              <a:buSzTx/>
              <a:buFontTx/>
              <a:buNone/>
              <a:tabLst/>
            </a:pPr>
            <a:r>
              <a:rPr kumimoji="0" lang="en-US" sz="1200" b="1" i="0"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Company Description:</a:t>
            </a:r>
          </a:p>
          <a:p>
            <a:pPr algn="l"/>
            <a:r>
              <a:rPr lang="en-US" sz="1200" dirty="0">
                <a:latin typeface="Arial" pitchFamily="-65" charset="0"/>
                <a:ea typeface="ヒラギノ角ゴ Pro W3" pitchFamily="-65" charset="-128"/>
                <a:cs typeface="ヒラギノ角ゴ Pro W3" pitchFamily="-65" charset="-128"/>
              </a:rPr>
              <a:t>We partner with outstanding tech-entrepreneurs and teams who strive to fundamentally change the real estate industry. We share our expertise, we support in tackling challenging roadblocks and we leverage our real estate network to enable our portfolio companies to scale their business successfully. We started out at the end of 2016 investing in B2B SaaS companies across industries and have built up a strong expertise in this area. Now we shift our focus to PropTech to unleash the concentrated expertise of our investors.</a:t>
            </a:r>
          </a:p>
        </p:txBody>
      </p:sp>
      <p:sp>
        <p:nvSpPr>
          <p:cNvPr id="2" name="Titel 1">
            <a:extLst>
              <a:ext uri="{FF2B5EF4-FFF2-40B4-BE49-F238E27FC236}">
                <a16:creationId xmlns:a16="http://schemas.microsoft.com/office/drawing/2014/main" id="{F9D6B185-FCC7-7D40-BD1E-CF613376C241}"/>
              </a:ext>
            </a:extLst>
          </p:cNvPr>
          <p:cNvSpPr>
            <a:spLocks noGrp="1"/>
          </p:cNvSpPr>
          <p:nvPr>
            <p:ph type="title"/>
          </p:nvPr>
        </p:nvSpPr>
        <p:spPr/>
        <p:txBody>
          <a:bodyPr/>
          <a:lstStyle/>
          <a:p>
            <a:r>
              <a:rPr lang="en-US" sz="3600" dirty="0"/>
              <a:t>Strong founding partners</a:t>
            </a:r>
          </a:p>
        </p:txBody>
      </p:sp>
      <p:sp>
        <p:nvSpPr>
          <p:cNvPr id="4" name="Fußzeilenplatzhalter 3">
            <a:extLst>
              <a:ext uri="{FF2B5EF4-FFF2-40B4-BE49-F238E27FC236}">
                <a16:creationId xmlns:a16="http://schemas.microsoft.com/office/drawing/2014/main" id="{8FB12E0C-7A49-A747-BD31-37B8A5DA6AFB}"/>
              </a:ext>
            </a:extLst>
          </p:cNvPr>
          <p:cNvSpPr>
            <a:spLocks noGrp="1"/>
          </p:cNvSpPr>
          <p:nvPr>
            <p:ph type="ftr" sz="quarter" idx="10"/>
          </p:nvPr>
        </p:nvSpPr>
        <p:spPr/>
        <p:txBody>
          <a:bodyPr/>
          <a:lstStyle/>
          <a:p>
            <a:r>
              <a:rPr lang="en"/>
              <a:t>© Build &amp; Invest. All rights reserved </a:t>
            </a:r>
            <a:endParaRPr lang="de-DE" dirty="0"/>
          </a:p>
        </p:txBody>
      </p:sp>
      <p:sp>
        <p:nvSpPr>
          <p:cNvPr id="5" name="Foliennummernplatzhalter 4">
            <a:extLst>
              <a:ext uri="{FF2B5EF4-FFF2-40B4-BE49-F238E27FC236}">
                <a16:creationId xmlns:a16="http://schemas.microsoft.com/office/drawing/2014/main" id="{0A0EDD80-BB76-3245-BCED-AD149651A9B4}"/>
              </a:ext>
            </a:extLst>
          </p:cNvPr>
          <p:cNvSpPr>
            <a:spLocks noGrp="1"/>
          </p:cNvSpPr>
          <p:nvPr>
            <p:ph type="sldNum" sz="quarter" idx="11"/>
          </p:nvPr>
        </p:nvSpPr>
        <p:spPr/>
        <p:txBody>
          <a:bodyPr/>
          <a:lstStyle/>
          <a:p>
            <a:fld id="{A2BBA7E8-647F-41E8-9202-E071415AA6E7}" type="slidenum">
              <a:rPr lang="de-DE" smtClean="0"/>
              <a:pPr/>
              <a:t>7</a:t>
            </a:fld>
            <a:endParaRPr lang="de-DE"/>
          </a:p>
        </p:txBody>
      </p:sp>
      <p:pic>
        <p:nvPicPr>
          <p:cNvPr id="21" name="Grafik 5">
            <a:extLst>
              <a:ext uri="{FF2B5EF4-FFF2-40B4-BE49-F238E27FC236}">
                <a16:creationId xmlns:a16="http://schemas.microsoft.com/office/drawing/2014/main" id="{D77A0BDC-E7F4-45FA-9A27-9352E189DE7F}"/>
              </a:ext>
            </a:extLst>
          </p:cNvPr>
          <p:cNvPicPr>
            <a:picLocks noChangeAspect="1"/>
          </p:cNvPicPr>
          <p:nvPr/>
        </p:nvPicPr>
        <p:blipFill>
          <a:blip r:embed="rId3"/>
          <a:stretch>
            <a:fillRect/>
          </a:stretch>
        </p:blipFill>
        <p:spPr>
          <a:xfrm>
            <a:off x="608692" y="2411751"/>
            <a:ext cx="1461384" cy="576064"/>
          </a:xfrm>
          <a:prstGeom prst="rect">
            <a:avLst/>
          </a:prstGeom>
        </p:spPr>
      </p:pic>
      <p:cxnSp>
        <p:nvCxnSpPr>
          <p:cNvPr id="25" name="Straight Connector 24">
            <a:extLst>
              <a:ext uri="{FF2B5EF4-FFF2-40B4-BE49-F238E27FC236}">
                <a16:creationId xmlns:a16="http://schemas.microsoft.com/office/drawing/2014/main" id="{42EC8562-9A8C-488E-ACB2-E9AAC23A5E50}"/>
              </a:ext>
            </a:extLst>
          </p:cNvPr>
          <p:cNvCxnSpPr>
            <a:cxnSpLocks/>
          </p:cNvCxnSpPr>
          <p:nvPr/>
        </p:nvCxnSpPr>
        <p:spPr bwMode="auto">
          <a:xfrm flipH="1">
            <a:off x="755577" y="3902592"/>
            <a:ext cx="7702623"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9" name="Rectangle 8">
            <a:extLst>
              <a:ext uri="{FF2B5EF4-FFF2-40B4-BE49-F238E27FC236}">
                <a16:creationId xmlns:a16="http://schemas.microsoft.com/office/drawing/2014/main" id="{BA08F564-3A00-4E06-90C2-D354D1F24F2C}"/>
              </a:ext>
            </a:extLst>
          </p:cNvPr>
          <p:cNvSpPr/>
          <p:nvPr/>
        </p:nvSpPr>
        <p:spPr bwMode="auto">
          <a:xfrm>
            <a:off x="2070076" y="4048246"/>
            <a:ext cx="6388124" cy="201953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sz="1200" b="1" dirty="0">
                <a:latin typeface="Arial" pitchFamily="-65" charset="0"/>
                <a:ea typeface="ヒラギノ角ゴ Pro W3" pitchFamily="-65" charset="-128"/>
                <a:cs typeface="ヒラギノ角ゴ Pro W3" pitchFamily="-65" charset="-128"/>
              </a:rPr>
              <a:t>Managing Directors: </a:t>
            </a:r>
          </a:p>
          <a:p>
            <a:pPr marL="0" marR="0" indent="0" algn="l" defTabSz="914400" rtl="0" eaLnBrk="0" fontAlgn="base" latinLnBrk="0" hangingPunct="0">
              <a:lnSpc>
                <a:spcPct val="100000"/>
              </a:lnSpc>
              <a:spcBef>
                <a:spcPct val="0"/>
              </a:spcBef>
              <a:spcAft>
                <a:spcPct val="0"/>
              </a:spcAft>
              <a:buClrTx/>
              <a:buSzTx/>
              <a:buFontTx/>
              <a:buNone/>
              <a:tabLst/>
            </a:pPr>
            <a:r>
              <a:rPr lang="en-US" sz="1200" dirty="0">
                <a:latin typeface="Arial" pitchFamily="-65" charset="0"/>
                <a:ea typeface="ヒラギノ角ゴ Pro W3" pitchFamily="-65" charset="-128"/>
                <a:cs typeface="ヒラギノ角ゴ Pro W3" pitchFamily="-65" charset="-128"/>
              </a:rPr>
              <a:t>Eveline Steinberger-Kern, Christian Kern, Bernhard Raberger</a:t>
            </a:r>
          </a:p>
          <a:p>
            <a:pPr marL="0" marR="0" indent="0" algn="l" defTabSz="914400" rtl="0" eaLnBrk="0" fontAlgn="base" latinLnBrk="0" hangingPunct="0">
              <a:lnSpc>
                <a:spcPct val="100000"/>
              </a:lnSpc>
              <a:spcBef>
                <a:spcPts val="600"/>
              </a:spcBef>
              <a:spcAft>
                <a:spcPct val="0"/>
              </a:spcAft>
              <a:buClrTx/>
              <a:buSzTx/>
              <a:buFontTx/>
              <a:buNone/>
              <a:tabLst/>
            </a:pPr>
            <a:r>
              <a:rPr kumimoji="0" lang="en-US" sz="1200" b="1" i="0"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Headquarter: </a:t>
            </a:r>
            <a:r>
              <a:rPr kumimoji="0" lang="en-US" sz="1200" b="0" i="0"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Vienna	</a:t>
            </a:r>
            <a:r>
              <a:rPr kumimoji="0" lang="en-US" sz="1200" b="1" i="0"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Locations: </a:t>
            </a:r>
            <a:r>
              <a:rPr kumimoji="0" lang="en-US" sz="1200" b="0" i="0"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Tel Aviv	</a:t>
            </a:r>
            <a:r>
              <a:rPr kumimoji="0" lang="en-US" sz="1200" b="1" i="0"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Founded: </a:t>
            </a:r>
            <a:r>
              <a:rPr kumimoji="0" lang="en-US" sz="1200" b="0" i="0"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2014</a:t>
            </a:r>
          </a:p>
          <a:p>
            <a:pPr marL="0" marR="0" indent="0" algn="l" defTabSz="914400" rtl="0" eaLnBrk="0" fontAlgn="base" latinLnBrk="0" hangingPunct="0">
              <a:lnSpc>
                <a:spcPct val="100000"/>
              </a:lnSpc>
              <a:spcBef>
                <a:spcPts val="600"/>
              </a:spcBef>
              <a:spcAft>
                <a:spcPct val="0"/>
              </a:spcAft>
              <a:buClrTx/>
              <a:buSzTx/>
              <a:buFontTx/>
              <a:buNone/>
              <a:tabLst/>
            </a:pPr>
            <a:r>
              <a:rPr kumimoji="0" lang="en-US" sz="1200" b="1" i="0"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Company Description:</a:t>
            </a:r>
          </a:p>
          <a:p>
            <a:pPr algn="l"/>
            <a:r>
              <a:rPr lang="en-US" sz="1200" dirty="0">
                <a:latin typeface="Arial" pitchFamily="-65" charset="0"/>
                <a:ea typeface="ヒラギノ角ゴ Pro W3" pitchFamily="-65" charset="-128"/>
                <a:cs typeface="ヒラギノ角ゴ Pro W3" pitchFamily="-65" charset="-128"/>
              </a:rPr>
              <a:t>We are an efficient marketplace for digitization, investments, enterprising and breakthrough ideas. We bridge between the traditional and the new/uncertain. Our team comes with many years of international experience in the relevant industries. Europe is our home market, however, our business activity extends from North America to Asia.</a:t>
            </a:r>
            <a:endParaRPr kumimoji="0" lang="en-US" sz="1200" b="0" i="0"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endParaRPr>
          </a:p>
        </p:txBody>
      </p:sp>
      <p:grpSp>
        <p:nvGrpSpPr>
          <p:cNvPr id="3" name="Group 2">
            <a:extLst>
              <a:ext uri="{FF2B5EF4-FFF2-40B4-BE49-F238E27FC236}">
                <a16:creationId xmlns:a16="http://schemas.microsoft.com/office/drawing/2014/main" id="{765A41DB-065A-4816-A7CE-651D398BFCD0}"/>
              </a:ext>
            </a:extLst>
          </p:cNvPr>
          <p:cNvGrpSpPr/>
          <p:nvPr/>
        </p:nvGrpSpPr>
        <p:grpSpPr>
          <a:xfrm>
            <a:off x="755577" y="4402695"/>
            <a:ext cx="1227004" cy="1258553"/>
            <a:chOff x="697272" y="4219027"/>
            <a:chExt cx="1227004" cy="1258553"/>
          </a:xfrm>
        </p:grpSpPr>
        <p:sp>
          <p:nvSpPr>
            <p:cNvPr id="12" name="Rectangle 11">
              <a:extLst>
                <a:ext uri="{FF2B5EF4-FFF2-40B4-BE49-F238E27FC236}">
                  <a16:creationId xmlns:a16="http://schemas.microsoft.com/office/drawing/2014/main" id="{9688DF63-09D8-4AF7-85BA-811145188074}"/>
                </a:ext>
              </a:extLst>
            </p:cNvPr>
            <p:cNvSpPr/>
            <p:nvPr/>
          </p:nvSpPr>
          <p:spPr>
            <a:xfrm>
              <a:off x="697272" y="5077470"/>
              <a:ext cx="1227004" cy="400110"/>
            </a:xfrm>
            <a:prstGeom prst="rect">
              <a:avLst/>
            </a:prstGeom>
          </p:spPr>
          <p:txBody>
            <a:bodyPr wrap="square" lIns="36000" rIns="36000">
              <a:spAutoFit/>
            </a:bodyPr>
            <a:lstStyle>
              <a:defPPr>
                <a:defRPr lang="de-DE"/>
              </a:defPPr>
              <a:lvl1pPr algn="ctr" rtl="0" eaLnBrk="0" fontAlgn="base" hangingPunct="0">
                <a:spcBef>
                  <a:spcPct val="0"/>
                </a:spcBef>
                <a:spcAft>
                  <a:spcPct val="0"/>
                </a:spcAft>
                <a:defRPr sz="2400" kern="1200">
                  <a:solidFill>
                    <a:schemeClr val="tx1"/>
                  </a:solidFill>
                  <a:latin typeface="Arial" pitchFamily="34" charset="0"/>
                  <a:ea typeface="ヒラギノ角ゴ Pro W3" charset="-128"/>
                  <a:cs typeface="+mn-cs"/>
                </a:defRPr>
              </a:lvl1pPr>
              <a:lvl2pPr marL="457200" algn="ctr" rtl="0" eaLnBrk="0" fontAlgn="base" hangingPunct="0">
                <a:spcBef>
                  <a:spcPct val="0"/>
                </a:spcBef>
                <a:spcAft>
                  <a:spcPct val="0"/>
                </a:spcAft>
                <a:defRPr sz="2400" kern="1200">
                  <a:solidFill>
                    <a:schemeClr val="tx1"/>
                  </a:solidFill>
                  <a:latin typeface="Arial" pitchFamily="34" charset="0"/>
                  <a:ea typeface="ヒラギノ角ゴ Pro W3" charset="-128"/>
                  <a:cs typeface="+mn-cs"/>
                </a:defRPr>
              </a:lvl2pPr>
              <a:lvl3pPr marL="914400" algn="ctr" rtl="0" eaLnBrk="0" fontAlgn="base" hangingPunct="0">
                <a:spcBef>
                  <a:spcPct val="0"/>
                </a:spcBef>
                <a:spcAft>
                  <a:spcPct val="0"/>
                </a:spcAft>
                <a:defRPr sz="2400" kern="1200">
                  <a:solidFill>
                    <a:schemeClr val="tx1"/>
                  </a:solidFill>
                  <a:latin typeface="Arial" pitchFamily="34" charset="0"/>
                  <a:ea typeface="ヒラギノ角ゴ Pro W3" charset="-128"/>
                  <a:cs typeface="+mn-cs"/>
                </a:defRPr>
              </a:lvl3pPr>
              <a:lvl4pPr marL="1371600" algn="ctr" rtl="0" eaLnBrk="0" fontAlgn="base" hangingPunct="0">
                <a:spcBef>
                  <a:spcPct val="0"/>
                </a:spcBef>
                <a:spcAft>
                  <a:spcPct val="0"/>
                </a:spcAft>
                <a:defRPr sz="2400" kern="1200">
                  <a:solidFill>
                    <a:schemeClr val="tx1"/>
                  </a:solidFill>
                  <a:latin typeface="Arial" pitchFamily="34" charset="0"/>
                  <a:ea typeface="ヒラギノ角ゴ Pro W3" charset="-128"/>
                  <a:cs typeface="+mn-cs"/>
                </a:defRPr>
              </a:lvl4pPr>
              <a:lvl5pPr marL="1828800" algn="ctr" rtl="0" eaLnBrk="0" fontAlgn="base" hangingPunct="0">
                <a:spcBef>
                  <a:spcPct val="0"/>
                </a:spcBef>
                <a:spcAft>
                  <a:spcPct val="0"/>
                </a:spcAft>
                <a:defRPr sz="2400" kern="1200">
                  <a:solidFill>
                    <a:schemeClr val="tx1"/>
                  </a:solidFill>
                  <a:latin typeface="Arial" pitchFamily="34" charset="0"/>
                  <a:ea typeface="ヒラギノ角ゴ Pro W3" charset="-128"/>
                  <a:cs typeface="+mn-cs"/>
                </a:defRPr>
              </a:lvl5pPr>
              <a:lvl6pPr marL="2286000" algn="l" defTabSz="914400" rtl="0" eaLnBrk="1" latinLnBrk="0" hangingPunct="1">
                <a:defRPr sz="2400" kern="1200">
                  <a:solidFill>
                    <a:schemeClr val="tx1"/>
                  </a:solidFill>
                  <a:latin typeface="Arial" pitchFamily="34" charset="0"/>
                  <a:ea typeface="ヒラギノ角ゴ Pro W3" charset="-128"/>
                  <a:cs typeface="+mn-cs"/>
                </a:defRPr>
              </a:lvl6pPr>
              <a:lvl7pPr marL="2743200" algn="l" defTabSz="914400" rtl="0" eaLnBrk="1" latinLnBrk="0" hangingPunct="1">
                <a:defRPr sz="2400" kern="1200">
                  <a:solidFill>
                    <a:schemeClr val="tx1"/>
                  </a:solidFill>
                  <a:latin typeface="Arial" pitchFamily="34" charset="0"/>
                  <a:ea typeface="ヒラギノ角ゴ Pro W3" charset="-128"/>
                  <a:cs typeface="+mn-cs"/>
                </a:defRPr>
              </a:lvl7pPr>
              <a:lvl8pPr marL="3200400" algn="l" defTabSz="914400" rtl="0" eaLnBrk="1" latinLnBrk="0" hangingPunct="1">
                <a:defRPr sz="2400" kern="1200">
                  <a:solidFill>
                    <a:schemeClr val="tx1"/>
                  </a:solidFill>
                  <a:latin typeface="Arial" pitchFamily="34" charset="0"/>
                  <a:ea typeface="ヒラギノ角ゴ Pro W3" charset="-128"/>
                  <a:cs typeface="+mn-cs"/>
                </a:defRPr>
              </a:lvl8pPr>
              <a:lvl9pPr marL="3657600" algn="l" defTabSz="914400" rtl="0" eaLnBrk="1" latinLnBrk="0" hangingPunct="1">
                <a:defRPr sz="2400" kern="1200">
                  <a:solidFill>
                    <a:schemeClr val="tx1"/>
                  </a:solidFill>
                  <a:latin typeface="Arial" pitchFamily="34" charset="0"/>
                  <a:ea typeface="ヒラギノ角ゴ Pro W3" charset="-128"/>
                  <a:cs typeface="+mn-cs"/>
                </a:defRPr>
              </a:lvl9pPr>
            </a:lstStyle>
            <a:p>
              <a:pPr algn="r">
                <a:defRPr/>
              </a:pPr>
              <a:r>
                <a:rPr lang="en-US" sz="1000" b="1" dirty="0">
                  <a:solidFill>
                    <a:schemeClr val="accent2"/>
                  </a:solidFill>
                  <a:latin typeface="EngschriftDIND" panose="00000500000000000000" pitchFamily="50" charset="0"/>
                  <a:ea typeface="宋体" pitchFamily="2" charset="-122"/>
                </a:rPr>
                <a:t>DRIVING THE DIGITAL TRANSFORMATION</a:t>
              </a:r>
            </a:p>
          </p:txBody>
        </p:sp>
        <p:pic>
          <p:nvPicPr>
            <p:cNvPr id="13" name="Picture 12">
              <a:extLst>
                <a:ext uri="{FF2B5EF4-FFF2-40B4-BE49-F238E27FC236}">
                  <a16:creationId xmlns:a16="http://schemas.microsoft.com/office/drawing/2014/main" id="{13522DCC-49D8-45A7-902A-31E5D8F5347B}"/>
                </a:ext>
              </a:extLst>
            </p:cNvPr>
            <p:cNvPicPr>
              <a:picLocks noChangeAspect="1"/>
            </p:cNvPicPr>
            <p:nvPr/>
          </p:nvPicPr>
          <p:blipFill>
            <a:blip r:embed="rId4"/>
            <a:stretch>
              <a:fillRect/>
            </a:stretch>
          </p:blipFill>
          <p:spPr>
            <a:xfrm>
              <a:off x="913701" y="4219027"/>
              <a:ext cx="794147" cy="794147"/>
            </a:xfrm>
            <a:prstGeom prst="rect">
              <a:avLst/>
            </a:prstGeom>
          </p:spPr>
        </p:pic>
      </p:grpSp>
    </p:spTree>
    <p:extLst>
      <p:ext uri="{BB962C8B-B14F-4D97-AF65-F5344CB8AC3E}">
        <p14:creationId xmlns:p14="http://schemas.microsoft.com/office/powerpoint/2010/main" val="30872912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9D6B185-FCC7-7D40-BD1E-CF613376C241}"/>
              </a:ext>
            </a:extLst>
          </p:cNvPr>
          <p:cNvSpPr>
            <a:spLocks noGrp="1"/>
          </p:cNvSpPr>
          <p:nvPr>
            <p:ph type="title"/>
          </p:nvPr>
        </p:nvSpPr>
        <p:spPr/>
        <p:txBody>
          <a:bodyPr/>
          <a:lstStyle/>
          <a:p>
            <a:r>
              <a:rPr lang="en-US" sz="3600" dirty="0"/>
              <a:t>Professional team</a:t>
            </a:r>
          </a:p>
        </p:txBody>
      </p:sp>
      <p:sp>
        <p:nvSpPr>
          <p:cNvPr id="4" name="Fußzeilenplatzhalter 3">
            <a:extLst>
              <a:ext uri="{FF2B5EF4-FFF2-40B4-BE49-F238E27FC236}">
                <a16:creationId xmlns:a16="http://schemas.microsoft.com/office/drawing/2014/main" id="{8FB12E0C-7A49-A747-BD31-37B8A5DA6AFB}"/>
              </a:ext>
            </a:extLst>
          </p:cNvPr>
          <p:cNvSpPr>
            <a:spLocks noGrp="1"/>
          </p:cNvSpPr>
          <p:nvPr>
            <p:ph type="ftr" sz="quarter" idx="10"/>
          </p:nvPr>
        </p:nvSpPr>
        <p:spPr/>
        <p:txBody>
          <a:bodyPr/>
          <a:lstStyle/>
          <a:p>
            <a:r>
              <a:rPr lang="en"/>
              <a:t>© Build &amp; Invest. All rights reserved </a:t>
            </a:r>
            <a:endParaRPr lang="de-DE" dirty="0"/>
          </a:p>
        </p:txBody>
      </p:sp>
      <p:sp>
        <p:nvSpPr>
          <p:cNvPr id="5" name="Foliennummernplatzhalter 4">
            <a:extLst>
              <a:ext uri="{FF2B5EF4-FFF2-40B4-BE49-F238E27FC236}">
                <a16:creationId xmlns:a16="http://schemas.microsoft.com/office/drawing/2014/main" id="{0A0EDD80-BB76-3245-BCED-AD149651A9B4}"/>
              </a:ext>
            </a:extLst>
          </p:cNvPr>
          <p:cNvSpPr>
            <a:spLocks noGrp="1"/>
          </p:cNvSpPr>
          <p:nvPr>
            <p:ph type="sldNum" sz="quarter" idx="11"/>
          </p:nvPr>
        </p:nvSpPr>
        <p:spPr/>
        <p:txBody>
          <a:bodyPr/>
          <a:lstStyle/>
          <a:p>
            <a:fld id="{A2BBA7E8-647F-41E8-9202-E071415AA6E7}" type="slidenum">
              <a:rPr lang="de-DE" smtClean="0"/>
              <a:pPr/>
              <a:t>8</a:t>
            </a:fld>
            <a:endParaRPr lang="de-DE"/>
          </a:p>
        </p:txBody>
      </p:sp>
      <p:sp>
        <p:nvSpPr>
          <p:cNvPr id="13" name="Rechteck 66">
            <a:extLst>
              <a:ext uri="{FF2B5EF4-FFF2-40B4-BE49-F238E27FC236}">
                <a16:creationId xmlns:a16="http://schemas.microsoft.com/office/drawing/2014/main" id="{D28F9EF9-E169-4CA6-97C4-D2D5045E03B0}"/>
              </a:ext>
            </a:extLst>
          </p:cNvPr>
          <p:cNvSpPr/>
          <p:nvPr/>
        </p:nvSpPr>
        <p:spPr>
          <a:xfrm>
            <a:off x="0" y="4382391"/>
            <a:ext cx="9144000" cy="1571760"/>
          </a:xfrm>
          <a:prstGeom prst="rect">
            <a:avLst/>
          </a:prstGeom>
          <a:solidFill>
            <a:schemeClr val="bg1">
              <a:alpha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4000" dirty="0"/>
          </a:p>
        </p:txBody>
      </p:sp>
      <p:pic>
        <p:nvPicPr>
          <p:cNvPr id="14" name="Bildplatzhalter 34">
            <a:extLst>
              <a:ext uri="{FF2B5EF4-FFF2-40B4-BE49-F238E27FC236}">
                <a16:creationId xmlns:a16="http://schemas.microsoft.com/office/drawing/2014/main" id="{1701E98D-4A69-4BE8-950C-A4BE9966EB04}"/>
              </a:ext>
            </a:extLst>
          </p:cNvPr>
          <p:cNvPicPr>
            <a:picLocks noChangeAspect="1"/>
          </p:cNvPicPr>
          <p:nvPr/>
        </p:nvPicPr>
        <p:blipFill>
          <a:blip r:embed="rId3">
            <a:extLst>
              <a:ext uri="{28A0092B-C50C-407E-A947-70E740481C1C}">
                <a14:useLocalDpi xmlns:a14="http://schemas.microsoft.com/office/drawing/2010/main" val="0"/>
              </a:ext>
            </a:extLst>
          </a:blip>
          <a:srcRect l="5649" r="5649"/>
          <a:stretch>
            <a:fillRect/>
          </a:stretch>
        </p:blipFill>
        <p:spPr>
          <a:xfrm>
            <a:off x="3187948" y="4437112"/>
            <a:ext cx="720100" cy="720000"/>
          </a:xfrm>
          <a:prstGeom prst="ellipse">
            <a:avLst/>
          </a:prstGeom>
        </p:spPr>
      </p:pic>
      <p:pic>
        <p:nvPicPr>
          <p:cNvPr id="15" name="Grafik 8">
            <a:extLst>
              <a:ext uri="{FF2B5EF4-FFF2-40B4-BE49-F238E27FC236}">
                <a16:creationId xmlns:a16="http://schemas.microsoft.com/office/drawing/2014/main" id="{67069D8D-6C5F-4AFC-85C7-BA7E4DC8F029}"/>
              </a:ext>
            </a:extLst>
          </p:cNvPr>
          <p:cNvPicPr>
            <a:picLocks noChangeAspect="1"/>
          </p:cNvPicPr>
          <p:nvPr/>
        </p:nvPicPr>
        <p:blipFill rotWithShape="1">
          <a:blip r:embed="rId4">
            <a:extLst>
              <a:ext uri="{28A0092B-C50C-407E-A947-70E740481C1C}">
                <a14:useLocalDpi xmlns:a14="http://schemas.microsoft.com/office/drawing/2010/main" val="0"/>
              </a:ext>
            </a:extLst>
          </a:blip>
          <a:srcRect l="18046" r="18001" b="40468"/>
          <a:stretch/>
        </p:blipFill>
        <p:spPr>
          <a:xfrm>
            <a:off x="2204008" y="4437112"/>
            <a:ext cx="720000" cy="720000"/>
          </a:xfrm>
          <a:prstGeom prst="ellipse">
            <a:avLst/>
          </a:prstGeom>
        </p:spPr>
      </p:pic>
      <p:pic>
        <p:nvPicPr>
          <p:cNvPr id="16" name="Bildplatzhalter 14">
            <a:extLst>
              <a:ext uri="{FF2B5EF4-FFF2-40B4-BE49-F238E27FC236}">
                <a16:creationId xmlns:a16="http://schemas.microsoft.com/office/drawing/2014/main" id="{8B1AE967-6AEB-41B2-B2AD-A4C1D0FBDE1B}"/>
              </a:ext>
            </a:extLst>
          </p:cNvPr>
          <p:cNvPicPr>
            <a:picLocks noChangeAspect="1"/>
          </p:cNvPicPr>
          <p:nvPr/>
        </p:nvPicPr>
        <p:blipFill>
          <a:blip r:embed="rId5">
            <a:extLst>
              <a:ext uri="{28A0092B-C50C-407E-A947-70E740481C1C}">
                <a14:useLocalDpi xmlns:a14="http://schemas.microsoft.com/office/drawing/2010/main" val="0"/>
              </a:ext>
            </a:extLst>
          </a:blip>
          <a:srcRect l="6222" r="6222"/>
          <a:stretch>
            <a:fillRect/>
          </a:stretch>
        </p:blipFill>
        <p:spPr>
          <a:xfrm>
            <a:off x="1211088" y="4437112"/>
            <a:ext cx="720100" cy="720000"/>
          </a:xfrm>
          <a:prstGeom prst="ellipse">
            <a:avLst/>
          </a:prstGeom>
        </p:spPr>
      </p:pic>
      <p:pic>
        <p:nvPicPr>
          <p:cNvPr id="17" name="Grafik 3">
            <a:extLst>
              <a:ext uri="{FF2B5EF4-FFF2-40B4-BE49-F238E27FC236}">
                <a16:creationId xmlns:a16="http://schemas.microsoft.com/office/drawing/2014/main" id="{E5F4DB6F-4B17-498E-BF6A-6909CE8B4A42}"/>
              </a:ext>
            </a:extLst>
          </p:cNvPr>
          <p:cNvPicPr>
            <a:picLocks noChangeAspect="1"/>
          </p:cNvPicPr>
          <p:nvPr/>
        </p:nvPicPr>
        <p:blipFill rotWithShape="1">
          <a:blip r:embed="rId6">
            <a:extLst>
              <a:ext uri="{28A0092B-C50C-407E-A947-70E740481C1C}">
                <a14:useLocalDpi xmlns:a14="http://schemas.microsoft.com/office/drawing/2010/main" val="0"/>
              </a:ext>
            </a:extLst>
          </a:blip>
          <a:srcRect l="19041" t="167" r="15034" b="36496"/>
          <a:stretch/>
        </p:blipFill>
        <p:spPr>
          <a:xfrm>
            <a:off x="1707598" y="5157192"/>
            <a:ext cx="720000" cy="720000"/>
          </a:xfrm>
          <a:prstGeom prst="ellipse">
            <a:avLst/>
          </a:prstGeom>
        </p:spPr>
      </p:pic>
      <p:pic>
        <p:nvPicPr>
          <p:cNvPr id="18" name="Bildplatzhalter 38">
            <a:extLst>
              <a:ext uri="{FF2B5EF4-FFF2-40B4-BE49-F238E27FC236}">
                <a16:creationId xmlns:a16="http://schemas.microsoft.com/office/drawing/2014/main" id="{03C167EB-BA47-4C40-9E34-FFA9BC86AC5D}"/>
              </a:ext>
            </a:extLst>
          </p:cNvPr>
          <p:cNvPicPr>
            <a:picLocks noChangeAspect="1"/>
          </p:cNvPicPr>
          <p:nvPr/>
        </p:nvPicPr>
        <p:blipFill>
          <a:blip r:embed="rId7">
            <a:extLst>
              <a:ext uri="{28A0092B-C50C-407E-A947-70E740481C1C}">
                <a14:useLocalDpi xmlns:a14="http://schemas.microsoft.com/office/drawing/2010/main" val="0"/>
              </a:ext>
            </a:extLst>
          </a:blip>
          <a:srcRect l="18274" r="18274"/>
          <a:stretch>
            <a:fillRect/>
          </a:stretch>
        </p:blipFill>
        <p:spPr>
          <a:xfrm>
            <a:off x="218168" y="4437112"/>
            <a:ext cx="720100" cy="720000"/>
          </a:xfrm>
          <a:prstGeom prst="ellipse">
            <a:avLst/>
          </a:prstGeom>
        </p:spPr>
      </p:pic>
      <p:pic>
        <p:nvPicPr>
          <p:cNvPr id="19" name="Picture 8" descr="Bildergebnis für adidas logo">
            <a:extLst>
              <a:ext uri="{FF2B5EF4-FFF2-40B4-BE49-F238E27FC236}">
                <a16:creationId xmlns:a16="http://schemas.microsoft.com/office/drawing/2014/main" id="{766342BA-E107-4FDA-AEB5-D8FEABFA7B47}"/>
              </a:ext>
            </a:extLst>
          </p:cNvPr>
          <p:cNvPicPr>
            <a:picLocks noChangeAspect="1" noChangeArrowheads="1"/>
          </p:cNvPicPr>
          <p:nvPr/>
        </p:nvPicPr>
        <p:blipFill>
          <a:blip r:embed="rId8">
            <a:duotone>
              <a:schemeClr val="accent3">
                <a:shade val="45000"/>
                <a:satMod val="135000"/>
              </a:schemeClr>
              <a:prstClr val="white"/>
            </a:duotone>
            <a:extLst>
              <a:ext uri="{BEBA8EAE-BF5A-486C-A8C5-ECC9F3942E4B}">
                <a14:imgProps xmlns:a14="http://schemas.microsoft.com/office/drawing/2010/main">
                  <a14:imgLayer r:embed="rId9">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8255487" y="3530583"/>
            <a:ext cx="590554" cy="393701"/>
          </a:xfrm>
          <a:prstGeom prst="rect">
            <a:avLst/>
          </a:prstGeom>
          <a:noFill/>
          <a:extLst>
            <a:ext uri="{909E8E84-426E-40DD-AFC4-6F175D3DCCD1}">
              <a14:hiddenFill xmlns:a14="http://schemas.microsoft.com/office/drawing/2010/main">
                <a:solidFill>
                  <a:srgbClr val="FFFFFF"/>
                </a:solidFill>
              </a14:hiddenFill>
            </a:ext>
          </a:extLst>
        </p:spPr>
      </p:pic>
      <p:pic>
        <p:nvPicPr>
          <p:cNvPr id="20" name="Bild 3">
            <a:extLst>
              <a:ext uri="{FF2B5EF4-FFF2-40B4-BE49-F238E27FC236}">
                <a16:creationId xmlns:a16="http://schemas.microsoft.com/office/drawing/2014/main" id="{E6837F82-6B43-4D47-B9C8-BC08DE303367}"/>
              </a:ext>
            </a:extLst>
          </p:cNvPr>
          <p:cNvPicPr>
            <a:picLocks noChangeAspect="1"/>
          </p:cNvPicPr>
          <p:nvPr/>
        </p:nvPicPr>
        <p:blipFill>
          <a:blip r:embed="rId10">
            <a:duotone>
              <a:schemeClr val="accent3">
                <a:shade val="45000"/>
                <a:satMod val="135000"/>
              </a:schemeClr>
              <a:prstClr val="white"/>
            </a:duotone>
            <a:extLst>
              <a:ext uri="{BEBA8EAE-BF5A-486C-A8C5-ECC9F3942E4B}">
                <a14:imgProps xmlns:a14="http://schemas.microsoft.com/office/drawing/2010/main">
                  <a14:imgLayer r:embed="rId11">
                    <a14:imgEffect>
                      <a14:saturation sat="0"/>
                    </a14:imgEffect>
                  </a14:imgLayer>
                </a14:imgProps>
              </a:ext>
              <a:ext uri="{28A0092B-C50C-407E-A947-70E740481C1C}">
                <a14:useLocalDpi xmlns:a14="http://schemas.microsoft.com/office/drawing/2010/main" val="0"/>
              </a:ext>
            </a:extLst>
          </a:blip>
          <a:stretch>
            <a:fillRect/>
          </a:stretch>
        </p:blipFill>
        <p:spPr>
          <a:xfrm>
            <a:off x="2091769" y="2873056"/>
            <a:ext cx="572484" cy="224700"/>
          </a:xfrm>
          <a:prstGeom prst="rect">
            <a:avLst/>
          </a:prstGeom>
        </p:spPr>
      </p:pic>
      <p:pic>
        <p:nvPicPr>
          <p:cNvPr id="29" name="Picture 2" descr="Media Markt Logo">
            <a:extLst>
              <a:ext uri="{FF2B5EF4-FFF2-40B4-BE49-F238E27FC236}">
                <a16:creationId xmlns:a16="http://schemas.microsoft.com/office/drawing/2014/main" id="{0113ABF8-48E7-4677-A953-507FD8F2F844}"/>
              </a:ext>
            </a:extLst>
          </p:cNvPr>
          <p:cNvPicPr>
            <a:picLocks noChangeAspect="1" noChangeArrowheads="1"/>
          </p:cNvPicPr>
          <p:nvPr/>
        </p:nvPicPr>
        <p:blipFill>
          <a:blip r:embed="rId12">
            <a:duotone>
              <a:schemeClr val="accent3">
                <a:shade val="45000"/>
                <a:satMod val="135000"/>
              </a:schemeClr>
              <a:prstClr val="white"/>
            </a:duotone>
            <a:extLst>
              <a:ext uri="{BEBA8EAE-BF5A-486C-A8C5-ECC9F3942E4B}">
                <a14:imgProps xmlns:a14="http://schemas.microsoft.com/office/drawing/2010/main">
                  <a14:imgLayer r:embed="rId1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646664" y="3957633"/>
            <a:ext cx="582737" cy="186476"/>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31" descr="Bildergebnis für logo business school maastricht">
            <a:extLst>
              <a:ext uri="{FF2B5EF4-FFF2-40B4-BE49-F238E27FC236}">
                <a16:creationId xmlns:a16="http://schemas.microsoft.com/office/drawing/2014/main" id="{A54407D0-E7A5-4D1E-90FE-F4639FC81994}"/>
              </a:ext>
            </a:extLst>
          </p:cNvPr>
          <p:cNvPicPr>
            <a:picLocks noChangeAspect="1" noChangeArrowheads="1"/>
          </p:cNvPicPr>
          <p:nvPr/>
        </p:nvPicPr>
        <p:blipFill>
          <a:blip r:embed="rId14">
            <a:duotone>
              <a:schemeClr val="accent3">
                <a:shade val="45000"/>
                <a:satMod val="135000"/>
              </a:schemeClr>
              <a:prstClr val="white"/>
            </a:duotone>
            <a:extLst>
              <a:ext uri="{BEBA8EAE-BF5A-486C-A8C5-ECC9F3942E4B}">
                <a14:imgProps xmlns:a14="http://schemas.microsoft.com/office/drawing/2010/main">
                  <a14:imgLayer r:embed="rId15">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2110681" y="3536443"/>
            <a:ext cx="924492" cy="328989"/>
          </a:xfrm>
          <a:prstGeom prst="rect">
            <a:avLst/>
          </a:prstGeom>
          <a:noFill/>
          <a:extLst>
            <a:ext uri="{909E8E84-426E-40DD-AFC4-6F175D3DCCD1}">
              <a14:hiddenFill xmlns:a14="http://schemas.microsoft.com/office/drawing/2010/main">
                <a:solidFill>
                  <a:srgbClr val="FFFFFF"/>
                </a:solidFill>
              </a14:hiddenFill>
            </a:ext>
          </a:extLst>
        </p:spPr>
      </p:pic>
      <p:pic>
        <p:nvPicPr>
          <p:cNvPr id="31" name="Grafik 38">
            <a:extLst>
              <a:ext uri="{FF2B5EF4-FFF2-40B4-BE49-F238E27FC236}">
                <a16:creationId xmlns:a16="http://schemas.microsoft.com/office/drawing/2014/main" id="{15EAA18F-9915-4547-BF1C-2D1C2A250F28}"/>
              </a:ext>
            </a:extLst>
          </p:cNvPr>
          <p:cNvPicPr>
            <a:picLocks noChangeAspect="1"/>
          </p:cNvPicPr>
          <p:nvPr/>
        </p:nvPicPr>
        <p:blipFill rotWithShape="1">
          <a:blip r:embed="rId16">
            <a:duotone>
              <a:schemeClr val="accent3">
                <a:shade val="45000"/>
                <a:satMod val="135000"/>
              </a:schemeClr>
              <a:prstClr val="white"/>
            </a:duotone>
          </a:blip>
          <a:srcRect t="12197" b="12091"/>
          <a:stretch/>
        </p:blipFill>
        <p:spPr>
          <a:xfrm>
            <a:off x="7204468" y="3098134"/>
            <a:ext cx="644427" cy="226642"/>
          </a:xfrm>
          <a:prstGeom prst="rect">
            <a:avLst/>
          </a:prstGeom>
        </p:spPr>
      </p:pic>
      <p:pic>
        <p:nvPicPr>
          <p:cNvPr id="32" name="Grafik 41" descr="\\users\Ordnerumleitungen$\Eileen.stichnoth\Desktop\Download.png">
            <a:extLst>
              <a:ext uri="{FF2B5EF4-FFF2-40B4-BE49-F238E27FC236}">
                <a16:creationId xmlns:a16="http://schemas.microsoft.com/office/drawing/2014/main" id="{E0DE4CD5-1054-445B-9457-66CD96E35CAB}"/>
              </a:ext>
            </a:extLst>
          </p:cNvPr>
          <p:cNvPicPr>
            <a:picLocks noChangeAspect="1"/>
          </p:cNvPicPr>
          <p:nvPr/>
        </p:nvPicPr>
        <p:blipFill>
          <a:blip r:embed="rId17">
            <a:duotone>
              <a:schemeClr val="accent3">
                <a:shade val="45000"/>
                <a:satMod val="135000"/>
              </a:schemeClr>
              <a:prstClr val="white"/>
            </a:duotone>
            <a:extLst>
              <a:ext uri="{BEBA8EAE-BF5A-486C-A8C5-ECC9F3942E4B}">
                <a14:imgProps xmlns:a14="http://schemas.microsoft.com/office/drawing/2010/main">
                  <a14:imgLayer r:embed="rId18">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7417545" y="2314267"/>
            <a:ext cx="1280738" cy="330887"/>
          </a:xfrm>
          <a:prstGeom prst="rect">
            <a:avLst/>
          </a:prstGeom>
          <a:noFill/>
          <a:ln>
            <a:noFill/>
          </a:ln>
        </p:spPr>
      </p:pic>
      <p:pic>
        <p:nvPicPr>
          <p:cNvPr id="33" name="Grafik 42">
            <a:extLst>
              <a:ext uri="{FF2B5EF4-FFF2-40B4-BE49-F238E27FC236}">
                <a16:creationId xmlns:a16="http://schemas.microsoft.com/office/drawing/2014/main" id="{56AB3BD5-1B6E-41EA-B477-0232496DE4D5}"/>
              </a:ext>
            </a:extLst>
          </p:cNvPr>
          <p:cNvPicPr>
            <a:picLocks noChangeAspect="1"/>
          </p:cNvPicPr>
          <p:nvPr/>
        </p:nvPicPr>
        <p:blipFill>
          <a:blip r:embed="rId19">
            <a:duotone>
              <a:schemeClr val="accent3">
                <a:shade val="45000"/>
                <a:satMod val="135000"/>
              </a:schemeClr>
              <a:prstClr val="white"/>
            </a:duotone>
            <a:extLst>
              <a:ext uri="{BEBA8EAE-BF5A-486C-A8C5-ECC9F3942E4B}">
                <a14:imgProps xmlns:a14="http://schemas.microsoft.com/office/drawing/2010/main">
                  <a14:imgLayer r:embed="rId20">
                    <a14:imgEffect>
                      <a14:saturation sat="0"/>
                    </a14:imgEffect>
                  </a14:imgLayer>
                </a14:imgProps>
              </a:ext>
            </a:extLst>
          </a:blip>
          <a:stretch>
            <a:fillRect/>
          </a:stretch>
        </p:blipFill>
        <p:spPr>
          <a:xfrm>
            <a:off x="1221260" y="3214537"/>
            <a:ext cx="603581" cy="237519"/>
          </a:xfrm>
          <a:prstGeom prst="rect">
            <a:avLst/>
          </a:prstGeom>
        </p:spPr>
      </p:pic>
      <p:pic>
        <p:nvPicPr>
          <p:cNvPr id="34" name="Grafik 45">
            <a:extLst>
              <a:ext uri="{FF2B5EF4-FFF2-40B4-BE49-F238E27FC236}">
                <a16:creationId xmlns:a16="http://schemas.microsoft.com/office/drawing/2014/main" id="{56AA389D-CCD5-4033-9983-701B474C35D6}"/>
              </a:ext>
            </a:extLst>
          </p:cNvPr>
          <p:cNvPicPr>
            <a:picLocks noChangeAspect="1"/>
          </p:cNvPicPr>
          <p:nvPr/>
        </p:nvPicPr>
        <p:blipFill>
          <a:blip r:embed="rId21">
            <a:duotone>
              <a:schemeClr val="accent3">
                <a:shade val="45000"/>
                <a:satMod val="135000"/>
              </a:schemeClr>
              <a:prstClr val="white"/>
            </a:duotone>
            <a:extLst>
              <a:ext uri="{BEBA8EAE-BF5A-486C-A8C5-ECC9F3942E4B}">
                <a14:imgProps xmlns:a14="http://schemas.microsoft.com/office/drawing/2010/main">
                  <a14:imgLayer r:embed="rId22">
                    <a14:imgEffect>
                      <a14:saturation sat="0"/>
                    </a14:imgEffect>
                  </a14:imgLayer>
                </a14:imgProps>
              </a:ext>
            </a:extLst>
          </a:blip>
          <a:stretch>
            <a:fillRect/>
          </a:stretch>
        </p:blipFill>
        <p:spPr>
          <a:xfrm>
            <a:off x="1146061" y="2705193"/>
            <a:ext cx="785127" cy="392563"/>
          </a:xfrm>
          <a:prstGeom prst="rect">
            <a:avLst/>
          </a:prstGeom>
        </p:spPr>
      </p:pic>
      <p:pic>
        <p:nvPicPr>
          <p:cNvPr id="35" name="Grafik 51">
            <a:extLst>
              <a:ext uri="{FF2B5EF4-FFF2-40B4-BE49-F238E27FC236}">
                <a16:creationId xmlns:a16="http://schemas.microsoft.com/office/drawing/2014/main" id="{9CB21548-A13E-4DCE-8009-519F32CAE1A2}"/>
              </a:ext>
            </a:extLst>
          </p:cNvPr>
          <p:cNvPicPr>
            <a:picLocks noChangeAspect="1"/>
          </p:cNvPicPr>
          <p:nvPr/>
        </p:nvPicPr>
        <p:blipFill>
          <a:blip r:embed="rId23">
            <a:duotone>
              <a:schemeClr val="accent3">
                <a:shade val="45000"/>
                <a:satMod val="135000"/>
              </a:schemeClr>
              <a:prstClr val="white"/>
            </a:duotone>
            <a:extLst>
              <a:ext uri="{BEBA8EAE-BF5A-486C-A8C5-ECC9F3942E4B}">
                <a14:imgProps xmlns:a14="http://schemas.microsoft.com/office/drawing/2010/main">
                  <a14:imgLayer r:embed="rId24">
                    <a14:imgEffect>
                      <a14:saturation sat="0"/>
                    </a14:imgEffect>
                  </a14:imgLayer>
                </a14:imgProps>
              </a:ext>
            </a:extLst>
          </a:blip>
          <a:stretch>
            <a:fillRect/>
          </a:stretch>
        </p:blipFill>
        <p:spPr>
          <a:xfrm>
            <a:off x="4460234" y="3173172"/>
            <a:ext cx="330887" cy="420675"/>
          </a:xfrm>
          <a:prstGeom prst="rect">
            <a:avLst/>
          </a:prstGeom>
        </p:spPr>
      </p:pic>
      <p:pic>
        <p:nvPicPr>
          <p:cNvPr id="36" name="Grafik 55">
            <a:extLst>
              <a:ext uri="{FF2B5EF4-FFF2-40B4-BE49-F238E27FC236}">
                <a16:creationId xmlns:a16="http://schemas.microsoft.com/office/drawing/2014/main" id="{E4105D62-1CCA-422B-A114-B9069F4306F0}"/>
              </a:ext>
            </a:extLst>
          </p:cNvPr>
          <p:cNvPicPr>
            <a:picLocks noChangeAspect="1"/>
          </p:cNvPicPr>
          <p:nvPr/>
        </p:nvPicPr>
        <p:blipFill rotWithShape="1">
          <a:blip r:embed="rId25">
            <a:duotone>
              <a:schemeClr val="accent3">
                <a:shade val="45000"/>
                <a:satMod val="135000"/>
              </a:schemeClr>
              <a:prstClr val="white"/>
            </a:duotone>
            <a:extLst>
              <a:ext uri="{28A0092B-C50C-407E-A947-70E740481C1C}">
                <a14:useLocalDpi xmlns:a14="http://schemas.microsoft.com/office/drawing/2010/main" val="0"/>
              </a:ext>
            </a:extLst>
          </a:blip>
          <a:srcRect t="23333" b="24159"/>
          <a:stretch/>
        </p:blipFill>
        <p:spPr>
          <a:xfrm>
            <a:off x="318586" y="3587208"/>
            <a:ext cx="1021003" cy="386811"/>
          </a:xfrm>
          <a:prstGeom prst="rect">
            <a:avLst/>
          </a:prstGeom>
          <a:noFill/>
        </p:spPr>
      </p:pic>
      <p:pic>
        <p:nvPicPr>
          <p:cNvPr id="37" name="Grafik 56">
            <a:extLst>
              <a:ext uri="{FF2B5EF4-FFF2-40B4-BE49-F238E27FC236}">
                <a16:creationId xmlns:a16="http://schemas.microsoft.com/office/drawing/2014/main" id="{06729805-35B5-4C09-AD7B-64841010BE3D}"/>
              </a:ext>
            </a:extLst>
          </p:cNvPr>
          <p:cNvPicPr>
            <a:picLocks noChangeAspect="1"/>
          </p:cNvPicPr>
          <p:nvPr/>
        </p:nvPicPr>
        <p:blipFill>
          <a:blip r:embed="rId26">
            <a:clrChange>
              <a:clrFrom>
                <a:srgbClr val="FFFFFF"/>
              </a:clrFrom>
              <a:clrTo>
                <a:srgbClr val="FFFFFF">
                  <a:alpha val="0"/>
                </a:srgbClr>
              </a:clrTo>
            </a:clrChange>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5302727" y="2991707"/>
            <a:ext cx="1140934" cy="285234"/>
          </a:xfrm>
          <a:prstGeom prst="rect">
            <a:avLst/>
          </a:prstGeom>
          <a:noFill/>
        </p:spPr>
      </p:pic>
      <p:pic>
        <p:nvPicPr>
          <p:cNvPr id="38" name="Grafik 57">
            <a:extLst>
              <a:ext uri="{FF2B5EF4-FFF2-40B4-BE49-F238E27FC236}">
                <a16:creationId xmlns:a16="http://schemas.microsoft.com/office/drawing/2014/main" id="{4E0AEF50-456F-4EC7-9B33-2DABA5B060B9}"/>
              </a:ext>
            </a:extLst>
          </p:cNvPr>
          <p:cNvPicPr>
            <a:picLocks noChangeAspect="1"/>
          </p:cNvPicPr>
          <p:nvPr/>
        </p:nvPicPr>
        <p:blipFill>
          <a:blip r:embed="rId27">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4022552" y="3881380"/>
            <a:ext cx="809725" cy="215927"/>
          </a:xfrm>
          <a:prstGeom prst="rect">
            <a:avLst/>
          </a:prstGeom>
          <a:noFill/>
        </p:spPr>
      </p:pic>
      <p:pic>
        <p:nvPicPr>
          <p:cNvPr id="39" name="Picture 27" descr="Bildergebnis für haas business school logo">
            <a:extLst>
              <a:ext uri="{FF2B5EF4-FFF2-40B4-BE49-F238E27FC236}">
                <a16:creationId xmlns:a16="http://schemas.microsoft.com/office/drawing/2014/main" id="{23C3A0F7-9547-4B79-972D-1EF4A4689088}"/>
              </a:ext>
            </a:extLst>
          </p:cNvPr>
          <p:cNvPicPr>
            <a:picLocks noChangeAspect="1" noChangeArrowheads="1"/>
          </p:cNvPicPr>
          <p:nvPr/>
        </p:nvPicPr>
        <p:blipFill rotWithShape="1">
          <a:blip r:embed="rId28">
            <a:duotone>
              <a:schemeClr val="accent3">
                <a:shade val="45000"/>
                <a:satMod val="135000"/>
              </a:schemeClr>
              <a:prstClr val="white"/>
            </a:duotone>
            <a:extLst>
              <a:ext uri="{BEBA8EAE-BF5A-486C-A8C5-ECC9F3942E4B}">
                <a14:imgProps xmlns:a14="http://schemas.microsoft.com/office/drawing/2010/main">
                  <a14:imgLayer r:embed="rId29">
                    <a14:imgEffect>
                      <a14:saturation sat="0"/>
                    </a14:imgEffect>
                  </a14:imgLayer>
                </a14:imgProps>
              </a:ext>
              <a:ext uri="{28A0092B-C50C-407E-A947-70E740481C1C}">
                <a14:useLocalDpi xmlns:a14="http://schemas.microsoft.com/office/drawing/2010/main" val="0"/>
              </a:ext>
            </a:extLst>
          </a:blip>
          <a:srcRect t="16947" b="20054"/>
          <a:stretch/>
        </p:blipFill>
        <p:spPr bwMode="auto">
          <a:xfrm>
            <a:off x="307091" y="2266549"/>
            <a:ext cx="600006" cy="391394"/>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4" descr="Bildergebnis für Philip morris logo">
            <a:extLst>
              <a:ext uri="{FF2B5EF4-FFF2-40B4-BE49-F238E27FC236}">
                <a16:creationId xmlns:a16="http://schemas.microsoft.com/office/drawing/2014/main" id="{73323F0F-A027-453C-BEF8-DE8949F60330}"/>
              </a:ext>
            </a:extLst>
          </p:cNvPr>
          <p:cNvPicPr>
            <a:picLocks noChangeAspect="1" noChangeArrowheads="1"/>
          </p:cNvPicPr>
          <p:nvPr/>
        </p:nvPicPr>
        <p:blipFill rotWithShape="1">
          <a:blip r:embed="rId30">
            <a:duotone>
              <a:schemeClr val="accent3">
                <a:shade val="45000"/>
                <a:satMod val="135000"/>
              </a:schemeClr>
              <a:prstClr val="white"/>
            </a:duotone>
            <a:extLst>
              <a:ext uri="{BEBA8EAE-BF5A-486C-A8C5-ECC9F3942E4B}">
                <a14:imgProps xmlns:a14="http://schemas.microsoft.com/office/drawing/2010/main">
                  <a14:imgLayer r:embed="rId31">
                    <a14:imgEffect>
                      <a14:saturation sat="0"/>
                    </a14:imgEffect>
                  </a14:imgLayer>
                </a14:imgProps>
              </a:ext>
              <a:ext uri="{28A0092B-C50C-407E-A947-70E740481C1C}">
                <a14:useLocalDpi xmlns:a14="http://schemas.microsoft.com/office/drawing/2010/main" val="0"/>
              </a:ext>
            </a:extLst>
          </a:blip>
          <a:srcRect l="13546" t="18316" r="8813" b="18335"/>
          <a:stretch/>
        </p:blipFill>
        <p:spPr bwMode="auto">
          <a:xfrm>
            <a:off x="3214242" y="3504630"/>
            <a:ext cx="561419" cy="547955"/>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4" descr="Bildergebnis fÃ¼r clairfield logo">
            <a:extLst>
              <a:ext uri="{FF2B5EF4-FFF2-40B4-BE49-F238E27FC236}">
                <a16:creationId xmlns:a16="http://schemas.microsoft.com/office/drawing/2014/main" id="{FB6CBE0F-CA25-4E87-B38C-2978BFC754C5}"/>
              </a:ext>
            </a:extLst>
          </p:cNvPr>
          <p:cNvPicPr>
            <a:picLocks noChangeAspect="1" noChangeArrowheads="1"/>
          </p:cNvPicPr>
          <p:nvPr/>
        </p:nvPicPr>
        <p:blipFill rotWithShape="1">
          <a:blip r:embed="rId32">
            <a:duotone>
              <a:schemeClr val="accent3">
                <a:shade val="45000"/>
                <a:satMod val="135000"/>
              </a:schemeClr>
              <a:prstClr val="white"/>
            </a:duotone>
            <a:extLst>
              <a:ext uri="{28A0092B-C50C-407E-A947-70E740481C1C}">
                <a14:useLocalDpi xmlns:a14="http://schemas.microsoft.com/office/drawing/2010/main" val="0"/>
              </a:ext>
            </a:extLst>
          </a:blip>
          <a:srcRect t="35730" b="38494"/>
          <a:stretch/>
        </p:blipFill>
        <p:spPr bwMode="auto">
          <a:xfrm>
            <a:off x="6851344" y="3880382"/>
            <a:ext cx="879277" cy="226642"/>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6" descr="Bildergebnis fÃ¼r grameen bank logo">
            <a:extLst>
              <a:ext uri="{FF2B5EF4-FFF2-40B4-BE49-F238E27FC236}">
                <a16:creationId xmlns:a16="http://schemas.microsoft.com/office/drawing/2014/main" id="{D1557E9C-6876-46AB-B091-4EDEB2C9F7ED}"/>
              </a:ext>
            </a:extLst>
          </p:cNvPr>
          <p:cNvPicPr>
            <a:picLocks noChangeAspect="1" noChangeArrowheads="1"/>
          </p:cNvPicPr>
          <p:nvPr/>
        </p:nvPicPr>
        <p:blipFill>
          <a:blip r:embed="rId33">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049593" y="3427705"/>
            <a:ext cx="598143" cy="598143"/>
          </a:xfrm>
          <a:prstGeom prst="rect">
            <a:avLst/>
          </a:prstGeom>
          <a:noFill/>
          <a:extLst>
            <a:ext uri="{909E8E84-426E-40DD-AFC4-6F175D3DCCD1}">
              <a14:hiddenFill xmlns:a14="http://schemas.microsoft.com/office/drawing/2010/main">
                <a:solidFill>
                  <a:srgbClr val="FFFFFF"/>
                </a:solidFill>
              </a14:hiddenFill>
            </a:ext>
          </a:extLst>
        </p:spPr>
      </p:pic>
      <p:pic>
        <p:nvPicPr>
          <p:cNvPr id="43" name="Grafik 67">
            <a:extLst>
              <a:ext uri="{FF2B5EF4-FFF2-40B4-BE49-F238E27FC236}">
                <a16:creationId xmlns:a16="http://schemas.microsoft.com/office/drawing/2014/main" id="{13172026-3034-4DB9-9050-ED0080ABCA02}"/>
              </a:ext>
            </a:extLst>
          </p:cNvPr>
          <p:cNvPicPr>
            <a:picLocks noChangeAspect="1"/>
          </p:cNvPicPr>
          <p:nvPr/>
        </p:nvPicPr>
        <p:blipFill>
          <a:blip r:embed="rId34">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3894689" y="2298783"/>
            <a:ext cx="1090103" cy="278087"/>
          </a:xfrm>
          <a:prstGeom prst="rect">
            <a:avLst/>
          </a:prstGeom>
        </p:spPr>
      </p:pic>
      <p:pic>
        <p:nvPicPr>
          <p:cNvPr id="44" name="Grafik 69">
            <a:extLst>
              <a:ext uri="{FF2B5EF4-FFF2-40B4-BE49-F238E27FC236}">
                <a16:creationId xmlns:a16="http://schemas.microsoft.com/office/drawing/2014/main" id="{B1117EA9-97BD-4A08-931C-B55FB4F1ABA6}"/>
              </a:ext>
            </a:extLst>
          </p:cNvPr>
          <p:cNvPicPr>
            <a:picLocks noChangeAspect="1"/>
          </p:cNvPicPr>
          <p:nvPr/>
        </p:nvPicPr>
        <p:blipFill rotWithShape="1">
          <a:blip r:embed="rId35">
            <a:duotone>
              <a:schemeClr val="accent3">
                <a:shade val="45000"/>
                <a:satMod val="135000"/>
              </a:schemeClr>
              <a:prstClr val="white"/>
            </a:duotone>
            <a:extLst>
              <a:ext uri="{28A0092B-C50C-407E-A947-70E740481C1C}">
                <a14:useLocalDpi xmlns:a14="http://schemas.microsoft.com/office/drawing/2010/main" val="0"/>
              </a:ext>
            </a:extLst>
          </a:blip>
          <a:srcRect t="27359" b="33956"/>
          <a:stretch/>
        </p:blipFill>
        <p:spPr>
          <a:xfrm>
            <a:off x="2293352" y="2245109"/>
            <a:ext cx="912261" cy="352906"/>
          </a:xfrm>
          <a:prstGeom prst="rect">
            <a:avLst/>
          </a:prstGeom>
        </p:spPr>
      </p:pic>
      <p:pic>
        <p:nvPicPr>
          <p:cNvPr id="45" name="Grafik 80">
            <a:extLst>
              <a:ext uri="{FF2B5EF4-FFF2-40B4-BE49-F238E27FC236}">
                <a16:creationId xmlns:a16="http://schemas.microsoft.com/office/drawing/2014/main" id="{6A6D85AF-01D8-4EEA-B90C-B84265E021B1}"/>
              </a:ext>
            </a:extLst>
          </p:cNvPr>
          <p:cNvPicPr>
            <a:picLocks noChangeAspect="1"/>
          </p:cNvPicPr>
          <p:nvPr/>
        </p:nvPicPr>
        <p:blipFill rotWithShape="1">
          <a:blip r:embed="rId36">
            <a:duotone>
              <a:schemeClr val="accent3">
                <a:shade val="45000"/>
                <a:satMod val="135000"/>
              </a:schemeClr>
              <a:prstClr val="white"/>
            </a:duotone>
            <a:extLst>
              <a:ext uri="{28A0092B-C50C-407E-A947-70E740481C1C}">
                <a14:useLocalDpi xmlns:a14="http://schemas.microsoft.com/office/drawing/2010/main" val="0"/>
              </a:ext>
            </a:extLst>
          </a:blip>
          <a:srcRect l="13482" t="32835" r="15823" b="30889"/>
          <a:stretch/>
        </p:blipFill>
        <p:spPr>
          <a:xfrm>
            <a:off x="5302727" y="2223922"/>
            <a:ext cx="763009" cy="391531"/>
          </a:xfrm>
          <a:prstGeom prst="rect">
            <a:avLst/>
          </a:prstGeom>
        </p:spPr>
      </p:pic>
      <p:pic>
        <p:nvPicPr>
          <p:cNvPr id="46" name="Grafik 82">
            <a:extLst>
              <a:ext uri="{FF2B5EF4-FFF2-40B4-BE49-F238E27FC236}">
                <a16:creationId xmlns:a16="http://schemas.microsoft.com/office/drawing/2014/main" id="{187CA0F6-14FA-4228-BA55-36F6F592BFBD}"/>
              </a:ext>
            </a:extLst>
          </p:cNvPr>
          <p:cNvPicPr>
            <a:picLocks noChangeAspect="1"/>
          </p:cNvPicPr>
          <p:nvPr/>
        </p:nvPicPr>
        <p:blipFill>
          <a:blip r:embed="rId37">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3044689" y="2875598"/>
            <a:ext cx="1043346" cy="344304"/>
          </a:xfrm>
          <a:prstGeom prst="rect">
            <a:avLst/>
          </a:prstGeom>
        </p:spPr>
      </p:pic>
      <p:pic>
        <p:nvPicPr>
          <p:cNvPr id="47" name="Grafik 84">
            <a:extLst>
              <a:ext uri="{FF2B5EF4-FFF2-40B4-BE49-F238E27FC236}">
                <a16:creationId xmlns:a16="http://schemas.microsoft.com/office/drawing/2014/main" id="{35EC2A90-DA17-421C-A255-7E954191D380}"/>
              </a:ext>
            </a:extLst>
          </p:cNvPr>
          <p:cNvPicPr>
            <a:picLocks noChangeAspect="1"/>
          </p:cNvPicPr>
          <p:nvPr/>
        </p:nvPicPr>
        <p:blipFill rotWithShape="1">
          <a:blip r:embed="rId38">
            <a:duotone>
              <a:schemeClr val="accent3">
                <a:shade val="45000"/>
                <a:satMod val="135000"/>
              </a:schemeClr>
              <a:prstClr val="white"/>
            </a:duotone>
            <a:extLst>
              <a:ext uri="{28A0092B-C50C-407E-A947-70E740481C1C}">
                <a14:useLocalDpi xmlns:a14="http://schemas.microsoft.com/office/drawing/2010/main" val="0"/>
              </a:ext>
            </a:extLst>
          </a:blip>
          <a:srcRect t="37636" b="35428"/>
          <a:stretch/>
        </p:blipFill>
        <p:spPr>
          <a:xfrm>
            <a:off x="7293555" y="3329571"/>
            <a:ext cx="1032406" cy="278087"/>
          </a:xfrm>
          <a:prstGeom prst="rect">
            <a:avLst/>
          </a:prstGeom>
        </p:spPr>
      </p:pic>
      <p:pic>
        <p:nvPicPr>
          <p:cNvPr id="48" name="Picture 2" descr="Bildergebnis für monitor deloitte">
            <a:hlinkClick r:id="rId39"/>
            <a:extLst>
              <a:ext uri="{FF2B5EF4-FFF2-40B4-BE49-F238E27FC236}">
                <a16:creationId xmlns:a16="http://schemas.microsoft.com/office/drawing/2014/main" id="{C1F5A631-4157-49CB-ABA2-CDD7FE5F0B68}"/>
              </a:ext>
            </a:extLst>
          </p:cNvPr>
          <p:cNvPicPr>
            <a:picLocks noChangeAspect="1" noChangeArrowheads="1"/>
          </p:cNvPicPr>
          <p:nvPr/>
        </p:nvPicPr>
        <p:blipFill rotWithShape="1">
          <a:blip r:embed="rId40">
            <a:duotone>
              <a:schemeClr val="accent3">
                <a:shade val="45000"/>
                <a:satMod val="135000"/>
              </a:schemeClr>
              <a:prstClr val="white"/>
            </a:duotone>
            <a:extLst>
              <a:ext uri="{28A0092B-C50C-407E-A947-70E740481C1C}">
                <a14:useLocalDpi xmlns:a14="http://schemas.microsoft.com/office/drawing/2010/main" val="0"/>
              </a:ext>
            </a:extLst>
          </a:blip>
          <a:srcRect t="13536" b="32929"/>
          <a:stretch/>
        </p:blipFill>
        <p:spPr bwMode="auto">
          <a:xfrm>
            <a:off x="301891" y="2973453"/>
            <a:ext cx="587900" cy="314733"/>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4" descr="Bildergebnis für ut austin mccombs">
            <a:extLst>
              <a:ext uri="{FF2B5EF4-FFF2-40B4-BE49-F238E27FC236}">
                <a16:creationId xmlns:a16="http://schemas.microsoft.com/office/drawing/2014/main" id="{6195CA2A-FC48-416F-B8FC-3595F240B812}"/>
              </a:ext>
            </a:extLst>
          </p:cNvPr>
          <p:cNvPicPr>
            <a:picLocks noChangeAspect="1" noChangeArrowheads="1"/>
          </p:cNvPicPr>
          <p:nvPr/>
        </p:nvPicPr>
        <p:blipFill>
          <a:blip r:embed="rId41">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893848" y="2678499"/>
            <a:ext cx="330887" cy="330887"/>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25" descr="Logo TU München">
            <a:extLst>
              <a:ext uri="{FF2B5EF4-FFF2-40B4-BE49-F238E27FC236}">
                <a16:creationId xmlns:a16="http://schemas.microsoft.com/office/drawing/2014/main" id="{6A4938D7-408A-425E-AF88-536817938135}"/>
              </a:ext>
            </a:extLst>
          </p:cNvPr>
          <p:cNvPicPr>
            <a:picLocks noChangeAspect="1" noChangeArrowheads="1"/>
          </p:cNvPicPr>
          <p:nvPr/>
        </p:nvPicPr>
        <p:blipFill rotWithShape="1">
          <a:blip r:embed="rId42">
            <a:duotone>
              <a:schemeClr val="accent3">
                <a:shade val="45000"/>
                <a:satMod val="135000"/>
              </a:schemeClr>
              <a:prstClr val="white"/>
            </a:duotone>
            <a:extLst>
              <a:ext uri="{BEBA8EAE-BF5A-486C-A8C5-ECC9F3942E4B}">
                <a14:imgProps xmlns:a14="http://schemas.microsoft.com/office/drawing/2010/main">
                  <a14:imgLayer r:embed="rId43">
                    <a14:imgEffect>
                      <a14:saturation sat="0"/>
                    </a14:imgEffect>
                  </a14:imgLayer>
                </a14:imgProps>
              </a:ext>
              <a:ext uri="{28A0092B-C50C-407E-A947-70E740481C1C}">
                <a14:useLocalDpi xmlns:a14="http://schemas.microsoft.com/office/drawing/2010/main" val="0"/>
              </a:ext>
            </a:extLst>
          </a:blip>
          <a:srcRect l="-1" r="-18854" b="-12971"/>
          <a:stretch/>
        </p:blipFill>
        <p:spPr bwMode="auto">
          <a:xfrm>
            <a:off x="4384365" y="2649325"/>
            <a:ext cx="1140933" cy="363097"/>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2" descr="Bildergebnis fÃ¼r bmw financial services logo">
            <a:extLst>
              <a:ext uri="{FF2B5EF4-FFF2-40B4-BE49-F238E27FC236}">
                <a16:creationId xmlns:a16="http://schemas.microsoft.com/office/drawing/2014/main" id="{E6D4CE65-F404-4992-9598-DDA5CE529E44}"/>
              </a:ext>
            </a:extLst>
          </p:cNvPr>
          <p:cNvPicPr>
            <a:picLocks noChangeAspect="1" noChangeArrowheads="1"/>
          </p:cNvPicPr>
          <p:nvPr/>
        </p:nvPicPr>
        <p:blipFill>
          <a:blip r:embed="rId44">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085893" y="2932043"/>
            <a:ext cx="651637" cy="246174"/>
          </a:xfrm>
          <a:prstGeom prst="rect">
            <a:avLst/>
          </a:prstGeom>
          <a:noFill/>
          <a:extLst>
            <a:ext uri="{909E8E84-426E-40DD-AFC4-6F175D3DCCD1}">
              <a14:hiddenFill xmlns:a14="http://schemas.microsoft.com/office/drawing/2010/main">
                <a:solidFill>
                  <a:srgbClr val="FFFFFF"/>
                </a:solidFill>
              </a14:hiddenFill>
            </a:ext>
          </a:extLst>
        </p:spPr>
      </p:pic>
      <p:sp>
        <p:nvSpPr>
          <p:cNvPr id="52" name="Rechteck 70">
            <a:extLst>
              <a:ext uri="{FF2B5EF4-FFF2-40B4-BE49-F238E27FC236}">
                <a16:creationId xmlns:a16="http://schemas.microsoft.com/office/drawing/2014/main" id="{95F6CF83-5196-4238-907D-835EBFDCCA83}"/>
              </a:ext>
            </a:extLst>
          </p:cNvPr>
          <p:cNvSpPr/>
          <p:nvPr/>
        </p:nvSpPr>
        <p:spPr>
          <a:xfrm>
            <a:off x="517139" y="1700808"/>
            <a:ext cx="8191499" cy="393700"/>
          </a:xfrm>
          <a:prstGeom prst="rect">
            <a:avLst/>
          </a:prstGeom>
          <a:ln w="3810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de-DE" sz="1600" b="1" dirty="0"/>
              <a:t>Top </a:t>
            </a:r>
            <a:r>
              <a:rPr lang="de-DE" sz="1600" b="1" dirty="0" err="1"/>
              <a:t>talent</a:t>
            </a:r>
            <a:r>
              <a:rPr lang="de-DE" sz="1600" b="1" dirty="0"/>
              <a:t> </a:t>
            </a:r>
            <a:r>
              <a:rPr lang="de-DE" sz="1600" b="1" dirty="0" err="1"/>
              <a:t>with</a:t>
            </a:r>
            <a:r>
              <a:rPr lang="de-DE" sz="1600" b="1" dirty="0"/>
              <a:t> different </a:t>
            </a:r>
            <a:r>
              <a:rPr lang="de-DE" sz="1600" b="1" dirty="0" err="1"/>
              <a:t>backgrounds</a:t>
            </a:r>
            <a:r>
              <a:rPr lang="de-DE" sz="1600" b="1" dirty="0"/>
              <a:t> and </a:t>
            </a:r>
            <a:r>
              <a:rPr lang="de-DE" sz="1600" b="1" dirty="0" err="1"/>
              <a:t>entrepreneurial</a:t>
            </a:r>
            <a:r>
              <a:rPr lang="de-DE" sz="1600" b="1" dirty="0"/>
              <a:t> </a:t>
            </a:r>
            <a:r>
              <a:rPr lang="de-DE" sz="1600" b="1" dirty="0" err="1"/>
              <a:t>skills</a:t>
            </a:r>
            <a:r>
              <a:rPr lang="de-DE" sz="1600" b="1" dirty="0"/>
              <a:t> </a:t>
            </a:r>
          </a:p>
          <a:p>
            <a:pPr algn="ctr"/>
            <a:r>
              <a:rPr lang="de-DE" sz="1600" b="1" dirty="0" err="1"/>
              <a:t>make</a:t>
            </a:r>
            <a:r>
              <a:rPr lang="de-DE" sz="1600" b="1" dirty="0"/>
              <a:t> </a:t>
            </a:r>
            <a:r>
              <a:rPr lang="de-DE" sz="1600" b="1" dirty="0" err="1"/>
              <a:t>the</a:t>
            </a:r>
            <a:r>
              <a:rPr lang="de-DE" sz="1600" b="1" dirty="0"/>
              <a:t> </a:t>
            </a:r>
            <a:r>
              <a:rPr lang="de-DE" sz="1600" b="1" dirty="0" err="1"/>
              <a:t>difference</a:t>
            </a:r>
            <a:r>
              <a:rPr lang="de-DE" sz="1600" b="1" dirty="0"/>
              <a:t> at </a:t>
            </a:r>
            <a:r>
              <a:rPr lang="de-DE" sz="1600" b="1" dirty="0" err="1"/>
              <a:t>Buildd&amp;Invest</a:t>
            </a:r>
            <a:endParaRPr lang="de-DE" sz="1600" b="1" dirty="0"/>
          </a:p>
        </p:txBody>
      </p:sp>
      <p:pic>
        <p:nvPicPr>
          <p:cNvPr id="53" name="Bildplatzhalter 36">
            <a:extLst>
              <a:ext uri="{FF2B5EF4-FFF2-40B4-BE49-F238E27FC236}">
                <a16:creationId xmlns:a16="http://schemas.microsoft.com/office/drawing/2014/main" id="{7F1FBF2A-30C9-4C2B-B766-1B3EEAFD8328}"/>
              </a:ext>
            </a:extLst>
          </p:cNvPr>
          <p:cNvPicPr>
            <a:picLocks noChangeAspect="1"/>
          </p:cNvPicPr>
          <p:nvPr/>
        </p:nvPicPr>
        <p:blipFill>
          <a:blip r:embed="rId45">
            <a:extLst>
              <a:ext uri="{28A0092B-C50C-407E-A947-70E740481C1C}">
                <a14:useLocalDpi xmlns:a14="http://schemas.microsoft.com/office/drawing/2010/main" val="0"/>
              </a:ext>
            </a:extLst>
          </a:blip>
          <a:srcRect l="17714" r="17714"/>
          <a:stretch>
            <a:fillRect/>
          </a:stretch>
        </p:blipFill>
        <p:spPr>
          <a:xfrm>
            <a:off x="5173748" y="4437112"/>
            <a:ext cx="720100" cy="720000"/>
          </a:xfrm>
          <a:prstGeom prst="ellipse">
            <a:avLst/>
          </a:prstGeom>
        </p:spPr>
      </p:pic>
      <p:pic>
        <p:nvPicPr>
          <p:cNvPr id="54" name="Bildplatzhalter 9">
            <a:extLst>
              <a:ext uri="{FF2B5EF4-FFF2-40B4-BE49-F238E27FC236}">
                <a16:creationId xmlns:a16="http://schemas.microsoft.com/office/drawing/2014/main" id="{A6117046-BD94-4844-9FD7-6E7C48A22FC4}"/>
              </a:ext>
            </a:extLst>
          </p:cNvPr>
          <p:cNvPicPr>
            <a:picLocks noChangeAspect="1"/>
          </p:cNvPicPr>
          <p:nvPr/>
        </p:nvPicPr>
        <p:blipFill>
          <a:blip r:embed="rId46">
            <a:extLst>
              <a:ext uri="{28A0092B-C50C-407E-A947-70E740481C1C}">
                <a14:useLocalDpi xmlns:a14="http://schemas.microsoft.com/office/drawing/2010/main" val="0"/>
              </a:ext>
            </a:extLst>
          </a:blip>
          <a:srcRect l="11655" r="11655"/>
          <a:stretch>
            <a:fillRect/>
          </a:stretch>
        </p:blipFill>
        <p:spPr>
          <a:xfrm>
            <a:off x="6166668" y="4437112"/>
            <a:ext cx="720000" cy="720000"/>
          </a:xfrm>
          <a:prstGeom prst="ellipse">
            <a:avLst/>
          </a:prstGeom>
        </p:spPr>
      </p:pic>
      <p:pic>
        <p:nvPicPr>
          <p:cNvPr id="55" name="4E695887-76E4-43C2-B08C-F393317109FB" descr="F9453472-8004-4C18-83EB-1DFBAE37998E@nyc">
            <a:extLst>
              <a:ext uri="{FF2B5EF4-FFF2-40B4-BE49-F238E27FC236}">
                <a16:creationId xmlns:a16="http://schemas.microsoft.com/office/drawing/2014/main" id="{A0FB86AB-E762-4134-8D3F-A0DCB8B4F0DA}"/>
              </a:ext>
            </a:extLst>
          </p:cNvPr>
          <p:cNvPicPr>
            <a:picLocks noChangeAspect="1" noChangeArrowheads="1"/>
          </p:cNvPicPr>
          <p:nvPr/>
        </p:nvPicPr>
        <p:blipFill rotWithShape="1">
          <a:blip r:embed="rId47">
            <a:extLst>
              <a:ext uri="{28A0092B-C50C-407E-A947-70E740481C1C}">
                <a14:useLocalDpi xmlns:a14="http://schemas.microsoft.com/office/drawing/2010/main" val="0"/>
              </a:ext>
            </a:extLst>
          </a:blip>
          <a:srcRect l="10281" t="128" r="12985"/>
          <a:stretch/>
        </p:blipFill>
        <p:spPr bwMode="auto">
          <a:xfrm>
            <a:off x="7204468" y="4437112"/>
            <a:ext cx="720920" cy="720000"/>
          </a:xfrm>
          <a:prstGeom prst="flowChartConnector">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 name="Picture 55">
            <a:extLst>
              <a:ext uri="{FF2B5EF4-FFF2-40B4-BE49-F238E27FC236}">
                <a16:creationId xmlns:a16="http://schemas.microsoft.com/office/drawing/2014/main" id="{7E6A09B4-E4A2-4C67-8C20-A5D958D25EB3}"/>
              </a:ext>
            </a:extLst>
          </p:cNvPr>
          <p:cNvPicPr>
            <a:picLocks noChangeAspect="1"/>
          </p:cNvPicPr>
          <p:nvPr/>
        </p:nvPicPr>
        <p:blipFill rotWithShape="1">
          <a:blip r:embed="rId48"/>
          <a:srcRect l="12649" t="2331" r="12501" b="21257"/>
          <a:stretch/>
        </p:blipFill>
        <p:spPr>
          <a:xfrm>
            <a:off x="714678" y="5157192"/>
            <a:ext cx="720000" cy="720000"/>
          </a:xfrm>
          <a:prstGeom prst="ellipse">
            <a:avLst/>
          </a:prstGeom>
        </p:spPr>
      </p:pic>
      <p:pic>
        <p:nvPicPr>
          <p:cNvPr id="57" name="Picture 56" descr="A close up of a logo&#10;&#10;Description automatically generated">
            <a:extLst>
              <a:ext uri="{FF2B5EF4-FFF2-40B4-BE49-F238E27FC236}">
                <a16:creationId xmlns:a16="http://schemas.microsoft.com/office/drawing/2014/main" id="{09F817CA-0267-4CEF-B975-54CB411C9AEC}"/>
              </a:ext>
            </a:extLst>
          </p:cNvPr>
          <p:cNvPicPr>
            <a:picLocks noChangeAspect="1"/>
          </p:cNvPicPr>
          <p:nvPr/>
        </p:nvPicPr>
        <p:blipFill>
          <a:blip r:embed="rId49">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5906270" y="3430086"/>
            <a:ext cx="836116" cy="157424"/>
          </a:xfrm>
          <a:prstGeom prst="rect">
            <a:avLst/>
          </a:prstGeom>
        </p:spPr>
      </p:pic>
      <p:pic>
        <p:nvPicPr>
          <p:cNvPr id="58" name="Picture 57">
            <a:extLst>
              <a:ext uri="{FF2B5EF4-FFF2-40B4-BE49-F238E27FC236}">
                <a16:creationId xmlns:a16="http://schemas.microsoft.com/office/drawing/2014/main" id="{4B112F3E-9F25-4281-A369-89DB0DE4FEE2}"/>
              </a:ext>
            </a:extLst>
          </p:cNvPr>
          <p:cNvPicPr>
            <a:picLocks noChangeAspect="1"/>
          </p:cNvPicPr>
          <p:nvPr/>
        </p:nvPicPr>
        <p:blipFill rotWithShape="1">
          <a:blip r:embed="rId50"/>
          <a:srcRect l="13822" r="15974" b="35152"/>
          <a:stretch/>
        </p:blipFill>
        <p:spPr>
          <a:xfrm>
            <a:off x="2700418" y="5157192"/>
            <a:ext cx="711120" cy="720000"/>
          </a:xfrm>
          <a:prstGeom prst="ellipse">
            <a:avLst/>
          </a:prstGeom>
        </p:spPr>
      </p:pic>
      <p:pic>
        <p:nvPicPr>
          <p:cNvPr id="59" name="Picture 50">
            <a:extLst>
              <a:ext uri="{FF2B5EF4-FFF2-40B4-BE49-F238E27FC236}">
                <a16:creationId xmlns:a16="http://schemas.microsoft.com/office/drawing/2014/main" id="{FC3A326F-DAF5-4D77-A17A-15E2A4274692}"/>
              </a:ext>
            </a:extLst>
          </p:cNvPr>
          <p:cNvPicPr>
            <a:picLocks noChangeAspect="1"/>
          </p:cNvPicPr>
          <p:nvPr/>
        </p:nvPicPr>
        <p:blipFill rotWithShape="1">
          <a:blip r:embed="rId51">
            <a:extLst>
              <a:ext uri="{28A0092B-C50C-407E-A947-70E740481C1C}">
                <a14:useLocalDpi xmlns:a14="http://schemas.microsoft.com/office/drawing/2010/main" val="0"/>
              </a:ext>
            </a:extLst>
          </a:blip>
          <a:srcRect l="24007" t="2987" r="31912" b="53146"/>
          <a:stretch/>
        </p:blipFill>
        <p:spPr>
          <a:xfrm>
            <a:off x="8205161" y="4437112"/>
            <a:ext cx="723520" cy="720000"/>
          </a:xfrm>
          <a:prstGeom prst="ellipse">
            <a:avLst/>
          </a:prstGeom>
        </p:spPr>
      </p:pic>
      <p:pic>
        <p:nvPicPr>
          <p:cNvPr id="60" name="Grafik 12" descr="Ein Bild, das Mann, Person, Anzug, Wand enthält.&#10;&#10;Automatisch generierte Beschreibung">
            <a:extLst>
              <a:ext uri="{FF2B5EF4-FFF2-40B4-BE49-F238E27FC236}">
                <a16:creationId xmlns:a16="http://schemas.microsoft.com/office/drawing/2014/main" id="{C4C4A38A-2C8F-44FE-8B5C-37F24ACC92CE}"/>
              </a:ext>
            </a:extLst>
          </p:cNvPr>
          <p:cNvPicPr>
            <a:picLocks noChangeAspect="1"/>
          </p:cNvPicPr>
          <p:nvPr/>
        </p:nvPicPr>
        <p:blipFill rotWithShape="1">
          <a:blip r:embed="rId52">
            <a:extLst>
              <a:ext uri="{28A0092B-C50C-407E-A947-70E740481C1C}">
                <a14:useLocalDpi xmlns:a14="http://schemas.microsoft.com/office/drawing/2010/main" val="0"/>
              </a:ext>
            </a:extLst>
          </a:blip>
          <a:srcRect l="18171" t="5893" r="28397" b="13815"/>
          <a:stretch/>
        </p:blipFill>
        <p:spPr>
          <a:xfrm>
            <a:off x="4180868" y="4437112"/>
            <a:ext cx="720060" cy="720000"/>
          </a:xfrm>
          <a:prstGeom prst="ellipse">
            <a:avLst/>
          </a:prstGeom>
        </p:spPr>
      </p:pic>
      <p:sp>
        <p:nvSpPr>
          <p:cNvPr id="62" name="object 5">
            <a:extLst>
              <a:ext uri="{FF2B5EF4-FFF2-40B4-BE49-F238E27FC236}">
                <a16:creationId xmlns:a16="http://schemas.microsoft.com/office/drawing/2014/main" id="{E3E7987B-B3E9-45FF-B75E-E7F08422CBB9}"/>
              </a:ext>
            </a:extLst>
          </p:cNvPr>
          <p:cNvSpPr>
            <a:spLocks noChangeAspect="1"/>
          </p:cNvSpPr>
          <p:nvPr/>
        </p:nvSpPr>
        <p:spPr>
          <a:xfrm>
            <a:off x="3684458" y="5157192"/>
            <a:ext cx="720000" cy="720000"/>
          </a:xfrm>
          <a:prstGeom prst="ellipse">
            <a:avLst/>
          </a:prstGeom>
          <a:blipFill>
            <a:blip r:embed="rId53" cstate="print"/>
            <a:stretch>
              <a:fillRect b="-21051"/>
            </a:stretch>
          </a:blipFill>
        </p:spPr>
        <p:txBody>
          <a:bodyPr wrap="square" lIns="0" tIns="0" rIns="0" bIns="0" rtlCol="0"/>
          <a:lstStyle/>
          <a:p>
            <a:endParaRPr/>
          </a:p>
        </p:txBody>
      </p:sp>
      <p:sp>
        <p:nvSpPr>
          <p:cNvPr id="63" name="object 18">
            <a:extLst>
              <a:ext uri="{FF2B5EF4-FFF2-40B4-BE49-F238E27FC236}">
                <a16:creationId xmlns:a16="http://schemas.microsoft.com/office/drawing/2014/main" id="{2E10F23E-0653-40E0-B233-B6F59A96898A}"/>
              </a:ext>
            </a:extLst>
          </p:cNvPr>
          <p:cNvSpPr>
            <a:spLocks noChangeAspect="1"/>
          </p:cNvSpPr>
          <p:nvPr/>
        </p:nvSpPr>
        <p:spPr>
          <a:xfrm>
            <a:off x="5670258" y="5157192"/>
            <a:ext cx="720000" cy="720000"/>
          </a:xfrm>
          <a:prstGeom prst="ellipse">
            <a:avLst/>
          </a:prstGeom>
          <a:blipFill>
            <a:blip r:embed="rId54" cstate="print"/>
            <a:stretch>
              <a:fillRect t="-5002" b="-22387"/>
            </a:stretch>
          </a:blipFill>
        </p:spPr>
        <p:txBody>
          <a:bodyPr wrap="square" lIns="0" tIns="0" rIns="0" bIns="0" rtlCol="0"/>
          <a:lstStyle/>
          <a:p>
            <a:endParaRPr/>
          </a:p>
        </p:txBody>
      </p:sp>
      <p:sp>
        <p:nvSpPr>
          <p:cNvPr id="64" name="object 19">
            <a:extLst>
              <a:ext uri="{FF2B5EF4-FFF2-40B4-BE49-F238E27FC236}">
                <a16:creationId xmlns:a16="http://schemas.microsoft.com/office/drawing/2014/main" id="{6788E6A8-8E3B-4AD6-BD8A-C54F991CC4B9}"/>
              </a:ext>
            </a:extLst>
          </p:cNvPr>
          <p:cNvSpPr>
            <a:spLocks noChangeAspect="1"/>
          </p:cNvSpPr>
          <p:nvPr/>
        </p:nvSpPr>
        <p:spPr>
          <a:xfrm>
            <a:off x="4677338" y="5157192"/>
            <a:ext cx="720000" cy="720000"/>
          </a:xfrm>
          <a:prstGeom prst="ellipse">
            <a:avLst/>
          </a:prstGeom>
          <a:blipFill>
            <a:blip r:embed="rId55" cstate="print"/>
            <a:stretch>
              <a:fillRect t="-1" b="-20485"/>
            </a:stretch>
          </a:blipFill>
        </p:spPr>
        <p:txBody>
          <a:bodyPr wrap="square" lIns="0" tIns="0" rIns="0" bIns="0" rtlCol="0"/>
          <a:lstStyle/>
          <a:p>
            <a:endParaRPr/>
          </a:p>
        </p:txBody>
      </p:sp>
      <p:pic>
        <p:nvPicPr>
          <p:cNvPr id="3" name="Picture 2">
            <a:extLst>
              <a:ext uri="{FF2B5EF4-FFF2-40B4-BE49-F238E27FC236}">
                <a16:creationId xmlns:a16="http://schemas.microsoft.com/office/drawing/2014/main" id="{4B997114-B3BA-4457-8DCE-B4AC71AC3ECC}"/>
              </a:ext>
            </a:extLst>
          </p:cNvPr>
          <p:cNvPicPr>
            <a:picLocks noChangeAspect="1"/>
          </p:cNvPicPr>
          <p:nvPr/>
        </p:nvPicPr>
        <p:blipFill rotWithShape="1">
          <a:blip r:embed="rId56"/>
          <a:srcRect l="15296" b="20277"/>
          <a:stretch/>
        </p:blipFill>
        <p:spPr>
          <a:xfrm>
            <a:off x="6663078" y="5157192"/>
            <a:ext cx="764980" cy="720000"/>
          </a:xfrm>
          <a:prstGeom prst="ellipse">
            <a:avLst/>
          </a:prstGeom>
          <a:ln w="63500" cap="rnd">
            <a:noFill/>
          </a:ln>
          <a:effectLst>
            <a:outerShdw blurRad="381000" dist="292100" dir="5400000" sx="-80000" sy="-18000" rotWithShape="0">
              <a:srgbClr val="000000">
                <a:alpha val="22000"/>
              </a:srgbClr>
            </a:outerShdw>
          </a:effectLst>
        </p:spPr>
      </p:pic>
      <p:pic>
        <p:nvPicPr>
          <p:cNvPr id="6" name="Picture 5">
            <a:extLst>
              <a:ext uri="{FF2B5EF4-FFF2-40B4-BE49-F238E27FC236}">
                <a16:creationId xmlns:a16="http://schemas.microsoft.com/office/drawing/2014/main" id="{C87D2FA2-6168-431B-8C5F-0E47D638CD32}"/>
              </a:ext>
            </a:extLst>
          </p:cNvPr>
          <p:cNvPicPr>
            <a:picLocks noChangeAspect="1"/>
          </p:cNvPicPr>
          <p:nvPr/>
        </p:nvPicPr>
        <p:blipFill rotWithShape="1">
          <a:blip r:embed="rId57"/>
          <a:srcRect l="20739" r="13298" b="34668"/>
          <a:stretch/>
        </p:blipFill>
        <p:spPr>
          <a:xfrm>
            <a:off x="7701798" y="5157192"/>
            <a:ext cx="726960" cy="720000"/>
          </a:xfrm>
          <a:prstGeom prst="ellipse">
            <a:avLst/>
          </a:prstGeom>
          <a:ln w="63500" cap="rnd">
            <a:noFill/>
          </a:ln>
          <a:effectLst>
            <a:outerShdw blurRad="381000" dist="292100" dir="5400000" sx="-80000" sy="-18000" rotWithShape="0">
              <a:srgbClr val="000000">
                <a:alpha val="22000"/>
              </a:srgbClr>
            </a:outerShdw>
          </a:effectLst>
        </p:spPr>
      </p:pic>
      <p:pic>
        <p:nvPicPr>
          <p:cNvPr id="65" name="Picture 64">
            <a:extLst>
              <a:ext uri="{FF2B5EF4-FFF2-40B4-BE49-F238E27FC236}">
                <a16:creationId xmlns:a16="http://schemas.microsoft.com/office/drawing/2014/main" id="{9843AF11-DC9B-458A-AA7E-D1EF0FAC1CE6}"/>
              </a:ext>
            </a:extLst>
          </p:cNvPr>
          <p:cNvPicPr>
            <a:picLocks noChangeAspect="1"/>
          </p:cNvPicPr>
          <p:nvPr/>
        </p:nvPicPr>
        <p:blipFill rotWithShape="1">
          <a:blip r:embed="rId58">
            <a:clrChange>
              <a:clrFrom>
                <a:srgbClr val="FFFFFF"/>
              </a:clrFrom>
              <a:clrTo>
                <a:srgbClr val="FFFFFF">
                  <a:alpha val="0"/>
                </a:srgbClr>
              </a:clrTo>
            </a:clrChange>
            <a:duotone>
              <a:schemeClr val="accent3">
                <a:shade val="45000"/>
                <a:satMod val="135000"/>
              </a:schemeClr>
              <a:prstClr val="white"/>
            </a:duotone>
          </a:blip>
          <a:srcRect l="26026" t="33205" r="25984" b="34217"/>
          <a:stretch/>
        </p:blipFill>
        <p:spPr>
          <a:xfrm>
            <a:off x="3861532" y="3458184"/>
            <a:ext cx="453006" cy="161445"/>
          </a:xfrm>
          <a:prstGeom prst="rect">
            <a:avLst/>
          </a:prstGeom>
        </p:spPr>
      </p:pic>
      <p:pic>
        <p:nvPicPr>
          <p:cNvPr id="66" name="Picture 6" descr="Bildergebnis fÃ¼r verbund logo">
            <a:extLst>
              <a:ext uri="{FF2B5EF4-FFF2-40B4-BE49-F238E27FC236}">
                <a16:creationId xmlns:a16="http://schemas.microsoft.com/office/drawing/2014/main" id="{F3DD3A25-0C1A-4296-AFA1-120F076442B0}"/>
              </a:ext>
            </a:extLst>
          </p:cNvPr>
          <p:cNvPicPr>
            <a:picLocks noChangeAspect="1" noChangeArrowheads="1"/>
          </p:cNvPicPr>
          <p:nvPr/>
        </p:nvPicPr>
        <p:blipFill>
          <a:blip r:embed="rId59"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912538" y="4047603"/>
            <a:ext cx="654221" cy="13409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8" descr="Bildergebnis fÃ¼r siemens logo">
            <a:extLst>
              <a:ext uri="{FF2B5EF4-FFF2-40B4-BE49-F238E27FC236}">
                <a16:creationId xmlns:a16="http://schemas.microsoft.com/office/drawing/2014/main" id="{BEC81235-7D1F-4045-A180-7E0E4CDB934D}"/>
              </a:ext>
            </a:extLst>
          </p:cNvPr>
          <p:cNvPicPr>
            <a:picLocks noChangeAspect="1" noChangeArrowheads="1"/>
          </p:cNvPicPr>
          <p:nvPr/>
        </p:nvPicPr>
        <p:blipFill>
          <a:blip r:embed="rId60"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301075" y="3889350"/>
            <a:ext cx="896813" cy="470827"/>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10" descr="Bildergebnis fÃ¼r Enerjisa logo">
            <a:extLst>
              <a:ext uri="{FF2B5EF4-FFF2-40B4-BE49-F238E27FC236}">
                <a16:creationId xmlns:a16="http://schemas.microsoft.com/office/drawing/2014/main" id="{7DFC95D4-A80C-4AF0-9171-D537B1925036}"/>
              </a:ext>
            </a:extLst>
          </p:cNvPr>
          <p:cNvPicPr>
            <a:picLocks noChangeAspect="1" noChangeArrowheads="1"/>
          </p:cNvPicPr>
          <p:nvPr/>
        </p:nvPicPr>
        <p:blipFill>
          <a:blip r:embed="rId61"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18586" y="3901306"/>
            <a:ext cx="912262" cy="51314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BFDC22AE-13C5-4A83-8C74-D81A08CE36C3}"/>
              </a:ext>
            </a:extLst>
          </p:cNvPr>
          <p:cNvPicPr>
            <a:picLocks noChangeAspect="1"/>
          </p:cNvPicPr>
          <p:nvPr/>
        </p:nvPicPr>
        <p:blipFill>
          <a:blip r:embed="rId62">
            <a:clrChange>
              <a:clrFrom>
                <a:srgbClr val="FFFFFF"/>
              </a:clrFrom>
              <a:clrTo>
                <a:srgbClr val="FFFFFF">
                  <a:alpha val="0"/>
                </a:srgbClr>
              </a:clrTo>
            </a:clrChange>
            <a:duotone>
              <a:schemeClr val="accent3">
                <a:shade val="45000"/>
                <a:satMod val="135000"/>
              </a:schemeClr>
              <a:prstClr val="white"/>
            </a:duotone>
          </a:blip>
          <a:stretch>
            <a:fillRect/>
          </a:stretch>
        </p:blipFill>
        <p:spPr>
          <a:xfrm>
            <a:off x="7140906" y="2607484"/>
            <a:ext cx="944987" cy="405461"/>
          </a:xfrm>
          <a:prstGeom prst="rect">
            <a:avLst/>
          </a:prstGeom>
        </p:spPr>
      </p:pic>
      <p:pic>
        <p:nvPicPr>
          <p:cNvPr id="9" name="Picture 8">
            <a:extLst>
              <a:ext uri="{FF2B5EF4-FFF2-40B4-BE49-F238E27FC236}">
                <a16:creationId xmlns:a16="http://schemas.microsoft.com/office/drawing/2014/main" id="{49ABB2C5-A110-4080-B922-FE9B86DF864D}"/>
              </a:ext>
            </a:extLst>
          </p:cNvPr>
          <p:cNvPicPr>
            <a:picLocks noChangeAspect="1"/>
          </p:cNvPicPr>
          <p:nvPr/>
        </p:nvPicPr>
        <p:blipFill>
          <a:blip r:embed="rId63">
            <a:duotone>
              <a:schemeClr val="accent3">
                <a:shade val="45000"/>
                <a:satMod val="135000"/>
              </a:schemeClr>
              <a:prstClr val="white"/>
            </a:duotone>
          </a:blip>
          <a:stretch>
            <a:fillRect/>
          </a:stretch>
        </p:blipFill>
        <p:spPr>
          <a:xfrm>
            <a:off x="2153776" y="3259282"/>
            <a:ext cx="746817" cy="168110"/>
          </a:xfrm>
          <a:prstGeom prst="rect">
            <a:avLst/>
          </a:prstGeom>
        </p:spPr>
      </p:pic>
      <p:pic>
        <p:nvPicPr>
          <p:cNvPr id="10" name="Picture 9">
            <a:extLst>
              <a:ext uri="{FF2B5EF4-FFF2-40B4-BE49-F238E27FC236}">
                <a16:creationId xmlns:a16="http://schemas.microsoft.com/office/drawing/2014/main" id="{863A3B76-E24B-4333-B971-F2FD120ED3F9}"/>
              </a:ext>
            </a:extLst>
          </p:cNvPr>
          <p:cNvPicPr>
            <a:picLocks noChangeAspect="1"/>
          </p:cNvPicPr>
          <p:nvPr/>
        </p:nvPicPr>
        <p:blipFill>
          <a:blip r:embed="rId64">
            <a:duotone>
              <a:schemeClr val="accent3">
                <a:shade val="45000"/>
                <a:satMod val="135000"/>
              </a:schemeClr>
              <a:prstClr val="white"/>
            </a:duotone>
          </a:blip>
          <a:stretch>
            <a:fillRect/>
          </a:stretch>
        </p:blipFill>
        <p:spPr>
          <a:xfrm>
            <a:off x="1444366" y="2208633"/>
            <a:ext cx="391394" cy="391394"/>
          </a:xfrm>
          <a:prstGeom prst="rect">
            <a:avLst/>
          </a:prstGeom>
        </p:spPr>
      </p:pic>
      <p:pic>
        <p:nvPicPr>
          <p:cNvPr id="11" name="Picture 10">
            <a:extLst>
              <a:ext uri="{FF2B5EF4-FFF2-40B4-BE49-F238E27FC236}">
                <a16:creationId xmlns:a16="http://schemas.microsoft.com/office/drawing/2014/main" id="{7E2364A7-39BD-46EB-A3BA-FB4AFE01FF12}"/>
              </a:ext>
            </a:extLst>
          </p:cNvPr>
          <p:cNvPicPr>
            <a:picLocks noChangeAspect="1"/>
          </p:cNvPicPr>
          <p:nvPr/>
        </p:nvPicPr>
        <p:blipFill>
          <a:blip r:embed="rId65">
            <a:clrChange>
              <a:clrFrom>
                <a:srgbClr val="000000"/>
              </a:clrFrom>
              <a:clrTo>
                <a:srgbClr val="000000">
                  <a:alpha val="0"/>
                </a:srgbClr>
              </a:clrTo>
            </a:clrChange>
            <a:duotone>
              <a:schemeClr val="accent3">
                <a:shade val="45000"/>
                <a:satMod val="135000"/>
              </a:schemeClr>
              <a:prstClr val="white"/>
            </a:duotone>
          </a:blip>
          <a:stretch>
            <a:fillRect/>
          </a:stretch>
        </p:blipFill>
        <p:spPr>
          <a:xfrm>
            <a:off x="8057914" y="4035145"/>
            <a:ext cx="753584" cy="272318"/>
          </a:xfrm>
          <a:prstGeom prst="rect">
            <a:avLst/>
          </a:prstGeom>
        </p:spPr>
      </p:pic>
      <p:pic>
        <p:nvPicPr>
          <p:cNvPr id="12" name="Picture 11">
            <a:extLst>
              <a:ext uri="{FF2B5EF4-FFF2-40B4-BE49-F238E27FC236}">
                <a16:creationId xmlns:a16="http://schemas.microsoft.com/office/drawing/2014/main" id="{6AA6139B-8E7F-41C5-AC97-11A73F18A7AA}"/>
              </a:ext>
            </a:extLst>
          </p:cNvPr>
          <p:cNvPicPr>
            <a:picLocks noChangeAspect="1"/>
          </p:cNvPicPr>
          <p:nvPr/>
        </p:nvPicPr>
        <p:blipFill>
          <a:blip r:embed="rId66">
            <a:clrChange>
              <a:clrFrom>
                <a:srgbClr val="FFFFFF"/>
              </a:clrFrom>
              <a:clrTo>
                <a:srgbClr val="FFFFFF">
                  <a:alpha val="0"/>
                </a:srgbClr>
              </a:clrTo>
            </a:clrChange>
            <a:duotone>
              <a:schemeClr val="accent3">
                <a:shade val="45000"/>
                <a:satMod val="135000"/>
              </a:schemeClr>
              <a:prstClr val="white"/>
            </a:duotone>
          </a:blip>
          <a:stretch>
            <a:fillRect/>
          </a:stretch>
        </p:blipFill>
        <p:spPr>
          <a:xfrm>
            <a:off x="5621236" y="3723235"/>
            <a:ext cx="1300432" cy="218624"/>
          </a:xfrm>
          <a:prstGeom prst="rect">
            <a:avLst/>
          </a:prstGeom>
        </p:spPr>
      </p:pic>
      <p:pic>
        <p:nvPicPr>
          <p:cNvPr id="21" name="Picture 20">
            <a:extLst>
              <a:ext uri="{FF2B5EF4-FFF2-40B4-BE49-F238E27FC236}">
                <a16:creationId xmlns:a16="http://schemas.microsoft.com/office/drawing/2014/main" id="{299EB44D-495A-4BB1-B1D5-2F20DE772EBA}"/>
              </a:ext>
            </a:extLst>
          </p:cNvPr>
          <p:cNvPicPr>
            <a:picLocks noChangeAspect="1"/>
          </p:cNvPicPr>
          <p:nvPr/>
        </p:nvPicPr>
        <p:blipFill>
          <a:blip r:embed="rId67">
            <a:duotone>
              <a:schemeClr val="accent3">
                <a:shade val="45000"/>
                <a:satMod val="135000"/>
              </a:schemeClr>
              <a:prstClr val="white"/>
            </a:duotone>
          </a:blip>
          <a:stretch>
            <a:fillRect/>
          </a:stretch>
        </p:blipFill>
        <p:spPr>
          <a:xfrm>
            <a:off x="6638068" y="2904483"/>
            <a:ext cx="465207" cy="465207"/>
          </a:xfrm>
          <a:prstGeom prst="rect">
            <a:avLst/>
          </a:prstGeom>
        </p:spPr>
      </p:pic>
      <p:pic>
        <p:nvPicPr>
          <p:cNvPr id="22" name="Picture 21">
            <a:extLst>
              <a:ext uri="{FF2B5EF4-FFF2-40B4-BE49-F238E27FC236}">
                <a16:creationId xmlns:a16="http://schemas.microsoft.com/office/drawing/2014/main" id="{1CB0CC40-CFDE-41E6-9580-8A8E1E7E6C70}"/>
              </a:ext>
            </a:extLst>
          </p:cNvPr>
          <p:cNvPicPr>
            <a:picLocks noChangeAspect="1"/>
          </p:cNvPicPr>
          <p:nvPr/>
        </p:nvPicPr>
        <p:blipFill>
          <a:blip r:embed="rId68">
            <a:duotone>
              <a:schemeClr val="accent3">
                <a:shade val="45000"/>
                <a:satMod val="135000"/>
              </a:schemeClr>
              <a:prstClr val="white"/>
            </a:duotone>
          </a:blip>
          <a:stretch>
            <a:fillRect/>
          </a:stretch>
        </p:blipFill>
        <p:spPr>
          <a:xfrm>
            <a:off x="5113372" y="4108177"/>
            <a:ext cx="378710" cy="142792"/>
          </a:xfrm>
          <a:prstGeom prst="rect">
            <a:avLst/>
          </a:prstGeom>
        </p:spPr>
      </p:pic>
      <p:pic>
        <p:nvPicPr>
          <p:cNvPr id="8" name="Picture 7">
            <a:extLst>
              <a:ext uri="{FF2B5EF4-FFF2-40B4-BE49-F238E27FC236}">
                <a16:creationId xmlns:a16="http://schemas.microsoft.com/office/drawing/2014/main" id="{58B8F57F-C52C-4AC9-BEB2-CFB5F6FE6ED5}"/>
              </a:ext>
            </a:extLst>
          </p:cNvPr>
          <p:cNvPicPr>
            <a:picLocks noChangeAspect="1"/>
          </p:cNvPicPr>
          <p:nvPr/>
        </p:nvPicPr>
        <p:blipFill>
          <a:blip r:embed="rId69">
            <a:clrChange>
              <a:clrFrom>
                <a:srgbClr val="000000"/>
              </a:clrFrom>
              <a:clrTo>
                <a:srgbClr val="000000">
                  <a:alpha val="0"/>
                </a:srgbClr>
              </a:clrTo>
            </a:clrChange>
            <a:duotone>
              <a:schemeClr val="accent3">
                <a:shade val="45000"/>
                <a:satMod val="135000"/>
              </a:schemeClr>
              <a:prstClr val="white"/>
            </a:duotone>
          </a:blip>
          <a:stretch>
            <a:fillRect/>
          </a:stretch>
        </p:blipFill>
        <p:spPr>
          <a:xfrm>
            <a:off x="3274491" y="2548372"/>
            <a:ext cx="645175" cy="188068"/>
          </a:xfrm>
          <a:prstGeom prst="rect">
            <a:avLst/>
          </a:prstGeom>
        </p:spPr>
      </p:pic>
      <p:pic>
        <p:nvPicPr>
          <p:cNvPr id="24" name="Picture 23">
            <a:extLst>
              <a:ext uri="{FF2B5EF4-FFF2-40B4-BE49-F238E27FC236}">
                <a16:creationId xmlns:a16="http://schemas.microsoft.com/office/drawing/2014/main" id="{6F06D656-EFEC-4D54-9CEA-D9122D51AF51}"/>
              </a:ext>
            </a:extLst>
          </p:cNvPr>
          <p:cNvPicPr>
            <a:picLocks noChangeAspect="1"/>
          </p:cNvPicPr>
          <p:nvPr/>
        </p:nvPicPr>
        <p:blipFill>
          <a:blip r:embed="rId70">
            <a:clrChange>
              <a:clrFrom>
                <a:srgbClr val="000000"/>
              </a:clrFrom>
              <a:clrTo>
                <a:srgbClr val="000000">
                  <a:alpha val="0"/>
                </a:srgbClr>
              </a:clrTo>
            </a:clrChange>
            <a:duotone>
              <a:schemeClr val="accent3">
                <a:shade val="45000"/>
                <a:satMod val="135000"/>
              </a:schemeClr>
              <a:prstClr val="white"/>
            </a:duotone>
          </a:blip>
          <a:stretch>
            <a:fillRect/>
          </a:stretch>
        </p:blipFill>
        <p:spPr>
          <a:xfrm>
            <a:off x="6395729" y="2216966"/>
            <a:ext cx="580855" cy="691218"/>
          </a:xfrm>
          <a:prstGeom prst="rect">
            <a:avLst/>
          </a:prstGeom>
        </p:spPr>
      </p:pic>
    </p:spTree>
    <p:extLst>
      <p:ext uri="{BB962C8B-B14F-4D97-AF65-F5344CB8AC3E}">
        <p14:creationId xmlns:p14="http://schemas.microsoft.com/office/powerpoint/2010/main" val="32694806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9D6B185-FCC7-7D40-BD1E-CF613376C241}"/>
              </a:ext>
            </a:extLst>
          </p:cNvPr>
          <p:cNvSpPr>
            <a:spLocks noGrp="1"/>
          </p:cNvSpPr>
          <p:nvPr>
            <p:ph type="title"/>
          </p:nvPr>
        </p:nvSpPr>
        <p:spPr>
          <a:xfrm>
            <a:off x="685800" y="609600"/>
            <a:ext cx="7772400" cy="1143000"/>
          </a:xfrm>
        </p:spPr>
        <p:txBody>
          <a:bodyPr/>
          <a:lstStyle/>
          <a:p>
            <a:r>
              <a:rPr lang="en-US" sz="3600" dirty="0"/>
              <a:t>We combine strong industry know-how with high-end digital expertise</a:t>
            </a:r>
          </a:p>
        </p:txBody>
      </p:sp>
      <p:sp>
        <p:nvSpPr>
          <p:cNvPr id="4" name="Fußzeilenplatzhalter 3">
            <a:extLst>
              <a:ext uri="{FF2B5EF4-FFF2-40B4-BE49-F238E27FC236}">
                <a16:creationId xmlns:a16="http://schemas.microsoft.com/office/drawing/2014/main" id="{8FB12E0C-7A49-A747-BD31-37B8A5DA6AFB}"/>
              </a:ext>
            </a:extLst>
          </p:cNvPr>
          <p:cNvSpPr>
            <a:spLocks noGrp="1"/>
          </p:cNvSpPr>
          <p:nvPr>
            <p:ph type="ftr" sz="quarter" idx="10"/>
          </p:nvPr>
        </p:nvSpPr>
        <p:spPr/>
        <p:txBody>
          <a:bodyPr/>
          <a:lstStyle/>
          <a:p>
            <a:r>
              <a:rPr lang="en"/>
              <a:t>© Build &amp; Invest. All rights reserved </a:t>
            </a:r>
            <a:endParaRPr lang="de-DE" dirty="0"/>
          </a:p>
        </p:txBody>
      </p:sp>
      <p:sp>
        <p:nvSpPr>
          <p:cNvPr id="5" name="Foliennummernplatzhalter 4">
            <a:extLst>
              <a:ext uri="{FF2B5EF4-FFF2-40B4-BE49-F238E27FC236}">
                <a16:creationId xmlns:a16="http://schemas.microsoft.com/office/drawing/2014/main" id="{0A0EDD80-BB76-3245-BCED-AD149651A9B4}"/>
              </a:ext>
            </a:extLst>
          </p:cNvPr>
          <p:cNvSpPr>
            <a:spLocks noGrp="1"/>
          </p:cNvSpPr>
          <p:nvPr>
            <p:ph type="sldNum" sz="quarter" idx="11"/>
          </p:nvPr>
        </p:nvSpPr>
        <p:spPr/>
        <p:txBody>
          <a:bodyPr/>
          <a:lstStyle/>
          <a:p>
            <a:fld id="{A2BBA7E8-647F-41E8-9202-E071415AA6E7}" type="slidenum">
              <a:rPr lang="de-DE" smtClean="0"/>
              <a:pPr/>
              <a:t>9</a:t>
            </a:fld>
            <a:endParaRPr lang="de-DE"/>
          </a:p>
        </p:txBody>
      </p:sp>
      <p:grpSp>
        <p:nvGrpSpPr>
          <p:cNvPr id="73" name="Group 49">
            <a:extLst>
              <a:ext uri="{FF2B5EF4-FFF2-40B4-BE49-F238E27FC236}">
                <a16:creationId xmlns:a16="http://schemas.microsoft.com/office/drawing/2014/main" id="{BBE6101F-08D2-459B-A44B-EB457DB28285}"/>
              </a:ext>
            </a:extLst>
          </p:cNvPr>
          <p:cNvGrpSpPr>
            <a:grpSpLocks noChangeAspect="1"/>
          </p:cNvGrpSpPr>
          <p:nvPr/>
        </p:nvGrpSpPr>
        <p:grpSpPr>
          <a:xfrm>
            <a:off x="3303712" y="2491755"/>
            <a:ext cx="2536577" cy="2536577"/>
            <a:chOff x="3170172" y="418973"/>
            <a:chExt cx="2668031" cy="2668031"/>
          </a:xfrm>
        </p:grpSpPr>
        <p:sp>
          <p:nvSpPr>
            <p:cNvPr id="74" name="Oval 50">
              <a:extLst>
                <a:ext uri="{FF2B5EF4-FFF2-40B4-BE49-F238E27FC236}">
                  <a16:creationId xmlns:a16="http://schemas.microsoft.com/office/drawing/2014/main" id="{322D65AC-BC12-4034-876A-1A08E9EB8F27}"/>
                </a:ext>
              </a:extLst>
            </p:cNvPr>
            <p:cNvSpPr/>
            <p:nvPr/>
          </p:nvSpPr>
          <p:spPr>
            <a:xfrm>
              <a:off x="3170172" y="418973"/>
              <a:ext cx="2668031" cy="2668031"/>
            </a:xfrm>
            <a:prstGeom prst="ellipse">
              <a:avLst/>
            </a:prstGeom>
            <a:solidFill>
              <a:schemeClr val="bg1">
                <a:lumMod val="50000"/>
                <a:alpha val="12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1219170" rtl="0" eaLnBrk="1" latinLnBrk="0" hangingPunct="1">
                <a:defRPr sz="2400" kern="1200">
                  <a:solidFill>
                    <a:schemeClr val="lt1"/>
                  </a:solidFill>
                  <a:latin typeface="+mn-lt"/>
                  <a:ea typeface="+mn-ea"/>
                  <a:cs typeface="+mn-cs"/>
                </a:defRPr>
              </a:lvl1pPr>
              <a:lvl2pPr marL="609585" algn="l" defTabSz="1219170" rtl="0" eaLnBrk="1" latinLnBrk="0" hangingPunct="1">
                <a:defRPr sz="2400" kern="1200">
                  <a:solidFill>
                    <a:schemeClr val="lt1"/>
                  </a:solidFill>
                  <a:latin typeface="+mn-lt"/>
                  <a:ea typeface="+mn-ea"/>
                  <a:cs typeface="+mn-cs"/>
                </a:defRPr>
              </a:lvl2pPr>
              <a:lvl3pPr marL="1219170" algn="l" defTabSz="1219170" rtl="0" eaLnBrk="1" latinLnBrk="0" hangingPunct="1">
                <a:defRPr sz="2400" kern="1200">
                  <a:solidFill>
                    <a:schemeClr val="lt1"/>
                  </a:solidFill>
                  <a:latin typeface="+mn-lt"/>
                  <a:ea typeface="+mn-ea"/>
                  <a:cs typeface="+mn-cs"/>
                </a:defRPr>
              </a:lvl3pPr>
              <a:lvl4pPr marL="1828754" algn="l" defTabSz="1219170" rtl="0" eaLnBrk="1" latinLnBrk="0" hangingPunct="1">
                <a:defRPr sz="2400" kern="1200">
                  <a:solidFill>
                    <a:schemeClr val="lt1"/>
                  </a:solidFill>
                  <a:latin typeface="+mn-lt"/>
                  <a:ea typeface="+mn-ea"/>
                  <a:cs typeface="+mn-cs"/>
                </a:defRPr>
              </a:lvl4pPr>
              <a:lvl5pPr marL="2438339" algn="l" defTabSz="1219170" rtl="0" eaLnBrk="1" latinLnBrk="0" hangingPunct="1">
                <a:defRPr sz="2400" kern="1200">
                  <a:solidFill>
                    <a:schemeClr val="lt1"/>
                  </a:solidFill>
                  <a:latin typeface="+mn-lt"/>
                  <a:ea typeface="+mn-ea"/>
                  <a:cs typeface="+mn-cs"/>
                </a:defRPr>
              </a:lvl5pPr>
              <a:lvl6pPr marL="3047924" algn="l" defTabSz="1219170" rtl="0" eaLnBrk="1" latinLnBrk="0" hangingPunct="1">
                <a:defRPr sz="2400" kern="1200">
                  <a:solidFill>
                    <a:schemeClr val="lt1"/>
                  </a:solidFill>
                  <a:latin typeface="+mn-lt"/>
                  <a:ea typeface="+mn-ea"/>
                  <a:cs typeface="+mn-cs"/>
                </a:defRPr>
              </a:lvl6pPr>
              <a:lvl7pPr marL="3657509" algn="l" defTabSz="1219170" rtl="0" eaLnBrk="1" latinLnBrk="0" hangingPunct="1">
                <a:defRPr sz="2400" kern="1200">
                  <a:solidFill>
                    <a:schemeClr val="lt1"/>
                  </a:solidFill>
                  <a:latin typeface="+mn-lt"/>
                  <a:ea typeface="+mn-ea"/>
                  <a:cs typeface="+mn-cs"/>
                </a:defRPr>
              </a:lvl7pPr>
              <a:lvl8pPr marL="4267093" algn="l" defTabSz="1219170" rtl="0" eaLnBrk="1" latinLnBrk="0" hangingPunct="1">
                <a:defRPr sz="2400" kern="1200">
                  <a:solidFill>
                    <a:schemeClr val="lt1"/>
                  </a:solidFill>
                  <a:latin typeface="+mn-lt"/>
                  <a:ea typeface="+mn-ea"/>
                  <a:cs typeface="+mn-cs"/>
                </a:defRPr>
              </a:lvl8pPr>
              <a:lvl9pPr marL="4876678" algn="l" defTabSz="1219170" rtl="0" eaLnBrk="1" latinLnBrk="0" hangingPunct="1">
                <a:defRPr sz="2400" kern="1200">
                  <a:solidFill>
                    <a:schemeClr val="lt1"/>
                  </a:solidFill>
                  <a:latin typeface="+mn-lt"/>
                  <a:ea typeface="+mn-ea"/>
                  <a:cs typeface="+mn-cs"/>
                </a:defRPr>
              </a:lvl9pPr>
            </a:lstStyle>
            <a:p>
              <a:pPr algn="ctr"/>
              <a:endParaRPr lang="en-US" sz="1800" dirty="0"/>
            </a:p>
          </p:txBody>
        </p:sp>
        <p:grpSp>
          <p:nvGrpSpPr>
            <p:cNvPr id="75" name="Group 51">
              <a:extLst>
                <a:ext uri="{FF2B5EF4-FFF2-40B4-BE49-F238E27FC236}">
                  <a16:creationId xmlns:a16="http://schemas.microsoft.com/office/drawing/2014/main" id="{C0136613-655B-4E06-8C89-8AABFFCEFAF8}"/>
                </a:ext>
              </a:extLst>
            </p:cNvPr>
            <p:cNvGrpSpPr/>
            <p:nvPr/>
          </p:nvGrpSpPr>
          <p:grpSpPr>
            <a:xfrm>
              <a:off x="3524032" y="525736"/>
              <a:ext cx="1927323" cy="2515389"/>
              <a:chOff x="3539904" y="932283"/>
              <a:chExt cx="2093975" cy="2732892"/>
            </a:xfrm>
          </p:grpSpPr>
          <p:sp>
            <p:nvSpPr>
              <p:cNvPr id="76" name="Arc 52">
                <a:extLst>
                  <a:ext uri="{FF2B5EF4-FFF2-40B4-BE49-F238E27FC236}">
                    <a16:creationId xmlns:a16="http://schemas.microsoft.com/office/drawing/2014/main" id="{BDAD8CDF-ACC7-42B9-8CEE-0886A7072268}"/>
                  </a:ext>
                </a:extLst>
              </p:cNvPr>
              <p:cNvSpPr/>
              <p:nvPr/>
            </p:nvSpPr>
            <p:spPr>
              <a:xfrm rot="7200000">
                <a:off x="3578895" y="1251915"/>
                <a:ext cx="2041162" cy="2041163"/>
              </a:xfrm>
              <a:prstGeom prst="arc">
                <a:avLst>
                  <a:gd name="adj1" fmla="val 8709740"/>
                  <a:gd name="adj2" fmla="val 20385626"/>
                </a:avLst>
              </a:prstGeom>
              <a:ln w="307975">
                <a:solidFill>
                  <a:srgbClr val="979797"/>
                </a:solidFill>
                <a:tailEnd type="none" w="med" len="sm"/>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pPr algn="ctr"/>
                <a:endParaRPr lang="en-US" sz="1800" dirty="0"/>
              </a:p>
            </p:txBody>
          </p:sp>
          <p:sp>
            <p:nvSpPr>
              <p:cNvPr id="77" name="Arc 53">
                <a:extLst>
                  <a:ext uri="{FF2B5EF4-FFF2-40B4-BE49-F238E27FC236}">
                    <a16:creationId xmlns:a16="http://schemas.microsoft.com/office/drawing/2014/main" id="{00A7DE32-0DE1-4029-A0B6-07E070240E1E}"/>
                  </a:ext>
                </a:extLst>
              </p:cNvPr>
              <p:cNvSpPr/>
              <p:nvPr/>
            </p:nvSpPr>
            <p:spPr>
              <a:xfrm>
                <a:off x="3578894" y="1251916"/>
                <a:ext cx="2041163" cy="2041162"/>
              </a:xfrm>
              <a:prstGeom prst="arc">
                <a:avLst>
                  <a:gd name="adj1" fmla="val 5589548"/>
                  <a:gd name="adj2" fmla="val 15840859"/>
                </a:avLst>
              </a:prstGeom>
              <a:ln w="307975">
                <a:solidFill>
                  <a:schemeClr val="tx1"/>
                </a:solidFill>
                <a:tailEnd type="none" w="med" len="sm"/>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pPr algn="ctr"/>
                <a:endParaRPr lang="en-US" sz="1800" dirty="0"/>
              </a:p>
            </p:txBody>
          </p:sp>
          <p:sp>
            <p:nvSpPr>
              <p:cNvPr id="78" name="Isosceles Triangle 61">
                <a:extLst>
                  <a:ext uri="{FF2B5EF4-FFF2-40B4-BE49-F238E27FC236}">
                    <a16:creationId xmlns:a16="http://schemas.microsoft.com/office/drawing/2014/main" id="{0FE5E8D8-60BE-480D-B57E-6831AF5EA497}"/>
                  </a:ext>
                </a:extLst>
              </p:cNvPr>
              <p:cNvSpPr/>
              <p:nvPr/>
            </p:nvSpPr>
            <p:spPr>
              <a:xfrm rot="5400000">
                <a:off x="4227698" y="1061378"/>
                <a:ext cx="754226" cy="496035"/>
              </a:xfrm>
              <a:prstGeom prs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1219170" rtl="0" eaLnBrk="1" latinLnBrk="0" hangingPunct="1">
                  <a:defRPr sz="2400" kern="1200">
                    <a:solidFill>
                      <a:schemeClr val="lt1"/>
                    </a:solidFill>
                    <a:latin typeface="+mn-lt"/>
                    <a:ea typeface="+mn-ea"/>
                    <a:cs typeface="+mn-cs"/>
                  </a:defRPr>
                </a:lvl1pPr>
                <a:lvl2pPr marL="609585" algn="l" defTabSz="1219170" rtl="0" eaLnBrk="1" latinLnBrk="0" hangingPunct="1">
                  <a:defRPr sz="2400" kern="1200">
                    <a:solidFill>
                      <a:schemeClr val="lt1"/>
                    </a:solidFill>
                    <a:latin typeface="+mn-lt"/>
                    <a:ea typeface="+mn-ea"/>
                    <a:cs typeface="+mn-cs"/>
                  </a:defRPr>
                </a:lvl2pPr>
                <a:lvl3pPr marL="1219170" algn="l" defTabSz="1219170" rtl="0" eaLnBrk="1" latinLnBrk="0" hangingPunct="1">
                  <a:defRPr sz="2400" kern="1200">
                    <a:solidFill>
                      <a:schemeClr val="lt1"/>
                    </a:solidFill>
                    <a:latin typeface="+mn-lt"/>
                    <a:ea typeface="+mn-ea"/>
                    <a:cs typeface="+mn-cs"/>
                  </a:defRPr>
                </a:lvl3pPr>
                <a:lvl4pPr marL="1828754" algn="l" defTabSz="1219170" rtl="0" eaLnBrk="1" latinLnBrk="0" hangingPunct="1">
                  <a:defRPr sz="2400" kern="1200">
                    <a:solidFill>
                      <a:schemeClr val="lt1"/>
                    </a:solidFill>
                    <a:latin typeface="+mn-lt"/>
                    <a:ea typeface="+mn-ea"/>
                    <a:cs typeface="+mn-cs"/>
                  </a:defRPr>
                </a:lvl4pPr>
                <a:lvl5pPr marL="2438339" algn="l" defTabSz="1219170" rtl="0" eaLnBrk="1" latinLnBrk="0" hangingPunct="1">
                  <a:defRPr sz="2400" kern="1200">
                    <a:solidFill>
                      <a:schemeClr val="lt1"/>
                    </a:solidFill>
                    <a:latin typeface="+mn-lt"/>
                    <a:ea typeface="+mn-ea"/>
                    <a:cs typeface="+mn-cs"/>
                  </a:defRPr>
                </a:lvl5pPr>
                <a:lvl6pPr marL="3047924" algn="l" defTabSz="1219170" rtl="0" eaLnBrk="1" latinLnBrk="0" hangingPunct="1">
                  <a:defRPr sz="2400" kern="1200">
                    <a:solidFill>
                      <a:schemeClr val="lt1"/>
                    </a:solidFill>
                    <a:latin typeface="+mn-lt"/>
                    <a:ea typeface="+mn-ea"/>
                    <a:cs typeface="+mn-cs"/>
                  </a:defRPr>
                </a:lvl6pPr>
                <a:lvl7pPr marL="3657509" algn="l" defTabSz="1219170" rtl="0" eaLnBrk="1" latinLnBrk="0" hangingPunct="1">
                  <a:defRPr sz="2400" kern="1200">
                    <a:solidFill>
                      <a:schemeClr val="lt1"/>
                    </a:solidFill>
                    <a:latin typeface="+mn-lt"/>
                    <a:ea typeface="+mn-ea"/>
                    <a:cs typeface="+mn-cs"/>
                  </a:defRPr>
                </a:lvl7pPr>
                <a:lvl8pPr marL="4267093" algn="l" defTabSz="1219170" rtl="0" eaLnBrk="1" latinLnBrk="0" hangingPunct="1">
                  <a:defRPr sz="2400" kern="1200">
                    <a:solidFill>
                      <a:schemeClr val="lt1"/>
                    </a:solidFill>
                    <a:latin typeface="+mn-lt"/>
                    <a:ea typeface="+mn-ea"/>
                    <a:cs typeface="+mn-cs"/>
                  </a:defRPr>
                </a:lvl8pPr>
                <a:lvl9pPr marL="4876678" algn="l" defTabSz="1219170" rtl="0" eaLnBrk="1" latinLnBrk="0" hangingPunct="1">
                  <a:defRPr sz="2400" kern="1200">
                    <a:solidFill>
                      <a:schemeClr val="lt1"/>
                    </a:solidFill>
                    <a:latin typeface="+mn-lt"/>
                    <a:ea typeface="+mn-ea"/>
                    <a:cs typeface="+mn-cs"/>
                  </a:defRPr>
                </a:lvl9pPr>
              </a:lstStyle>
              <a:p>
                <a:pPr algn="ctr"/>
                <a:endParaRPr lang="en-US" sz="1800" dirty="0"/>
              </a:p>
            </p:txBody>
          </p:sp>
          <p:sp>
            <p:nvSpPr>
              <p:cNvPr id="79" name="Isosceles Triangle 62">
                <a:extLst>
                  <a:ext uri="{FF2B5EF4-FFF2-40B4-BE49-F238E27FC236}">
                    <a16:creationId xmlns:a16="http://schemas.microsoft.com/office/drawing/2014/main" id="{D55D0B09-1E05-4CB9-8A8C-0DC65A66C929}"/>
                  </a:ext>
                </a:extLst>
              </p:cNvPr>
              <p:cNvSpPr/>
              <p:nvPr/>
            </p:nvSpPr>
            <p:spPr>
              <a:xfrm rot="16200000">
                <a:off x="4086009" y="3040044"/>
                <a:ext cx="754226" cy="496035"/>
              </a:xfrm>
              <a:prstGeom prst="triangle">
                <a:avLst/>
              </a:prstGeom>
              <a:solidFill>
                <a:srgbClr val="97979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1219170" rtl="0" eaLnBrk="1" latinLnBrk="0" hangingPunct="1">
                  <a:defRPr sz="2400" kern="1200">
                    <a:solidFill>
                      <a:schemeClr val="lt1"/>
                    </a:solidFill>
                    <a:latin typeface="+mn-lt"/>
                    <a:ea typeface="+mn-ea"/>
                    <a:cs typeface="+mn-cs"/>
                  </a:defRPr>
                </a:lvl1pPr>
                <a:lvl2pPr marL="609585" algn="l" defTabSz="1219170" rtl="0" eaLnBrk="1" latinLnBrk="0" hangingPunct="1">
                  <a:defRPr sz="2400" kern="1200">
                    <a:solidFill>
                      <a:schemeClr val="lt1"/>
                    </a:solidFill>
                    <a:latin typeface="+mn-lt"/>
                    <a:ea typeface="+mn-ea"/>
                    <a:cs typeface="+mn-cs"/>
                  </a:defRPr>
                </a:lvl2pPr>
                <a:lvl3pPr marL="1219170" algn="l" defTabSz="1219170" rtl="0" eaLnBrk="1" latinLnBrk="0" hangingPunct="1">
                  <a:defRPr sz="2400" kern="1200">
                    <a:solidFill>
                      <a:schemeClr val="lt1"/>
                    </a:solidFill>
                    <a:latin typeface="+mn-lt"/>
                    <a:ea typeface="+mn-ea"/>
                    <a:cs typeface="+mn-cs"/>
                  </a:defRPr>
                </a:lvl3pPr>
                <a:lvl4pPr marL="1828754" algn="l" defTabSz="1219170" rtl="0" eaLnBrk="1" latinLnBrk="0" hangingPunct="1">
                  <a:defRPr sz="2400" kern="1200">
                    <a:solidFill>
                      <a:schemeClr val="lt1"/>
                    </a:solidFill>
                    <a:latin typeface="+mn-lt"/>
                    <a:ea typeface="+mn-ea"/>
                    <a:cs typeface="+mn-cs"/>
                  </a:defRPr>
                </a:lvl4pPr>
                <a:lvl5pPr marL="2438339" algn="l" defTabSz="1219170" rtl="0" eaLnBrk="1" latinLnBrk="0" hangingPunct="1">
                  <a:defRPr sz="2400" kern="1200">
                    <a:solidFill>
                      <a:schemeClr val="lt1"/>
                    </a:solidFill>
                    <a:latin typeface="+mn-lt"/>
                    <a:ea typeface="+mn-ea"/>
                    <a:cs typeface="+mn-cs"/>
                  </a:defRPr>
                </a:lvl5pPr>
                <a:lvl6pPr marL="3047924" algn="l" defTabSz="1219170" rtl="0" eaLnBrk="1" latinLnBrk="0" hangingPunct="1">
                  <a:defRPr sz="2400" kern="1200">
                    <a:solidFill>
                      <a:schemeClr val="lt1"/>
                    </a:solidFill>
                    <a:latin typeface="+mn-lt"/>
                    <a:ea typeface="+mn-ea"/>
                    <a:cs typeface="+mn-cs"/>
                  </a:defRPr>
                </a:lvl6pPr>
                <a:lvl7pPr marL="3657509" algn="l" defTabSz="1219170" rtl="0" eaLnBrk="1" latinLnBrk="0" hangingPunct="1">
                  <a:defRPr sz="2400" kern="1200">
                    <a:solidFill>
                      <a:schemeClr val="lt1"/>
                    </a:solidFill>
                    <a:latin typeface="+mn-lt"/>
                    <a:ea typeface="+mn-ea"/>
                    <a:cs typeface="+mn-cs"/>
                  </a:defRPr>
                </a:lvl7pPr>
                <a:lvl8pPr marL="4267093" algn="l" defTabSz="1219170" rtl="0" eaLnBrk="1" latinLnBrk="0" hangingPunct="1">
                  <a:defRPr sz="2400" kern="1200">
                    <a:solidFill>
                      <a:schemeClr val="lt1"/>
                    </a:solidFill>
                    <a:latin typeface="+mn-lt"/>
                    <a:ea typeface="+mn-ea"/>
                    <a:cs typeface="+mn-cs"/>
                  </a:defRPr>
                </a:lvl8pPr>
                <a:lvl9pPr marL="4876678" algn="l" defTabSz="1219170" rtl="0" eaLnBrk="1" latinLnBrk="0" hangingPunct="1">
                  <a:defRPr sz="2400" kern="1200">
                    <a:solidFill>
                      <a:schemeClr val="lt1"/>
                    </a:solidFill>
                    <a:latin typeface="+mn-lt"/>
                    <a:ea typeface="+mn-ea"/>
                    <a:cs typeface="+mn-cs"/>
                  </a:defRPr>
                </a:lvl9pPr>
              </a:lstStyle>
              <a:p>
                <a:pPr algn="ctr"/>
                <a:endParaRPr lang="en-US" sz="1800" dirty="0"/>
              </a:p>
            </p:txBody>
          </p:sp>
          <p:sp>
            <p:nvSpPr>
              <p:cNvPr id="80" name="TextBox 64">
                <a:extLst>
                  <a:ext uri="{FF2B5EF4-FFF2-40B4-BE49-F238E27FC236}">
                    <a16:creationId xmlns:a16="http://schemas.microsoft.com/office/drawing/2014/main" id="{CFF2FF4D-8C2E-496C-A2F3-87749FE939AF}"/>
                  </a:ext>
                </a:extLst>
              </p:cNvPr>
              <p:cNvSpPr txBox="1"/>
              <p:nvPr/>
            </p:nvSpPr>
            <p:spPr>
              <a:xfrm rot="5400000">
                <a:off x="3539902" y="1207953"/>
                <a:ext cx="2093980" cy="2093975"/>
              </a:xfrm>
              <a:prstGeom prst="rect">
                <a:avLst/>
              </a:prstGeom>
              <a:noFill/>
            </p:spPr>
            <p:txBody>
              <a:bodyPr spcFirstLastPara="1" wrap="none" numCol="1" rtlCol="0">
                <a:prstTxWarp prst="textArchDown">
                  <a:avLst/>
                </a:prstTxWarp>
                <a:spAutoFit/>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pPr algn="ctr"/>
                <a:r>
                  <a:rPr lang="en-US" sz="1050" dirty="0">
                    <a:solidFill>
                      <a:schemeClr val="bg1"/>
                    </a:solidFill>
                  </a:rPr>
                  <a:t>ENERGY / PROPERTY / MOBILITY</a:t>
                </a:r>
              </a:p>
            </p:txBody>
          </p:sp>
          <p:sp>
            <p:nvSpPr>
              <p:cNvPr id="81" name="TextBox 65">
                <a:extLst>
                  <a:ext uri="{FF2B5EF4-FFF2-40B4-BE49-F238E27FC236}">
                    <a16:creationId xmlns:a16="http://schemas.microsoft.com/office/drawing/2014/main" id="{B197F6E2-C69B-4E71-95B8-8F84B5883F91}"/>
                  </a:ext>
                </a:extLst>
              </p:cNvPr>
              <p:cNvSpPr txBox="1"/>
              <p:nvPr/>
            </p:nvSpPr>
            <p:spPr>
              <a:xfrm rot="5400000">
                <a:off x="3601406" y="1263039"/>
                <a:ext cx="1992857" cy="1992855"/>
              </a:xfrm>
              <a:prstGeom prst="rect">
                <a:avLst/>
              </a:prstGeom>
              <a:noFill/>
            </p:spPr>
            <p:txBody>
              <a:bodyPr spcFirstLastPara="1" wrap="none" numCol="1" rtlCol="0">
                <a:prstTxWarp prst="textArchUp">
                  <a:avLst/>
                </a:prstTxWarp>
                <a:spAutoFit/>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pPr algn="ctr"/>
                <a:r>
                  <a:rPr lang="en-US" sz="1050" dirty="0">
                    <a:solidFill>
                      <a:schemeClr val="bg1"/>
                    </a:solidFill>
                  </a:rPr>
                  <a:t>VENTURE CAPITAL &amp; BUILDING</a:t>
                </a:r>
              </a:p>
            </p:txBody>
          </p:sp>
        </p:grpSp>
      </p:grpSp>
      <p:sp>
        <p:nvSpPr>
          <p:cNvPr id="82" name="TextBox 68">
            <a:extLst>
              <a:ext uri="{FF2B5EF4-FFF2-40B4-BE49-F238E27FC236}">
                <a16:creationId xmlns:a16="http://schemas.microsoft.com/office/drawing/2014/main" id="{E3F2C2BE-E9E0-4FA1-869E-37D55AF2408F}"/>
              </a:ext>
            </a:extLst>
          </p:cNvPr>
          <p:cNvSpPr txBox="1"/>
          <p:nvPr/>
        </p:nvSpPr>
        <p:spPr>
          <a:xfrm>
            <a:off x="682400" y="5589240"/>
            <a:ext cx="7770104" cy="492443"/>
          </a:xfrm>
          <a:prstGeom prst="rect">
            <a:avLst/>
          </a:prstGeom>
          <a:noFill/>
        </p:spPr>
        <p:txBody>
          <a:bodyPr wrap="square" lIns="121920" tIns="60960" rIns="121920" bIns="60960" rtlCol="0" anchor="b" anchorCtr="0">
            <a:spAutoFit/>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pPr marL="174625" lvl="0" algn="ctr" defTabSz="914400"/>
            <a:r>
              <a:rPr lang="en-US" sz="1200" dirty="0"/>
              <a:t>Core of our success is the </a:t>
            </a:r>
            <a:r>
              <a:rPr lang="en-US" sz="1200" b="1" dirty="0"/>
              <a:t>close cooperation </a:t>
            </a:r>
            <a:r>
              <a:rPr lang="en-US" sz="1200" dirty="0"/>
              <a:t>between our portfolio investments, our partners and us combined with a </a:t>
            </a:r>
            <a:r>
              <a:rPr lang="en-US" sz="1200" b="1" dirty="0"/>
              <a:t>strong analytical approach </a:t>
            </a:r>
            <a:r>
              <a:rPr lang="en-US" sz="1200" dirty="0"/>
              <a:t>based on latest research</a:t>
            </a:r>
          </a:p>
        </p:txBody>
      </p:sp>
      <p:sp>
        <p:nvSpPr>
          <p:cNvPr id="83" name="Rectangle 74">
            <a:extLst>
              <a:ext uri="{FF2B5EF4-FFF2-40B4-BE49-F238E27FC236}">
                <a16:creationId xmlns:a16="http://schemas.microsoft.com/office/drawing/2014/main" id="{35A00D11-EEDA-485F-8ECC-7F2C353E0D1F}"/>
              </a:ext>
            </a:extLst>
          </p:cNvPr>
          <p:cNvSpPr/>
          <p:nvPr/>
        </p:nvSpPr>
        <p:spPr>
          <a:xfrm>
            <a:off x="3967239" y="3391889"/>
            <a:ext cx="1209522" cy="191719"/>
          </a:xfrm>
          <a:prstGeom prst="rect">
            <a:avLst/>
          </a:prstGeom>
        </p:spPr>
        <p:txBody>
          <a:bodyPr wrap="square" lIns="0" tIns="0" rIns="0" bIns="0">
            <a:spAutoFit/>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pPr algn="ctr">
              <a:lnSpc>
                <a:spcPct val="89000"/>
              </a:lnSpc>
            </a:pPr>
            <a:r>
              <a:rPr lang="en-US" sz="1400" dirty="0"/>
              <a:t>Our USP</a:t>
            </a:r>
            <a:endParaRPr lang="en-US" sz="1050" dirty="0"/>
          </a:p>
        </p:txBody>
      </p:sp>
      <p:grpSp>
        <p:nvGrpSpPr>
          <p:cNvPr id="8" name="Group 7">
            <a:extLst>
              <a:ext uri="{FF2B5EF4-FFF2-40B4-BE49-F238E27FC236}">
                <a16:creationId xmlns:a16="http://schemas.microsoft.com/office/drawing/2014/main" id="{0D0A3611-1FBB-430C-A137-339FE9CA2EBA}"/>
              </a:ext>
            </a:extLst>
          </p:cNvPr>
          <p:cNvGrpSpPr/>
          <p:nvPr/>
        </p:nvGrpSpPr>
        <p:grpSpPr>
          <a:xfrm>
            <a:off x="3652716" y="4884748"/>
            <a:ext cx="1838569" cy="660163"/>
            <a:chOff x="3588904" y="4884748"/>
            <a:chExt cx="1838569" cy="660163"/>
          </a:xfrm>
        </p:grpSpPr>
        <p:grpSp>
          <p:nvGrpSpPr>
            <p:cNvPr id="62" name="Gruppieren 43">
              <a:extLst>
                <a:ext uri="{FF2B5EF4-FFF2-40B4-BE49-F238E27FC236}">
                  <a16:creationId xmlns:a16="http://schemas.microsoft.com/office/drawing/2014/main" id="{B0AF39B3-899B-4190-8D85-09FAD4625FB1}"/>
                </a:ext>
              </a:extLst>
            </p:cNvPr>
            <p:cNvGrpSpPr>
              <a:grpSpLocks noChangeAspect="1"/>
            </p:cNvGrpSpPr>
            <p:nvPr/>
          </p:nvGrpSpPr>
          <p:grpSpPr>
            <a:xfrm>
              <a:off x="3588904" y="4884748"/>
              <a:ext cx="432000" cy="432000"/>
              <a:chOff x="3077230" y="3144637"/>
              <a:chExt cx="1097280" cy="1097280"/>
            </a:xfrm>
          </p:grpSpPr>
          <p:sp>
            <p:nvSpPr>
              <p:cNvPr id="63" name="Oval 16">
                <a:extLst>
                  <a:ext uri="{FF2B5EF4-FFF2-40B4-BE49-F238E27FC236}">
                    <a16:creationId xmlns:a16="http://schemas.microsoft.com/office/drawing/2014/main" id="{6A554B2F-AC7B-40EE-BB39-5736E194FBA2}"/>
                  </a:ext>
                </a:extLst>
              </p:cNvPr>
              <p:cNvSpPr>
                <a:spLocks noChangeArrowheads="1"/>
              </p:cNvSpPr>
              <p:nvPr/>
            </p:nvSpPr>
            <p:spPr bwMode="auto">
              <a:xfrm>
                <a:off x="3077230" y="3144637"/>
                <a:ext cx="1097280" cy="1097280"/>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endParaRPr lang="en-US" sz="1400" dirty="0"/>
              </a:p>
            </p:txBody>
          </p:sp>
          <p:sp>
            <p:nvSpPr>
              <p:cNvPr id="64" name="Freeform 102">
                <a:extLst>
                  <a:ext uri="{FF2B5EF4-FFF2-40B4-BE49-F238E27FC236}">
                    <a16:creationId xmlns:a16="http://schemas.microsoft.com/office/drawing/2014/main" id="{328583BF-6BE2-4BB2-8D89-2AA5F6AD6176}"/>
                  </a:ext>
                </a:extLst>
              </p:cNvPr>
              <p:cNvSpPr>
                <a:spLocks noEditPoints="1"/>
              </p:cNvSpPr>
              <p:nvPr/>
            </p:nvSpPr>
            <p:spPr bwMode="auto">
              <a:xfrm>
                <a:off x="3328498" y="3361327"/>
                <a:ext cx="594744" cy="632781"/>
              </a:xfrm>
              <a:custGeom>
                <a:avLst/>
                <a:gdLst>
                  <a:gd name="T0" fmla="*/ 160 w 576"/>
                  <a:gd name="T1" fmla="*/ 333 h 613"/>
                  <a:gd name="T2" fmla="*/ 251 w 576"/>
                  <a:gd name="T3" fmla="*/ 413 h 613"/>
                  <a:gd name="T4" fmla="*/ 174 w 576"/>
                  <a:gd name="T5" fmla="*/ 340 h 613"/>
                  <a:gd name="T6" fmla="*/ 50 w 576"/>
                  <a:gd name="T7" fmla="*/ 326 h 613"/>
                  <a:gd name="T8" fmla="*/ 126 w 576"/>
                  <a:gd name="T9" fmla="*/ 420 h 613"/>
                  <a:gd name="T10" fmla="*/ 119 w 576"/>
                  <a:gd name="T11" fmla="*/ 406 h 613"/>
                  <a:gd name="T12" fmla="*/ 119 w 576"/>
                  <a:gd name="T13" fmla="*/ 406 h 613"/>
                  <a:gd name="T14" fmla="*/ 251 w 576"/>
                  <a:gd name="T15" fmla="*/ 199 h 613"/>
                  <a:gd name="T16" fmla="*/ 160 w 576"/>
                  <a:gd name="T17" fmla="*/ 279 h 613"/>
                  <a:gd name="T18" fmla="*/ 237 w 576"/>
                  <a:gd name="T19" fmla="*/ 272 h 613"/>
                  <a:gd name="T20" fmla="*/ 50 w 576"/>
                  <a:gd name="T21" fmla="*/ 192 h 613"/>
                  <a:gd name="T22" fmla="*/ 126 w 576"/>
                  <a:gd name="T23" fmla="*/ 286 h 613"/>
                  <a:gd name="T24" fmla="*/ 119 w 576"/>
                  <a:gd name="T25" fmla="*/ 272 h 613"/>
                  <a:gd name="T26" fmla="*/ 119 w 576"/>
                  <a:gd name="T27" fmla="*/ 272 h 613"/>
                  <a:gd name="T28" fmla="*/ 43 w 576"/>
                  <a:gd name="T29" fmla="*/ 549 h 613"/>
                  <a:gd name="T30" fmla="*/ 133 w 576"/>
                  <a:gd name="T31" fmla="*/ 468 h 613"/>
                  <a:gd name="T32" fmla="*/ 57 w 576"/>
                  <a:gd name="T33" fmla="*/ 475 h 613"/>
                  <a:gd name="T34" fmla="*/ 288 w 576"/>
                  <a:gd name="T35" fmla="*/ 0 h 613"/>
                  <a:gd name="T36" fmla="*/ 0 w 576"/>
                  <a:gd name="T37" fmla="*/ 153 h 613"/>
                  <a:gd name="T38" fmla="*/ 174 w 576"/>
                  <a:gd name="T39" fmla="*/ 606 h 613"/>
                  <a:gd name="T40" fmla="*/ 244 w 576"/>
                  <a:gd name="T41" fmla="*/ 613 h 613"/>
                  <a:gd name="T42" fmla="*/ 456 w 576"/>
                  <a:gd name="T43" fmla="*/ 475 h 613"/>
                  <a:gd name="T44" fmla="*/ 569 w 576"/>
                  <a:gd name="T45" fmla="*/ 613 h 613"/>
                  <a:gd name="T46" fmla="*/ 244 w 576"/>
                  <a:gd name="T47" fmla="*/ 461 h 613"/>
                  <a:gd name="T48" fmla="*/ 14 w 576"/>
                  <a:gd name="T49" fmla="*/ 599 h 613"/>
                  <a:gd name="T50" fmla="*/ 251 w 576"/>
                  <a:gd name="T51" fmla="*/ 599 h 613"/>
                  <a:gd name="T52" fmla="*/ 532 w 576"/>
                  <a:gd name="T53" fmla="*/ 599 h 613"/>
                  <a:gd name="T54" fmla="*/ 442 w 576"/>
                  <a:gd name="T55" fmla="*/ 468 h 613"/>
                  <a:gd name="T56" fmla="*/ 295 w 576"/>
                  <a:gd name="T57" fmla="*/ 14 h 613"/>
                  <a:gd name="T58" fmla="*/ 525 w 576"/>
                  <a:gd name="T59" fmla="*/ 420 h 613"/>
                  <a:gd name="T60" fmla="*/ 449 w 576"/>
                  <a:gd name="T61" fmla="*/ 326 h 613"/>
                  <a:gd name="T62" fmla="*/ 456 w 576"/>
                  <a:gd name="T63" fmla="*/ 340 h 613"/>
                  <a:gd name="T64" fmla="*/ 456 w 576"/>
                  <a:gd name="T65" fmla="*/ 340 h 613"/>
                  <a:gd name="T66" fmla="*/ 414 w 576"/>
                  <a:gd name="T67" fmla="*/ 333 h 613"/>
                  <a:gd name="T68" fmla="*/ 324 w 576"/>
                  <a:gd name="T69" fmla="*/ 413 h 613"/>
                  <a:gd name="T70" fmla="*/ 400 w 576"/>
                  <a:gd name="T71" fmla="*/ 406 h 613"/>
                  <a:gd name="T72" fmla="*/ 525 w 576"/>
                  <a:gd name="T73" fmla="*/ 286 h 613"/>
                  <a:gd name="T74" fmla="*/ 449 w 576"/>
                  <a:gd name="T75" fmla="*/ 192 h 613"/>
                  <a:gd name="T76" fmla="*/ 456 w 576"/>
                  <a:gd name="T77" fmla="*/ 206 h 613"/>
                  <a:gd name="T78" fmla="*/ 456 w 576"/>
                  <a:gd name="T79" fmla="*/ 206 h 613"/>
                  <a:gd name="T80" fmla="*/ 414 w 576"/>
                  <a:gd name="T81" fmla="*/ 199 h 613"/>
                  <a:gd name="T82" fmla="*/ 324 w 576"/>
                  <a:gd name="T83" fmla="*/ 279 h 613"/>
                  <a:gd name="T84" fmla="*/ 400 w 576"/>
                  <a:gd name="T85" fmla="*/ 272 h 613"/>
                  <a:gd name="T86" fmla="*/ 525 w 576"/>
                  <a:gd name="T87" fmla="*/ 153 h 613"/>
                  <a:gd name="T88" fmla="*/ 449 w 576"/>
                  <a:gd name="T89" fmla="*/ 59 h 613"/>
                  <a:gd name="T90" fmla="*/ 456 w 576"/>
                  <a:gd name="T91" fmla="*/ 73 h 613"/>
                  <a:gd name="T92" fmla="*/ 456 w 576"/>
                  <a:gd name="T93" fmla="*/ 73 h 613"/>
                  <a:gd name="T94" fmla="*/ 414 w 576"/>
                  <a:gd name="T95" fmla="*/ 66 h 613"/>
                  <a:gd name="T96" fmla="*/ 324 w 576"/>
                  <a:gd name="T97" fmla="*/ 146 h 613"/>
                  <a:gd name="T98" fmla="*/ 400 w 576"/>
                  <a:gd name="T99" fmla="*/ 139 h 613"/>
                  <a:gd name="T100" fmla="*/ 407 w 576"/>
                  <a:gd name="T101" fmla="*/ 556 h 613"/>
                  <a:gd name="T102" fmla="*/ 331 w 576"/>
                  <a:gd name="T103" fmla="*/ 461 h 613"/>
                  <a:gd name="T104" fmla="*/ 338 w 576"/>
                  <a:gd name="T105" fmla="*/ 475 h 613"/>
                  <a:gd name="T106" fmla="*/ 338 w 576"/>
                  <a:gd name="T107" fmla="*/ 475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76" h="613">
                    <a:moveTo>
                      <a:pt x="251" y="333"/>
                    </a:moveTo>
                    <a:cubicBezTo>
                      <a:pt x="251" y="329"/>
                      <a:pt x="248" y="326"/>
                      <a:pt x="244" y="326"/>
                    </a:cubicBezTo>
                    <a:cubicBezTo>
                      <a:pt x="167" y="326"/>
                      <a:pt x="167" y="326"/>
                      <a:pt x="167" y="326"/>
                    </a:cubicBezTo>
                    <a:cubicBezTo>
                      <a:pt x="164" y="326"/>
                      <a:pt x="160" y="329"/>
                      <a:pt x="160" y="333"/>
                    </a:cubicBezTo>
                    <a:cubicBezTo>
                      <a:pt x="160" y="413"/>
                      <a:pt x="160" y="413"/>
                      <a:pt x="160" y="413"/>
                    </a:cubicBezTo>
                    <a:cubicBezTo>
                      <a:pt x="160" y="417"/>
                      <a:pt x="164" y="420"/>
                      <a:pt x="167" y="420"/>
                    </a:cubicBezTo>
                    <a:cubicBezTo>
                      <a:pt x="244" y="420"/>
                      <a:pt x="244" y="420"/>
                      <a:pt x="244" y="420"/>
                    </a:cubicBezTo>
                    <a:cubicBezTo>
                      <a:pt x="248" y="420"/>
                      <a:pt x="251" y="417"/>
                      <a:pt x="251" y="413"/>
                    </a:cubicBezTo>
                    <a:lnTo>
                      <a:pt x="251" y="333"/>
                    </a:lnTo>
                    <a:close/>
                    <a:moveTo>
                      <a:pt x="237" y="406"/>
                    </a:moveTo>
                    <a:cubicBezTo>
                      <a:pt x="174" y="406"/>
                      <a:pt x="174" y="406"/>
                      <a:pt x="174" y="406"/>
                    </a:cubicBezTo>
                    <a:cubicBezTo>
                      <a:pt x="174" y="340"/>
                      <a:pt x="174" y="340"/>
                      <a:pt x="174" y="340"/>
                    </a:cubicBezTo>
                    <a:cubicBezTo>
                      <a:pt x="237" y="340"/>
                      <a:pt x="237" y="340"/>
                      <a:pt x="237" y="340"/>
                    </a:cubicBezTo>
                    <a:lnTo>
                      <a:pt x="237" y="406"/>
                    </a:lnTo>
                    <a:close/>
                    <a:moveTo>
                      <a:pt x="126" y="326"/>
                    </a:moveTo>
                    <a:cubicBezTo>
                      <a:pt x="50" y="326"/>
                      <a:pt x="50" y="326"/>
                      <a:pt x="50" y="326"/>
                    </a:cubicBezTo>
                    <a:cubicBezTo>
                      <a:pt x="46" y="326"/>
                      <a:pt x="43" y="329"/>
                      <a:pt x="43" y="333"/>
                    </a:cubicBezTo>
                    <a:cubicBezTo>
                      <a:pt x="43" y="413"/>
                      <a:pt x="43" y="413"/>
                      <a:pt x="43" y="413"/>
                    </a:cubicBezTo>
                    <a:cubicBezTo>
                      <a:pt x="43" y="417"/>
                      <a:pt x="46" y="420"/>
                      <a:pt x="50" y="420"/>
                    </a:cubicBezTo>
                    <a:cubicBezTo>
                      <a:pt x="126" y="420"/>
                      <a:pt x="126" y="420"/>
                      <a:pt x="126" y="420"/>
                    </a:cubicBezTo>
                    <a:cubicBezTo>
                      <a:pt x="130" y="420"/>
                      <a:pt x="133" y="417"/>
                      <a:pt x="133" y="413"/>
                    </a:cubicBezTo>
                    <a:cubicBezTo>
                      <a:pt x="133" y="333"/>
                      <a:pt x="133" y="333"/>
                      <a:pt x="133" y="333"/>
                    </a:cubicBezTo>
                    <a:cubicBezTo>
                      <a:pt x="133" y="329"/>
                      <a:pt x="130" y="326"/>
                      <a:pt x="126" y="326"/>
                    </a:cubicBezTo>
                    <a:close/>
                    <a:moveTo>
                      <a:pt x="119" y="406"/>
                    </a:moveTo>
                    <a:cubicBezTo>
                      <a:pt x="57" y="406"/>
                      <a:pt x="57" y="406"/>
                      <a:pt x="57" y="406"/>
                    </a:cubicBezTo>
                    <a:cubicBezTo>
                      <a:pt x="57" y="340"/>
                      <a:pt x="57" y="340"/>
                      <a:pt x="57" y="340"/>
                    </a:cubicBezTo>
                    <a:cubicBezTo>
                      <a:pt x="119" y="340"/>
                      <a:pt x="119" y="340"/>
                      <a:pt x="119" y="340"/>
                    </a:cubicBezTo>
                    <a:lnTo>
                      <a:pt x="119" y="406"/>
                    </a:lnTo>
                    <a:close/>
                    <a:moveTo>
                      <a:pt x="167" y="286"/>
                    </a:moveTo>
                    <a:cubicBezTo>
                      <a:pt x="244" y="286"/>
                      <a:pt x="244" y="286"/>
                      <a:pt x="244" y="286"/>
                    </a:cubicBezTo>
                    <a:cubicBezTo>
                      <a:pt x="248" y="286"/>
                      <a:pt x="251" y="283"/>
                      <a:pt x="251" y="279"/>
                    </a:cubicBezTo>
                    <a:cubicBezTo>
                      <a:pt x="251" y="199"/>
                      <a:pt x="251" y="199"/>
                      <a:pt x="251" y="199"/>
                    </a:cubicBezTo>
                    <a:cubicBezTo>
                      <a:pt x="251" y="195"/>
                      <a:pt x="248" y="192"/>
                      <a:pt x="244" y="192"/>
                    </a:cubicBezTo>
                    <a:cubicBezTo>
                      <a:pt x="167" y="192"/>
                      <a:pt x="167" y="192"/>
                      <a:pt x="167" y="192"/>
                    </a:cubicBezTo>
                    <a:cubicBezTo>
                      <a:pt x="164" y="192"/>
                      <a:pt x="160" y="195"/>
                      <a:pt x="160" y="199"/>
                    </a:cubicBezTo>
                    <a:cubicBezTo>
                      <a:pt x="160" y="279"/>
                      <a:pt x="160" y="279"/>
                      <a:pt x="160" y="279"/>
                    </a:cubicBezTo>
                    <a:cubicBezTo>
                      <a:pt x="160" y="283"/>
                      <a:pt x="164" y="286"/>
                      <a:pt x="167" y="286"/>
                    </a:cubicBezTo>
                    <a:close/>
                    <a:moveTo>
                      <a:pt x="174" y="206"/>
                    </a:moveTo>
                    <a:cubicBezTo>
                      <a:pt x="237" y="206"/>
                      <a:pt x="237" y="206"/>
                      <a:pt x="237" y="206"/>
                    </a:cubicBezTo>
                    <a:cubicBezTo>
                      <a:pt x="237" y="272"/>
                      <a:pt x="237" y="272"/>
                      <a:pt x="237" y="272"/>
                    </a:cubicBezTo>
                    <a:cubicBezTo>
                      <a:pt x="174" y="272"/>
                      <a:pt x="174" y="272"/>
                      <a:pt x="174" y="272"/>
                    </a:cubicBezTo>
                    <a:lnTo>
                      <a:pt x="174" y="206"/>
                    </a:lnTo>
                    <a:close/>
                    <a:moveTo>
                      <a:pt x="126" y="192"/>
                    </a:moveTo>
                    <a:cubicBezTo>
                      <a:pt x="50" y="192"/>
                      <a:pt x="50" y="192"/>
                      <a:pt x="50" y="192"/>
                    </a:cubicBezTo>
                    <a:cubicBezTo>
                      <a:pt x="46" y="192"/>
                      <a:pt x="43" y="195"/>
                      <a:pt x="43" y="199"/>
                    </a:cubicBezTo>
                    <a:cubicBezTo>
                      <a:pt x="43" y="279"/>
                      <a:pt x="43" y="279"/>
                      <a:pt x="43" y="279"/>
                    </a:cubicBezTo>
                    <a:cubicBezTo>
                      <a:pt x="43" y="283"/>
                      <a:pt x="46" y="286"/>
                      <a:pt x="50" y="286"/>
                    </a:cubicBezTo>
                    <a:cubicBezTo>
                      <a:pt x="126" y="286"/>
                      <a:pt x="126" y="286"/>
                      <a:pt x="126" y="286"/>
                    </a:cubicBezTo>
                    <a:cubicBezTo>
                      <a:pt x="130" y="286"/>
                      <a:pt x="133" y="283"/>
                      <a:pt x="133" y="279"/>
                    </a:cubicBezTo>
                    <a:cubicBezTo>
                      <a:pt x="133" y="199"/>
                      <a:pt x="133" y="199"/>
                      <a:pt x="133" y="199"/>
                    </a:cubicBezTo>
                    <a:cubicBezTo>
                      <a:pt x="133" y="195"/>
                      <a:pt x="130" y="192"/>
                      <a:pt x="126" y="192"/>
                    </a:cubicBezTo>
                    <a:close/>
                    <a:moveTo>
                      <a:pt x="119" y="272"/>
                    </a:moveTo>
                    <a:cubicBezTo>
                      <a:pt x="57" y="272"/>
                      <a:pt x="57" y="272"/>
                      <a:pt x="57" y="272"/>
                    </a:cubicBezTo>
                    <a:cubicBezTo>
                      <a:pt x="57" y="206"/>
                      <a:pt x="57" y="206"/>
                      <a:pt x="57" y="206"/>
                    </a:cubicBezTo>
                    <a:cubicBezTo>
                      <a:pt x="119" y="206"/>
                      <a:pt x="119" y="206"/>
                      <a:pt x="119" y="206"/>
                    </a:cubicBezTo>
                    <a:lnTo>
                      <a:pt x="119" y="272"/>
                    </a:lnTo>
                    <a:close/>
                    <a:moveTo>
                      <a:pt x="126" y="461"/>
                    </a:moveTo>
                    <a:cubicBezTo>
                      <a:pt x="50" y="461"/>
                      <a:pt x="50" y="461"/>
                      <a:pt x="50" y="461"/>
                    </a:cubicBezTo>
                    <a:cubicBezTo>
                      <a:pt x="46" y="461"/>
                      <a:pt x="43" y="465"/>
                      <a:pt x="43" y="468"/>
                    </a:cubicBezTo>
                    <a:cubicBezTo>
                      <a:pt x="43" y="549"/>
                      <a:pt x="43" y="549"/>
                      <a:pt x="43" y="549"/>
                    </a:cubicBezTo>
                    <a:cubicBezTo>
                      <a:pt x="43" y="553"/>
                      <a:pt x="46" y="556"/>
                      <a:pt x="50" y="556"/>
                    </a:cubicBezTo>
                    <a:cubicBezTo>
                      <a:pt x="126" y="556"/>
                      <a:pt x="126" y="556"/>
                      <a:pt x="126" y="556"/>
                    </a:cubicBezTo>
                    <a:cubicBezTo>
                      <a:pt x="130" y="556"/>
                      <a:pt x="133" y="553"/>
                      <a:pt x="133" y="549"/>
                    </a:cubicBezTo>
                    <a:cubicBezTo>
                      <a:pt x="133" y="468"/>
                      <a:pt x="133" y="468"/>
                      <a:pt x="133" y="468"/>
                    </a:cubicBezTo>
                    <a:cubicBezTo>
                      <a:pt x="133" y="465"/>
                      <a:pt x="130" y="461"/>
                      <a:pt x="126" y="461"/>
                    </a:cubicBezTo>
                    <a:close/>
                    <a:moveTo>
                      <a:pt x="119" y="542"/>
                    </a:moveTo>
                    <a:cubicBezTo>
                      <a:pt x="57" y="542"/>
                      <a:pt x="57" y="542"/>
                      <a:pt x="57" y="542"/>
                    </a:cubicBezTo>
                    <a:cubicBezTo>
                      <a:pt x="57" y="475"/>
                      <a:pt x="57" y="475"/>
                      <a:pt x="57" y="475"/>
                    </a:cubicBezTo>
                    <a:cubicBezTo>
                      <a:pt x="119" y="475"/>
                      <a:pt x="119" y="475"/>
                      <a:pt x="119" y="475"/>
                    </a:cubicBezTo>
                    <a:lnTo>
                      <a:pt x="119" y="542"/>
                    </a:lnTo>
                    <a:close/>
                    <a:moveTo>
                      <a:pt x="569" y="0"/>
                    </a:moveTo>
                    <a:cubicBezTo>
                      <a:pt x="288" y="0"/>
                      <a:pt x="288" y="0"/>
                      <a:pt x="288" y="0"/>
                    </a:cubicBezTo>
                    <a:cubicBezTo>
                      <a:pt x="284" y="0"/>
                      <a:pt x="281" y="3"/>
                      <a:pt x="281" y="7"/>
                    </a:cubicBezTo>
                    <a:cubicBezTo>
                      <a:pt x="281" y="146"/>
                      <a:pt x="281" y="146"/>
                      <a:pt x="281" y="146"/>
                    </a:cubicBezTo>
                    <a:cubicBezTo>
                      <a:pt x="7" y="146"/>
                      <a:pt x="7" y="146"/>
                      <a:pt x="7" y="146"/>
                    </a:cubicBezTo>
                    <a:cubicBezTo>
                      <a:pt x="3" y="146"/>
                      <a:pt x="0" y="149"/>
                      <a:pt x="0" y="153"/>
                    </a:cubicBezTo>
                    <a:cubicBezTo>
                      <a:pt x="0" y="606"/>
                      <a:pt x="0" y="606"/>
                      <a:pt x="0" y="606"/>
                    </a:cubicBezTo>
                    <a:cubicBezTo>
                      <a:pt x="0" y="609"/>
                      <a:pt x="3" y="613"/>
                      <a:pt x="7" y="613"/>
                    </a:cubicBezTo>
                    <a:cubicBezTo>
                      <a:pt x="167" y="613"/>
                      <a:pt x="167" y="613"/>
                      <a:pt x="167" y="613"/>
                    </a:cubicBezTo>
                    <a:cubicBezTo>
                      <a:pt x="171" y="613"/>
                      <a:pt x="174" y="609"/>
                      <a:pt x="174" y="606"/>
                    </a:cubicBezTo>
                    <a:cubicBezTo>
                      <a:pt x="174" y="475"/>
                      <a:pt x="174" y="475"/>
                      <a:pt x="174" y="475"/>
                    </a:cubicBezTo>
                    <a:cubicBezTo>
                      <a:pt x="237" y="475"/>
                      <a:pt x="237" y="475"/>
                      <a:pt x="237" y="475"/>
                    </a:cubicBezTo>
                    <a:cubicBezTo>
                      <a:pt x="237" y="606"/>
                      <a:pt x="237" y="606"/>
                      <a:pt x="237" y="606"/>
                    </a:cubicBezTo>
                    <a:cubicBezTo>
                      <a:pt x="237" y="609"/>
                      <a:pt x="240" y="613"/>
                      <a:pt x="244" y="613"/>
                    </a:cubicBezTo>
                    <a:cubicBezTo>
                      <a:pt x="288" y="613"/>
                      <a:pt x="288" y="613"/>
                      <a:pt x="288" y="613"/>
                    </a:cubicBezTo>
                    <a:cubicBezTo>
                      <a:pt x="449" y="613"/>
                      <a:pt x="449" y="613"/>
                      <a:pt x="449" y="613"/>
                    </a:cubicBezTo>
                    <a:cubicBezTo>
                      <a:pt x="453" y="613"/>
                      <a:pt x="456" y="609"/>
                      <a:pt x="456" y="606"/>
                    </a:cubicBezTo>
                    <a:cubicBezTo>
                      <a:pt x="456" y="475"/>
                      <a:pt x="456" y="475"/>
                      <a:pt x="456" y="475"/>
                    </a:cubicBezTo>
                    <a:cubicBezTo>
                      <a:pt x="518" y="475"/>
                      <a:pt x="518" y="475"/>
                      <a:pt x="518" y="475"/>
                    </a:cubicBezTo>
                    <a:cubicBezTo>
                      <a:pt x="518" y="606"/>
                      <a:pt x="518" y="606"/>
                      <a:pt x="518" y="606"/>
                    </a:cubicBezTo>
                    <a:cubicBezTo>
                      <a:pt x="518" y="609"/>
                      <a:pt x="521" y="613"/>
                      <a:pt x="525" y="613"/>
                    </a:cubicBezTo>
                    <a:cubicBezTo>
                      <a:pt x="569" y="613"/>
                      <a:pt x="569" y="613"/>
                      <a:pt x="569" y="613"/>
                    </a:cubicBezTo>
                    <a:cubicBezTo>
                      <a:pt x="573" y="613"/>
                      <a:pt x="576" y="609"/>
                      <a:pt x="576" y="606"/>
                    </a:cubicBezTo>
                    <a:cubicBezTo>
                      <a:pt x="576" y="7"/>
                      <a:pt x="576" y="7"/>
                      <a:pt x="576" y="7"/>
                    </a:cubicBezTo>
                    <a:cubicBezTo>
                      <a:pt x="576" y="3"/>
                      <a:pt x="573" y="0"/>
                      <a:pt x="569" y="0"/>
                    </a:cubicBezTo>
                    <a:close/>
                    <a:moveTo>
                      <a:pt x="244" y="461"/>
                    </a:moveTo>
                    <a:cubicBezTo>
                      <a:pt x="167" y="461"/>
                      <a:pt x="167" y="461"/>
                      <a:pt x="167" y="461"/>
                    </a:cubicBezTo>
                    <a:cubicBezTo>
                      <a:pt x="164" y="461"/>
                      <a:pt x="160" y="465"/>
                      <a:pt x="160" y="468"/>
                    </a:cubicBezTo>
                    <a:cubicBezTo>
                      <a:pt x="160" y="599"/>
                      <a:pt x="160" y="599"/>
                      <a:pt x="160" y="599"/>
                    </a:cubicBezTo>
                    <a:cubicBezTo>
                      <a:pt x="14" y="599"/>
                      <a:pt x="14" y="599"/>
                      <a:pt x="14" y="599"/>
                    </a:cubicBezTo>
                    <a:cubicBezTo>
                      <a:pt x="14" y="160"/>
                      <a:pt x="14" y="160"/>
                      <a:pt x="14" y="160"/>
                    </a:cubicBezTo>
                    <a:cubicBezTo>
                      <a:pt x="281" y="160"/>
                      <a:pt x="281" y="160"/>
                      <a:pt x="281" y="160"/>
                    </a:cubicBezTo>
                    <a:cubicBezTo>
                      <a:pt x="281" y="599"/>
                      <a:pt x="281" y="599"/>
                      <a:pt x="281" y="599"/>
                    </a:cubicBezTo>
                    <a:cubicBezTo>
                      <a:pt x="251" y="599"/>
                      <a:pt x="251" y="599"/>
                      <a:pt x="251" y="599"/>
                    </a:cubicBezTo>
                    <a:cubicBezTo>
                      <a:pt x="251" y="468"/>
                      <a:pt x="251" y="468"/>
                      <a:pt x="251" y="468"/>
                    </a:cubicBezTo>
                    <a:cubicBezTo>
                      <a:pt x="251" y="465"/>
                      <a:pt x="248" y="461"/>
                      <a:pt x="244" y="461"/>
                    </a:cubicBezTo>
                    <a:close/>
                    <a:moveTo>
                      <a:pt x="562" y="599"/>
                    </a:moveTo>
                    <a:cubicBezTo>
                      <a:pt x="532" y="599"/>
                      <a:pt x="532" y="599"/>
                      <a:pt x="532" y="599"/>
                    </a:cubicBezTo>
                    <a:cubicBezTo>
                      <a:pt x="532" y="468"/>
                      <a:pt x="532" y="468"/>
                      <a:pt x="532" y="468"/>
                    </a:cubicBezTo>
                    <a:cubicBezTo>
                      <a:pt x="532" y="465"/>
                      <a:pt x="529" y="461"/>
                      <a:pt x="525" y="461"/>
                    </a:cubicBezTo>
                    <a:cubicBezTo>
                      <a:pt x="449" y="461"/>
                      <a:pt x="449" y="461"/>
                      <a:pt x="449" y="461"/>
                    </a:cubicBezTo>
                    <a:cubicBezTo>
                      <a:pt x="445" y="461"/>
                      <a:pt x="442" y="465"/>
                      <a:pt x="442" y="468"/>
                    </a:cubicBezTo>
                    <a:cubicBezTo>
                      <a:pt x="442" y="599"/>
                      <a:pt x="442" y="599"/>
                      <a:pt x="442" y="599"/>
                    </a:cubicBezTo>
                    <a:cubicBezTo>
                      <a:pt x="295" y="599"/>
                      <a:pt x="295" y="599"/>
                      <a:pt x="295" y="599"/>
                    </a:cubicBezTo>
                    <a:cubicBezTo>
                      <a:pt x="295" y="153"/>
                      <a:pt x="295" y="153"/>
                      <a:pt x="295" y="153"/>
                    </a:cubicBezTo>
                    <a:cubicBezTo>
                      <a:pt x="295" y="14"/>
                      <a:pt x="295" y="14"/>
                      <a:pt x="295" y="14"/>
                    </a:cubicBezTo>
                    <a:cubicBezTo>
                      <a:pt x="562" y="14"/>
                      <a:pt x="562" y="14"/>
                      <a:pt x="562" y="14"/>
                    </a:cubicBezTo>
                    <a:lnTo>
                      <a:pt x="562" y="599"/>
                    </a:lnTo>
                    <a:close/>
                    <a:moveTo>
                      <a:pt x="449" y="420"/>
                    </a:moveTo>
                    <a:cubicBezTo>
                      <a:pt x="525" y="420"/>
                      <a:pt x="525" y="420"/>
                      <a:pt x="525" y="420"/>
                    </a:cubicBezTo>
                    <a:cubicBezTo>
                      <a:pt x="529" y="420"/>
                      <a:pt x="532" y="417"/>
                      <a:pt x="532" y="413"/>
                    </a:cubicBezTo>
                    <a:cubicBezTo>
                      <a:pt x="532" y="333"/>
                      <a:pt x="532" y="333"/>
                      <a:pt x="532" y="333"/>
                    </a:cubicBezTo>
                    <a:cubicBezTo>
                      <a:pt x="532" y="329"/>
                      <a:pt x="529" y="326"/>
                      <a:pt x="525" y="326"/>
                    </a:cubicBezTo>
                    <a:cubicBezTo>
                      <a:pt x="449" y="326"/>
                      <a:pt x="449" y="326"/>
                      <a:pt x="449" y="326"/>
                    </a:cubicBezTo>
                    <a:cubicBezTo>
                      <a:pt x="445" y="326"/>
                      <a:pt x="442" y="329"/>
                      <a:pt x="442" y="333"/>
                    </a:cubicBezTo>
                    <a:cubicBezTo>
                      <a:pt x="442" y="413"/>
                      <a:pt x="442" y="413"/>
                      <a:pt x="442" y="413"/>
                    </a:cubicBezTo>
                    <a:cubicBezTo>
                      <a:pt x="442" y="417"/>
                      <a:pt x="445" y="420"/>
                      <a:pt x="449" y="420"/>
                    </a:cubicBezTo>
                    <a:close/>
                    <a:moveTo>
                      <a:pt x="456" y="340"/>
                    </a:moveTo>
                    <a:cubicBezTo>
                      <a:pt x="518" y="340"/>
                      <a:pt x="518" y="340"/>
                      <a:pt x="518" y="340"/>
                    </a:cubicBezTo>
                    <a:cubicBezTo>
                      <a:pt x="518" y="406"/>
                      <a:pt x="518" y="406"/>
                      <a:pt x="518" y="406"/>
                    </a:cubicBezTo>
                    <a:cubicBezTo>
                      <a:pt x="456" y="406"/>
                      <a:pt x="456" y="406"/>
                      <a:pt x="456" y="406"/>
                    </a:cubicBezTo>
                    <a:lnTo>
                      <a:pt x="456" y="340"/>
                    </a:lnTo>
                    <a:close/>
                    <a:moveTo>
                      <a:pt x="331" y="420"/>
                    </a:moveTo>
                    <a:cubicBezTo>
                      <a:pt x="407" y="420"/>
                      <a:pt x="407" y="420"/>
                      <a:pt x="407" y="420"/>
                    </a:cubicBezTo>
                    <a:cubicBezTo>
                      <a:pt x="411" y="420"/>
                      <a:pt x="414" y="417"/>
                      <a:pt x="414" y="413"/>
                    </a:cubicBezTo>
                    <a:cubicBezTo>
                      <a:pt x="414" y="333"/>
                      <a:pt x="414" y="333"/>
                      <a:pt x="414" y="333"/>
                    </a:cubicBezTo>
                    <a:cubicBezTo>
                      <a:pt x="414" y="329"/>
                      <a:pt x="411" y="326"/>
                      <a:pt x="407" y="326"/>
                    </a:cubicBezTo>
                    <a:cubicBezTo>
                      <a:pt x="331" y="326"/>
                      <a:pt x="331" y="326"/>
                      <a:pt x="331" y="326"/>
                    </a:cubicBezTo>
                    <a:cubicBezTo>
                      <a:pt x="327" y="326"/>
                      <a:pt x="324" y="329"/>
                      <a:pt x="324" y="333"/>
                    </a:cubicBezTo>
                    <a:cubicBezTo>
                      <a:pt x="324" y="413"/>
                      <a:pt x="324" y="413"/>
                      <a:pt x="324" y="413"/>
                    </a:cubicBezTo>
                    <a:cubicBezTo>
                      <a:pt x="324" y="417"/>
                      <a:pt x="327" y="420"/>
                      <a:pt x="331" y="420"/>
                    </a:cubicBezTo>
                    <a:close/>
                    <a:moveTo>
                      <a:pt x="338" y="340"/>
                    </a:moveTo>
                    <a:cubicBezTo>
                      <a:pt x="400" y="340"/>
                      <a:pt x="400" y="340"/>
                      <a:pt x="400" y="340"/>
                    </a:cubicBezTo>
                    <a:cubicBezTo>
                      <a:pt x="400" y="406"/>
                      <a:pt x="400" y="406"/>
                      <a:pt x="400" y="406"/>
                    </a:cubicBezTo>
                    <a:cubicBezTo>
                      <a:pt x="338" y="406"/>
                      <a:pt x="338" y="406"/>
                      <a:pt x="338" y="406"/>
                    </a:cubicBezTo>
                    <a:lnTo>
                      <a:pt x="338" y="340"/>
                    </a:lnTo>
                    <a:close/>
                    <a:moveTo>
                      <a:pt x="449" y="286"/>
                    </a:moveTo>
                    <a:cubicBezTo>
                      <a:pt x="525" y="286"/>
                      <a:pt x="525" y="286"/>
                      <a:pt x="525" y="286"/>
                    </a:cubicBezTo>
                    <a:cubicBezTo>
                      <a:pt x="529" y="286"/>
                      <a:pt x="532" y="283"/>
                      <a:pt x="532" y="279"/>
                    </a:cubicBezTo>
                    <a:cubicBezTo>
                      <a:pt x="532" y="199"/>
                      <a:pt x="532" y="199"/>
                      <a:pt x="532" y="199"/>
                    </a:cubicBezTo>
                    <a:cubicBezTo>
                      <a:pt x="532" y="195"/>
                      <a:pt x="529" y="192"/>
                      <a:pt x="525" y="192"/>
                    </a:cubicBezTo>
                    <a:cubicBezTo>
                      <a:pt x="449" y="192"/>
                      <a:pt x="449" y="192"/>
                      <a:pt x="449" y="192"/>
                    </a:cubicBezTo>
                    <a:cubicBezTo>
                      <a:pt x="445" y="192"/>
                      <a:pt x="442" y="195"/>
                      <a:pt x="442" y="199"/>
                    </a:cubicBezTo>
                    <a:cubicBezTo>
                      <a:pt x="442" y="279"/>
                      <a:pt x="442" y="279"/>
                      <a:pt x="442" y="279"/>
                    </a:cubicBezTo>
                    <a:cubicBezTo>
                      <a:pt x="442" y="283"/>
                      <a:pt x="445" y="286"/>
                      <a:pt x="449" y="286"/>
                    </a:cubicBezTo>
                    <a:close/>
                    <a:moveTo>
                      <a:pt x="456" y="206"/>
                    </a:moveTo>
                    <a:cubicBezTo>
                      <a:pt x="518" y="206"/>
                      <a:pt x="518" y="206"/>
                      <a:pt x="518" y="206"/>
                    </a:cubicBezTo>
                    <a:cubicBezTo>
                      <a:pt x="518" y="272"/>
                      <a:pt x="518" y="272"/>
                      <a:pt x="518" y="272"/>
                    </a:cubicBezTo>
                    <a:cubicBezTo>
                      <a:pt x="456" y="272"/>
                      <a:pt x="456" y="272"/>
                      <a:pt x="456" y="272"/>
                    </a:cubicBezTo>
                    <a:lnTo>
                      <a:pt x="456" y="206"/>
                    </a:lnTo>
                    <a:close/>
                    <a:moveTo>
                      <a:pt x="331" y="286"/>
                    </a:moveTo>
                    <a:cubicBezTo>
                      <a:pt x="407" y="286"/>
                      <a:pt x="407" y="286"/>
                      <a:pt x="407" y="286"/>
                    </a:cubicBezTo>
                    <a:cubicBezTo>
                      <a:pt x="411" y="286"/>
                      <a:pt x="414" y="283"/>
                      <a:pt x="414" y="279"/>
                    </a:cubicBezTo>
                    <a:cubicBezTo>
                      <a:pt x="414" y="199"/>
                      <a:pt x="414" y="199"/>
                      <a:pt x="414" y="199"/>
                    </a:cubicBezTo>
                    <a:cubicBezTo>
                      <a:pt x="414" y="195"/>
                      <a:pt x="411" y="192"/>
                      <a:pt x="407" y="192"/>
                    </a:cubicBezTo>
                    <a:cubicBezTo>
                      <a:pt x="331" y="192"/>
                      <a:pt x="331" y="192"/>
                      <a:pt x="331" y="192"/>
                    </a:cubicBezTo>
                    <a:cubicBezTo>
                      <a:pt x="327" y="192"/>
                      <a:pt x="324" y="195"/>
                      <a:pt x="324" y="199"/>
                    </a:cubicBezTo>
                    <a:cubicBezTo>
                      <a:pt x="324" y="279"/>
                      <a:pt x="324" y="279"/>
                      <a:pt x="324" y="279"/>
                    </a:cubicBezTo>
                    <a:cubicBezTo>
                      <a:pt x="324" y="283"/>
                      <a:pt x="327" y="286"/>
                      <a:pt x="331" y="286"/>
                    </a:cubicBezTo>
                    <a:close/>
                    <a:moveTo>
                      <a:pt x="338" y="206"/>
                    </a:moveTo>
                    <a:cubicBezTo>
                      <a:pt x="400" y="206"/>
                      <a:pt x="400" y="206"/>
                      <a:pt x="400" y="206"/>
                    </a:cubicBezTo>
                    <a:cubicBezTo>
                      <a:pt x="400" y="272"/>
                      <a:pt x="400" y="272"/>
                      <a:pt x="400" y="272"/>
                    </a:cubicBezTo>
                    <a:cubicBezTo>
                      <a:pt x="338" y="272"/>
                      <a:pt x="338" y="272"/>
                      <a:pt x="338" y="272"/>
                    </a:cubicBezTo>
                    <a:lnTo>
                      <a:pt x="338" y="206"/>
                    </a:lnTo>
                    <a:close/>
                    <a:moveTo>
                      <a:pt x="449" y="153"/>
                    </a:moveTo>
                    <a:cubicBezTo>
                      <a:pt x="525" y="153"/>
                      <a:pt x="525" y="153"/>
                      <a:pt x="525" y="153"/>
                    </a:cubicBezTo>
                    <a:cubicBezTo>
                      <a:pt x="529" y="153"/>
                      <a:pt x="532" y="150"/>
                      <a:pt x="532" y="146"/>
                    </a:cubicBezTo>
                    <a:cubicBezTo>
                      <a:pt x="532" y="66"/>
                      <a:pt x="532" y="66"/>
                      <a:pt x="532" y="66"/>
                    </a:cubicBezTo>
                    <a:cubicBezTo>
                      <a:pt x="532" y="62"/>
                      <a:pt x="529" y="59"/>
                      <a:pt x="525" y="59"/>
                    </a:cubicBezTo>
                    <a:cubicBezTo>
                      <a:pt x="449" y="59"/>
                      <a:pt x="449" y="59"/>
                      <a:pt x="449" y="59"/>
                    </a:cubicBezTo>
                    <a:cubicBezTo>
                      <a:pt x="445" y="59"/>
                      <a:pt x="442" y="62"/>
                      <a:pt x="442" y="66"/>
                    </a:cubicBezTo>
                    <a:cubicBezTo>
                      <a:pt x="442" y="146"/>
                      <a:pt x="442" y="146"/>
                      <a:pt x="442" y="146"/>
                    </a:cubicBezTo>
                    <a:cubicBezTo>
                      <a:pt x="442" y="150"/>
                      <a:pt x="445" y="153"/>
                      <a:pt x="449" y="153"/>
                    </a:cubicBezTo>
                    <a:close/>
                    <a:moveTo>
                      <a:pt x="456" y="73"/>
                    </a:moveTo>
                    <a:cubicBezTo>
                      <a:pt x="518" y="73"/>
                      <a:pt x="518" y="73"/>
                      <a:pt x="518" y="73"/>
                    </a:cubicBezTo>
                    <a:cubicBezTo>
                      <a:pt x="518" y="139"/>
                      <a:pt x="518" y="139"/>
                      <a:pt x="518" y="139"/>
                    </a:cubicBezTo>
                    <a:cubicBezTo>
                      <a:pt x="456" y="139"/>
                      <a:pt x="456" y="139"/>
                      <a:pt x="456" y="139"/>
                    </a:cubicBezTo>
                    <a:lnTo>
                      <a:pt x="456" y="73"/>
                    </a:lnTo>
                    <a:close/>
                    <a:moveTo>
                      <a:pt x="331" y="153"/>
                    </a:moveTo>
                    <a:cubicBezTo>
                      <a:pt x="407" y="153"/>
                      <a:pt x="407" y="153"/>
                      <a:pt x="407" y="153"/>
                    </a:cubicBezTo>
                    <a:cubicBezTo>
                      <a:pt x="411" y="153"/>
                      <a:pt x="414" y="150"/>
                      <a:pt x="414" y="146"/>
                    </a:cubicBezTo>
                    <a:cubicBezTo>
                      <a:pt x="414" y="66"/>
                      <a:pt x="414" y="66"/>
                      <a:pt x="414" y="66"/>
                    </a:cubicBezTo>
                    <a:cubicBezTo>
                      <a:pt x="414" y="62"/>
                      <a:pt x="411" y="59"/>
                      <a:pt x="407" y="59"/>
                    </a:cubicBezTo>
                    <a:cubicBezTo>
                      <a:pt x="331" y="59"/>
                      <a:pt x="331" y="59"/>
                      <a:pt x="331" y="59"/>
                    </a:cubicBezTo>
                    <a:cubicBezTo>
                      <a:pt x="327" y="59"/>
                      <a:pt x="324" y="62"/>
                      <a:pt x="324" y="66"/>
                    </a:cubicBezTo>
                    <a:cubicBezTo>
                      <a:pt x="324" y="146"/>
                      <a:pt x="324" y="146"/>
                      <a:pt x="324" y="146"/>
                    </a:cubicBezTo>
                    <a:cubicBezTo>
                      <a:pt x="324" y="150"/>
                      <a:pt x="327" y="153"/>
                      <a:pt x="331" y="153"/>
                    </a:cubicBezTo>
                    <a:close/>
                    <a:moveTo>
                      <a:pt x="338" y="73"/>
                    </a:moveTo>
                    <a:cubicBezTo>
                      <a:pt x="400" y="73"/>
                      <a:pt x="400" y="73"/>
                      <a:pt x="400" y="73"/>
                    </a:cubicBezTo>
                    <a:cubicBezTo>
                      <a:pt x="400" y="139"/>
                      <a:pt x="400" y="139"/>
                      <a:pt x="400" y="139"/>
                    </a:cubicBezTo>
                    <a:cubicBezTo>
                      <a:pt x="338" y="139"/>
                      <a:pt x="338" y="139"/>
                      <a:pt x="338" y="139"/>
                    </a:cubicBezTo>
                    <a:lnTo>
                      <a:pt x="338" y="73"/>
                    </a:lnTo>
                    <a:close/>
                    <a:moveTo>
                      <a:pt x="331" y="556"/>
                    </a:moveTo>
                    <a:cubicBezTo>
                      <a:pt x="407" y="556"/>
                      <a:pt x="407" y="556"/>
                      <a:pt x="407" y="556"/>
                    </a:cubicBezTo>
                    <a:cubicBezTo>
                      <a:pt x="411" y="556"/>
                      <a:pt x="414" y="553"/>
                      <a:pt x="414" y="549"/>
                    </a:cubicBezTo>
                    <a:cubicBezTo>
                      <a:pt x="414" y="468"/>
                      <a:pt x="414" y="468"/>
                      <a:pt x="414" y="468"/>
                    </a:cubicBezTo>
                    <a:cubicBezTo>
                      <a:pt x="414" y="465"/>
                      <a:pt x="411" y="461"/>
                      <a:pt x="407" y="461"/>
                    </a:cubicBezTo>
                    <a:cubicBezTo>
                      <a:pt x="331" y="461"/>
                      <a:pt x="331" y="461"/>
                      <a:pt x="331" y="461"/>
                    </a:cubicBezTo>
                    <a:cubicBezTo>
                      <a:pt x="327" y="461"/>
                      <a:pt x="324" y="465"/>
                      <a:pt x="324" y="468"/>
                    </a:cubicBezTo>
                    <a:cubicBezTo>
                      <a:pt x="324" y="549"/>
                      <a:pt x="324" y="549"/>
                      <a:pt x="324" y="549"/>
                    </a:cubicBezTo>
                    <a:cubicBezTo>
                      <a:pt x="324" y="553"/>
                      <a:pt x="327" y="556"/>
                      <a:pt x="331" y="556"/>
                    </a:cubicBezTo>
                    <a:close/>
                    <a:moveTo>
                      <a:pt x="338" y="475"/>
                    </a:moveTo>
                    <a:cubicBezTo>
                      <a:pt x="400" y="475"/>
                      <a:pt x="400" y="475"/>
                      <a:pt x="400" y="475"/>
                    </a:cubicBezTo>
                    <a:cubicBezTo>
                      <a:pt x="400" y="542"/>
                      <a:pt x="400" y="542"/>
                      <a:pt x="400" y="542"/>
                    </a:cubicBezTo>
                    <a:cubicBezTo>
                      <a:pt x="338" y="542"/>
                      <a:pt x="338" y="542"/>
                      <a:pt x="338" y="542"/>
                    </a:cubicBezTo>
                    <a:lnTo>
                      <a:pt x="338" y="475"/>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endParaRPr lang="en-US" sz="1400" dirty="0"/>
              </a:p>
            </p:txBody>
          </p:sp>
        </p:grpSp>
        <p:grpSp>
          <p:nvGrpSpPr>
            <p:cNvPr id="65" name="Group 35">
              <a:extLst>
                <a:ext uri="{FF2B5EF4-FFF2-40B4-BE49-F238E27FC236}">
                  <a16:creationId xmlns:a16="http://schemas.microsoft.com/office/drawing/2014/main" id="{7747453C-E2BB-4DCC-8CFF-4309D060AA76}"/>
                </a:ext>
              </a:extLst>
            </p:cNvPr>
            <p:cNvGrpSpPr>
              <a:grpSpLocks noChangeAspect="1"/>
            </p:cNvGrpSpPr>
            <p:nvPr/>
          </p:nvGrpSpPr>
          <p:grpSpPr>
            <a:xfrm>
              <a:off x="4995473" y="4908629"/>
              <a:ext cx="432000" cy="432000"/>
              <a:chOff x="-776288" y="2445544"/>
              <a:chExt cx="600075" cy="601663"/>
            </a:xfrm>
          </p:grpSpPr>
          <p:sp>
            <p:nvSpPr>
              <p:cNvPr id="66" name="Oval 36">
                <a:extLst>
                  <a:ext uri="{FF2B5EF4-FFF2-40B4-BE49-F238E27FC236}">
                    <a16:creationId xmlns:a16="http://schemas.microsoft.com/office/drawing/2014/main" id="{7ABE97DB-865A-4431-BB1A-819631EA8B62}"/>
                  </a:ext>
                </a:extLst>
              </p:cNvPr>
              <p:cNvSpPr>
                <a:spLocks noChangeArrowheads="1"/>
              </p:cNvSpPr>
              <p:nvPr/>
            </p:nvSpPr>
            <p:spPr bwMode="auto">
              <a:xfrm>
                <a:off x="-776288" y="2445544"/>
                <a:ext cx="600075" cy="601663"/>
              </a:xfrm>
              <a:prstGeom prst="ellipse">
                <a:avLst/>
              </a:prstGeom>
              <a:solidFill>
                <a:srgbClr val="979797"/>
              </a:solidFill>
              <a:ln>
                <a:noFill/>
              </a:ln>
            </p:spPr>
            <p:txBody>
              <a:bodyPr vert="horz" wrap="square" lIns="121920" tIns="60960" rIns="121920" bIns="60960" numCol="1" anchor="t" anchorCtr="0" compatLnSpc="1">
                <a:prstTxWarp prst="textNoShape">
                  <a:avLst/>
                </a:prstTxWarp>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endParaRPr lang="en-US" sz="1800" dirty="0"/>
              </a:p>
            </p:txBody>
          </p:sp>
          <p:grpSp>
            <p:nvGrpSpPr>
              <p:cNvPr id="67" name="Group 37">
                <a:extLst>
                  <a:ext uri="{FF2B5EF4-FFF2-40B4-BE49-F238E27FC236}">
                    <a16:creationId xmlns:a16="http://schemas.microsoft.com/office/drawing/2014/main" id="{8262CB72-050C-4F89-B4E7-C3B7EFEFFBBE}"/>
                  </a:ext>
                </a:extLst>
              </p:cNvPr>
              <p:cNvGrpSpPr/>
              <p:nvPr/>
            </p:nvGrpSpPr>
            <p:grpSpPr>
              <a:xfrm>
                <a:off x="-606426" y="2534444"/>
                <a:ext cx="260350" cy="423863"/>
                <a:chOff x="2832100" y="2760663"/>
                <a:chExt cx="260350" cy="423863"/>
              </a:xfrm>
            </p:grpSpPr>
            <p:sp>
              <p:nvSpPr>
                <p:cNvPr id="68" name="Freeform 38">
                  <a:extLst>
                    <a:ext uri="{FF2B5EF4-FFF2-40B4-BE49-F238E27FC236}">
                      <a16:creationId xmlns:a16="http://schemas.microsoft.com/office/drawing/2014/main" id="{3644A239-08B4-44E0-978E-AFC2D8F64EB3}"/>
                    </a:ext>
                  </a:extLst>
                </p:cNvPr>
                <p:cNvSpPr>
                  <a:spLocks noEditPoints="1"/>
                </p:cNvSpPr>
                <p:nvPr/>
              </p:nvSpPr>
              <p:spPr bwMode="auto">
                <a:xfrm>
                  <a:off x="2898775" y="3095625"/>
                  <a:ext cx="123825" cy="38100"/>
                </a:xfrm>
                <a:custGeom>
                  <a:avLst/>
                  <a:gdLst>
                    <a:gd name="T0" fmla="*/ 62 w 73"/>
                    <a:gd name="T1" fmla="*/ 22 h 22"/>
                    <a:gd name="T2" fmla="*/ 12 w 73"/>
                    <a:gd name="T3" fmla="*/ 22 h 22"/>
                    <a:gd name="T4" fmla="*/ 0 w 73"/>
                    <a:gd name="T5" fmla="*/ 11 h 22"/>
                    <a:gd name="T6" fmla="*/ 12 w 73"/>
                    <a:gd name="T7" fmla="*/ 0 h 22"/>
                    <a:gd name="T8" fmla="*/ 62 w 73"/>
                    <a:gd name="T9" fmla="*/ 0 h 22"/>
                    <a:gd name="T10" fmla="*/ 73 w 73"/>
                    <a:gd name="T11" fmla="*/ 11 h 22"/>
                    <a:gd name="T12" fmla="*/ 62 w 73"/>
                    <a:gd name="T13" fmla="*/ 22 h 22"/>
                    <a:gd name="T14" fmla="*/ 12 w 73"/>
                    <a:gd name="T15" fmla="*/ 5 h 22"/>
                    <a:gd name="T16" fmla="*/ 5 w 73"/>
                    <a:gd name="T17" fmla="*/ 11 h 22"/>
                    <a:gd name="T18" fmla="*/ 12 w 73"/>
                    <a:gd name="T19" fmla="*/ 18 h 22"/>
                    <a:gd name="T20" fmla="*/ 62 w 73"/>
                    <a:gd name="T21" fmla="*/ 18 h 22"/>
                    <a:gd name="T22" fmla="*/ 69 w 73"/>
                    <a:gd name="T23" fmla="*/ 11 h 22"/>
                    <a:gd name="T24" fmla="*/ 62 w 73"/>
                    <a:gd name="T25" fmla="*/ 5 h 22"/>
                    <a:gd name="T26" fmla="*/ 12 w 73"/>
                    <a:gd name="T27" fmla="*/ 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 h="22">
                      <a:moveTo>
                        <a:pt x="62" y="22"/>
                      </a:moveTo>
                      <a:cubicBezTo>
                        <a:pt x="12" y="22"/>
                        <a:pt x="12" y="22"/>
                        <a:pt x="12" y="22"/>
                      </a:cubicBezTo>
                      <a:cubicBezTo>
                        <a:pt x="6" y="22"/>
                        <a:pt x="0" y="17"/>
                        <a:pt x="0" y="11"/>
                      </a:cubicBezTo>
                      <a:cubicBezTo>
                        <a:pt x="0" y="5"/>
                        <a:pt x="6" y="0"/>
                        <a:pt x="12" y="0"/>
                      </a:cubicBezTo>
                      <a:cubicBezTo>
                        <a:pt x="62" y="0"/>
                        <a:pt x="62" y="0"/>
                        <a:pt x="62" y="0"/>
                      </a:cubicBezTo>
                      <a:cubicBezTo>
                        <a:pt x="68" y="0"/>
                        <a:pt x="73" y="5"/>
                        <a:pt x="73" y="11"/>
                      </a:cubicBezTo>
                      <a:cubicBezTo>
                        <a:pt x="73" y="17"/>
                        <a:pt x="68" y="22"/>
                        <a:pt x="62" y="22"/>
                      </a:cubicBezTo>
                      <a:close/>
                      <a:moveTo>
                        <a:pt x="12" y="5"/>
                      </a:moveTo>
                      <a:cubicBezTo>
                        <a:pt x="8" y="5"/>
                        <a:pt x="5" y="7"/>
                        <a:pt x="5" y="11"/>
                      </a:cubicBezTo>
                      <a:cubicBezTo>
                        <a:pt x="5" y="15"/>
                        <a:pt x="8" y="18"/>
                        <a:pt x="12" y="18"/>
                      </a:cubicBezTo>
                      <a:cubicBezTo>
                        <a:pt x="62" y="18"/>
                        <a:pt x="62" y="18"/>
                        <a:pt x="62" y="18"/>
                      </a:cubicBezTo>
                      <a:cubicBezTo>
                        <a:pt x="66" y="18"/>
                        <a:pt x="69" y="15"/>
                        <a:pt x="69" y="11"/>
                      </a:cubicBezTo>
                      <a:cubicBezTo>
                        <a:pt x="69" y="7"/>
                        <a:pt x="66" y="5"/>
                        <a:pt x="62" y="5"/>
                      </a:cubicBezTo>
                      <a:lnTo>
                        <a:pt x="12"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endParaRPr lang="en-US" sz="1800" dirty="0"/>
                </a:p>
              </p:txBody>
            </p:sp>
            <p:sp>
              <p:nvSpPr>
                <p:cNvPr id="69" name="Freeform 39">
                  <a:extLst>
                    <a:ext uri="{FF2B5EF4-FFF2-40B4-BE49-F238E27FC236}">
                      <a16:creationId xmlns:a16="http://schemas.microsoft.com/office/drawing/2014/main" id="{1080197D-E5F3-4643-BC67-165EA5D7EEF4}"/>
                    </a:ext>
                  </a:extLst>
                </p:cNvPr>
                <p:cNvSpPr>
                  <a:spLocks noEditPoints="1"/>
                </p:cNvSpPr>
                <p:nvPr/>
              </p:nvSpPr>
              <p:spPr bwMode="auto">
                <a:xfrm>
                  <a:off x="2898775" y="3127375"/>
                  <a:ext cx="123825" cy="36513"/>
                </a:xfrm>
                <a:custGeom>
                  <a:avLst/>
                  <a:gdLst>
                    <a:gd name="T0" fmla="*/ 62 w 73"/>
                    <a:gd name="T1" fmla="*/ 22 h 22"/>
                    <a:gd name="T2" fmla="*/ 12 w 73"/>
                    <a:gd name="T3" fmla="*/ 22 h 22"/>
                    <a:gd name="T4" fmla="*/ 0 w 73"/>
                    <a:gd name="T5" fmla="*/ 11 h 22"/>
                    <a:gd name="T6" fmla="*/ 12 w 73"/>
                    <a:gd name="T7" fmla="*/ 0 h 22"/>
                    <a:gd name="T8" fmla="*/ 62 w 73"/>
                    <a:gd name="T9" fmla="*/ 0 h 22"/>
                    <a:gd name="T10" fmla="*/ 73 w 73"/>
                    <a:gd name="T11" fmla="*/ 11 h 22"/>
                    <a:gd name="T12" fmla="*/ 62 w 73"/>
                    <a:gd name="T13" fmla="*/ 22 h 22"/>
                    <a:gd name="T14" fmla="*/ 12 w 73"/>
                    <a:gd name="T15" fmla="*/ 4 h 22"/>
                    <a:gd name="T16" fmla="*/ 5 w 73"/>
                    <a:gd name="T17" fmla="*/ 11 h 22"/>
                    <a:gd name="T18" fmla="*/ 12 w 73"/>
                    <a:gd name="T19" fmla="*/ 18 h 22"/>
                    <a:gd name="T20" fmla="*/ 62 w 73"/>
                    <a:gd name="T21" fmla="*/ 18 h 22"/>
                    <a:gd name="T22" fmla="*/ 69 w 73"/>
                    <a:gd name="T23" fmla="*/ 11 h 22"/>
                    <a:gd name="T24" fmla="*/ 62 w 73"/>
                    <a:gd name="T25" fmla="*/ 4 h 22"/>
                    <a:gd name="T26" fmla="*/ 12 w 73"/>
                    <a:gd name="T27"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 h="22">
                      <a:moveTo>
                        <a:pt x="62" y="22"/>
                      </a:moveTo>
                      <a:cubicBezTo>
                        <a:pt x="12" y="22"/>
                        <a:pt x="12" y="22"/>
                        <a:pt x="12" y="22"/>
                      </a:cubicBezTo>
                      <a:cubicBezTo>
                        <a:pt x="6" y="22"/>
                        <a:pt x="0" y="17"/>
                        <a:pt x="0" y="11"/>
                      </a:cubicBezTo>
                      <a:cubicBezTo>
                        <a:pt x="0" y="5"/>
                        <a:pt x="6" y="0"/>
                        <a:pt x="12" y="0"/>
                      </a:cubicBezTo>
                      <a:cubicBezTo>
                        <a:pt x="62" y="0"/>
                        <a:pt x="62" y="0"/>
                        <a:pt x="62" y="0"/>
                      </a:cubicBezTo>
                      <a:cubicBezTo>
                        <a:pt x="68" y="0"/>
                        <a:pt x="73" y="5"/>
                        <a:pt x="73" y="11"/>
                      </a:cubicBezTo>
                      <a:cubicBezTo>
                        <a:pt x="73" y="17"/>
                        <a:pt x="68" y="22"/>
                        <a:pt x="62" y="22"/>
                      </a:cubicBezTo>
                      <a:close/>
                      <a:moveTo>
                        <a:pt x="12" y="4"/>
                      </a:moveTo>
                      <a:cubicBezTo>
                        <a:pt x="8" y="4"/>
                        <a:pt x="5" y="7"/>
                        <a:pt x="5" y="11"/>
                      </a:cubicBezTo>
                      <a:cubicBezTo>
                        <a:pt x="5" y="15"/>
                        <a:pt x="8" y="18"/>
                        <a:pt x="12" y="18"/>
                      </a:cubicBezTo>
                      <a:cubicBezTo>
                        <a:pt x="62" y="18"/>
                        <a:pt x="62" y="18"/>
                        <a:pt x="62" y="18"/>
                      </a:cubicBezTo>
                      <a:cubicBezTo>
                        <a:pt x="66" y="18"/>
                        <a:pt x="69" y="15"/>
                        <a:pt x="69" y="11"/>
                      </a:cubicBezTo>
                      <a:cubicBezTo>
                        <a:pt x="69" y="7"/>
                        <a:pt x="66" y="4"/>
                        <a:pt x="62" y="4"/>
                      </a:cubicBezTo>
                      <a:lnTo>
                        <a:pt x="12"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endParaRPr lang="en-US" sz="1800" dirty="0"/>
                </a:p>
              </p:txBody>
            </p:sp>
            <p:sp>
              <p:nvSpPr>
                <p:cNvPr id="70" name="Freeform 41">
                  <a:extLst>
                    <a:ext uri="{FF2B5EF4-FFF2-40B4-BE49-F238E27FC236}">
                      <a16:creationId xmlns:a16="http://schemas.microsoft.com/office/drawing/2014/main" id="{50E5F7F2-E2B2-40CF-A29E-0C426213BD38}"/>
                    </a:ext>
                  </a:extLst>
                </p:cNvPr>
                <p:cNvSpPr>
                  <a:spLocks/>
                </p:cNvSpPr>
                <p:nvPr/>
              </p:nvSpPr>
              <p:spPr bwMode="auto">
                <a:xfrm>
                  <a:off x="2921000" y="3157538"/>
                  <a:ext cx="80963" cy="26988"/>
                </a:xfrm>
                <a:custGeom>
                  <a:avLst/>
                  <a:gdLst>
                    <a:gd name="T0" fmla="*/ 24 w 48"/>
                    <a:gd name="T1" fmla="*/ 16 h 16"/>
                    <a:gd name="T2" fmla="*/ 0 w 48"/>
                    <a:gd name="T3" fmla="*/ 2 h 16"/>
                    <a:gd name="T4" fmla="*/ 2 w 48"/>
                    <a:gd name="T5" fmla="*/ 0 h 16"/>
                    <a:gd name="T6" fmla="*/ 4 w 48"/>
                    <a:gd name="T7" fmla="*/ 2 h 16"/>
                    <a:gd name="T8" fmla="*/ 24 w 48"/>
                    <a:gd name="T9" fmla="*/ 11 h 16"/>
                    <a:gd name="T10" fmla="*/ 43 w 48"/>
                    <a:gd name="T11" fmla="*/ 2 h 16"/>
                    <a:gd name="T12" fmla="*/ 46 w 48"/>
                    <a:gd name="T13" fmla="*/ 0 h 16"/>
                    <a:gd name="T14" fmla="*/ 48 w 48"/>
                    <a:gd name="T15" fmla="*/ 2 h 16"/>
                    <a:gd name="T16" fmla="*/ 24 w 48"/>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6">
                      <a:moveTo>
                        <a:pt x="24" y="16"/>
                      </a:moveTo>
                      <a:cubicBezTo>
                        <a:pt x="10" y="16"/>
                        <a:pt x="0" y="10"/>
                        <a:pt x="0" y="2"/>
                      </a:cubicBezTo>
                      <a:cubicBezTo>
                        <a:pt x="0" y="1"/>
                        <a:pt x="1" y="0"/>
                        <a:pt x="2" y="0"/>
                      </a:cubicBezTo>
                      <a:cubicBezTo>
                        <a:pt x="3" y="0"/>
                        <a:pt x="4" y="1"/>
                        <a:pt x="4" y="2"/>
                      </a:cubicBezTo>
                      <a:cubicBezTo>
                        <a:pt x="4" y="6"/>
                        <a:pt x="12" y="11"/>
                        <a:pt x="24" y="11"/>
                      </a:cubicBezTo>
                      <a:cubicBezTo>
                        <a:pt x="35" y="11"/>
                        <a:pt x="43" y="6"/>
                        <a:pt x="43" y="2"/>
                      </a:cubicBezTo>
                      <a:cubicBezTo>
                        <a:pt x="43" y="1"/>
                        <a:pt x="44" y="0"/>
                        <a:pt x="46" y="0"/>
                      </a:cubicBezTo>
                      <a:cubicBezTo>
                        <a:pt x="47" y="0"/>
                        <a:pt x="48" y="1"/>
                        <a:pt x="48" y="2"/>
                      </a:cubicBezTo>
                      <a:cubicBezTo>
                        <a:pt x="48" y="10"/>
                        <a:pt x="37" y="16"/>
                        <a:pt x="24"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endParaRPr lang="en-US" sz="1800" dirty="0"/>
                </a:p>
              </p:txBody>
            </p:sp>
            <p:sp>
              <p:nvSpPr>
                <p:cNvPr id="71" name="Freeform 42">
                  <a:extLst>
                    <a:ext uri="{FF2B5EF4-FFF2-40B4-BE49-F238E27FC236}">
                      <a16:creationId xmlns:a16="http://schemas.microsoft.com/office/drawing/2014/main" id="{2FBC02E4-8AFB-4DF7-9E8E-84E1A8DA0342}"/>
                    </a:ext>
                  </a:extLst>
                </p:cNvPr>
                <p:cNvSpPr>
                  <a:spLocks noEditPoints="1"/>
                </p:cNvSpPr>
                <p:nvPr/>
              </p:nvSpPr>
              <p:spPr bwMode="auto">
                <a:xfrm>
                  <a:off x="2832100" y="2760663"/>
                  <a:ext cx="260350" cy="314325"/>
                </a:xfrm>
                <a:custGeom>
                  <a:avLst/>
                  <a:gdLst>
                    <a:gd name="T0" fmla="*/ 101 w 154"/>
                    <a:gd name="T1" fmla="*/ 185 h 185"/>
                    <a:gd name="T2" fmla="*/ 53 w 154"/>
                    <a:gd name="T3" fmla="*/ 185 h 185"/>
                    <a:gd name="T4" fmla="*/ 32 w 154"/>
                    <a:gd name="T5" fmla="*/ 164 h 185"/>
                    <a:gd name="T6" fmla="*/ 32 w 154"/>
                    <a:gd name="T7" fmla="*/ 149 h 185"/>
                    <a:gd name="T8" fmla="*/ 22 w 154"/>
                    <a:gd name="T9" fmla="*/ 130 h 185"/>
                    <a:gd name="T10" fmla="*/ 0 w 154"/>
                    <a:gd name="T11" fmla="*/ 77 h 185"/>
                    <a:gd name="T12" fmla="*/ 77 w 154"/>
                    <a:gd name="T13" fmla="*/ 0 h 185"/>
                    <a:gd name="T14" fmla="*/ 154 w 154"/>
                    <a:gd name="T15" fmla="*/ 77 h 185"/>
                    <a:gd name="T16" fmla="*/ 132 w 154"/>
                    <a:gd name="T17" fmla="*/ 130 h 185"/>
                    <a:gd name="T18" fmla="*/ 122 w 154"/>
                    <a:gd name="T19" fmla="*/ 149 h 185"/>
                    <a:gd name="T20" fmla="*/ 122 w 154"/>
                    <a:gd name="T21" fmla="*/ 164 h 185"/>
                    <a:gd name="T22" fmla="*/ 101 w 154"/>
                    <a:gd name="T23" fmla="*/ 185 h 185"/>
                    <a:gd name="T24" fmla="*/ 77 w 154"/>
                    <a:gd name="T25" fmla="*/ 5 h 185"/>
                    <a:gd name="T26" fmla="*/ 5 w 154"/>
                    <a:gd name="T27" fmla="*/ 77 h 185"/>
                    <a:gd name="T28" fmla="*/ 25 w 154"/>
                    <a:gd name="T29" fmla="*/ 127 h 185"/>
                    <a:gd name="T30" fmla="*/ 36 w 154"/>
                    <a:gd name="T31" fmla="*/ 149 h 185"/>
                    <a:gd name="T32" fmla="*/ 36 w 154"/>
                    <a:gd name="T33" fmla="*/ 164 h 185"/>
                    <a:gd name="T34" fmla="*/ 53 w 154"/>
                    <a:gd name="T35" fmla="*/ 180 h 185"/>
                    <a:gd name="T36" fmla="*/ 101 w 154"/>
                    <a:gd name="T37" fmla="*/ 180 h 185"/>
                    <a:gd name="T38" fmla="*/ 117 w 154"/>
                    <a:gd name="T39" fmla="*/ 164 h 185"/>
                    <a:gd name="T40" fmla="*/ 117 w 154"/>
                    <a:gd name="T41" fmla="*/ 149 h 185"/>
                    <a:gd name="T42" fmla="*/ 129 w 154"/>
                    <a:gd name="T43" fmla="*/ 127 h 185"/>
                    <a:gd name="T44" fmla="*/ 149 w 154"/>
                    <a:gd name="T45" fmla="*/ 77 h 185"/>
                    <a:gd name="T46" fmla="*/ 77 w 154"/>
                    <a:gd name="T47" fmla="*/ 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4" h="185">
                      <a:moveTo>
                        <a:pt x="101" y="185"/>
                      </a:moveTo>
                      <a:cubicBezTo>
                        <a:pt x="53" y="185"/>
                        <a:pt x="53" y="185"/>
                        <a:pt x="53" y="185"/>
                      </a:cubicBezTo>
                      <a:cubicBezTo>
                        <a:pt x="41" y="185"/>
                        <a:pt x="32" y="175"/>
                        <a:pt x="32" y="164"/>
                      </a:cubicBezTo>
                      <a:cubicBezTo>
                        <a:pt x="32" y="149"/>
                        <a:pt x="32" y="149"/>
                        <a:pt x="32" y="149"/>
                      </a:cubicBezTo>
                      <a:cubicBezTo>
                        <a:pt x="32" y="141"/>
                        <a:pt x="28" y="137"/>
                        <a:pt x="22" y="130"/>
                      </a:cubicBezTo>
                      <a:cubicBezTo>
                        <a:pt x="8" y="117"/>
                        <a:pt x="0" y="97"/>
                        <a:pt x="0" y="77"/>
                      </a:cubicBezTo>
                      <a:cubicBezTo>
                        <a:pt x="0" y="34"/>
                        <a:pt x="34" y="0"/>
                        <a:pt x="77" y="0"/>
                      </a:cubicBezTo>
                      <a:cubicBezTo>
                        <a:pt x="119" y="0"/>
                        <a:pt x="154" y="34"/>
                        <a:pt x="154" y="77"/>
                      </a:cubicBezTo>
                      <a:cubicBezTo>
                        <a:pt x="154" y="97"/>
                        <a:pt x="146" y="117"/>
                        <a:pt x="132" y="130"/>
                      </a:cubicBezTo>
                      <a:cubicBezTo>
                        <a:pt x="125" y="137"/>
                        <a:pt x="122" y="141"/>
                        <a:pt x="122" y="149"/>
                      </a:cubicBezTo>
                      <a:cubicBezTo>
                        <a:pt x="122" y="164"/>
                        <a:pt x="122" y="164"/>
                        <a:pt x="122" y="164"/>
                      </a:cubicBezTo>
                      <a:cubicBezTo>
                        <a:pt x="122" y="175"/>
                        <a:pt x="113" y="185"/>
                        <a:pt x="101" y="185"/>
                      </a:cubicBezTo>
                      <a:close/>
                      <a:moveTo>
                        <a:pt x="77" y="5"/>
                      </a:moveTo>
                      <a:cubicBezTo>
                        <a:pt x="37" y="5"/>
                        <a:pt x="5" y="37"/>
                        <a:pt x="5" y="77"/>
                      </a:cubicBezTo>
                      <a:cubicBezTo>
                        <a:pt x="5" y="96"/>
                        <a:pt x="12" y="114"/>
                        <a:pt x="25" y="127"/>
                      </a:cubicBezTo>
                      <a:cubicBezTo>
                        <a:pt x="32" y="134"/>
                        <a:pt x="36" y="140"/>
                        <a:pt x="36" y="149"/>
                      </a:cubicBezTo>
                      <a:cubicBezTo>
                        <a:pt x="36" y="164"/>
                        <a:pt x="36" y="164"/>
                        <a:pt x="36" y="164"/>
                      </a:cubicBezTo>
                      <a:cubicBezTo>
                        <a:pt x="36" y="173"/>
                        <a:pt x="44" y="180"/>
                        <a:pt x="53" y="180"/>
                      </a:cubicBezTo>
                      <a:cubicBezTo>
                        <a:pt x="101" y="180"/>
                        <a:pt x="101" y="180"/>
                        <a:pt x="101" y="180"/>
                      </a:cubicBezTo>
                      <a:cubicBezTo>
                        <a:pt x="110" y="180"/>
                        <a:pt x="117" y="173"/>
                        <a:pt x="117" y="164"/>
                      </a:cubicBezTo>
                      <a:cubicBezTo>
                        <a:pt x="117" y="149"/>
                        <a:pt x="117" y="149"/>
                        <a:pt x="117" y="149"/>
                      </a:cubicBezTo>
                      <a:cubicBezTo>
                        <a:pt x="117" y="140"/>
                        <a:pt x="122" y="134"/>
                        <a:pt x="129" y="127"/>
                      </a:cubicBezTo>
                      <a:cubicBezTo>
                        <a:pt x="142" y="114"/>
                        <a:pt x="149" y="96"/>
                        <a:pt x="149" y="77"/>
                      </a:cubicBezTo>
                      <a:cubicBezTo>
                        <a:pt x="149" y="37"/>
                        <a:pt x="117" y="5"/>
                        <a:pt x="77"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endParaRPr lang="en-US" sz="1800" dirty="0"/>
                </a:p>
              </p:txBody>
            </p:sp>
            <p:sp>
              <p:nvSpPr>
                <p:cNvPr id="72" name="Freeform 43">
                  <a:extLst>
                    <a:ext uri="{FF2B5EF4-FFF2-40B4-BE49-F238E27FC236}">
                      <a16:creationId xmlns:a16="http://schemas.microsoft.com/office/drawing/2014/main" id="{B0496EA2-0F7D-4B1B-9226-578933441257}"/>
                    </a:ext>
                  </a:extLst>
                </p:cNvPr>
                <p:cNvSpPr>
                  <a:spLocks noEditPoints="1"/>
                </p:cNvSpPr>
                <p:nvPr/>
              </p:nvSpPr>
              <p:spPr bwMode="auto">
                <a:xfrm>
                  <a:off x="2898775" y="3065463"/>
                  <a:ext cx="123825" cy="39688"/>
                </a:xfrm>
                <a:custGeom>
                  <a:avLst/>
                  <a:gdLst>
                    <a:gd name="T0" fmla="*/ 62 w 73"/>
                    <a:gd name="T1" fmla="*/ 23 h 23"/>
                    <a:gd name="T2" fmla="*/ 12 w 73"/>
                    <a:gd name="T3" fmla="*/ 23 h 23"/>
                    <a:gd name="T4" fmla="*/ 0 w 73"/>
                    <a:gd name="T5" fmla="*/ 11 h 23"/>
                    <a:gd name="T6" fmla="*/ 12 w 73"/>
                    <a:gd name="T7" fmla="*/ 0 h 23"/>
                    <a:gd name="T8" fmla="*/ 62 w 73"/>
                    <a:gd name="T9" fmla="*/ 0 h 23"/>
                    <a:gd name="T10" fmla="*/ 73 w 73"/>
                    <a:gd name="T11" fmla="*/ 11 h 23"/>
                    <a:gd name="T12" fmla="*/ 62 w 73"/>
                    <a:gd name="T13" fmla="*/ 23 h 23"/>
                    <a:gd name="T14" fmla="*/ 12 w 73"/>
                    <a:gd name="T15" fmla="*/ 5 h 23"/>
                    <a:gd name="T16" fmla="*/ 5 w 73"/>
                    <a:gd name="T17" fmla="*/ 11 h 23"/>
                    <a:gd name="T18" fmla="*/ 12 w 73"/>
                    <a:gd name="T19" fmla="*/ 18 h 23"/>
                    <a:gd name="T20" fmla="*/ 62 w 73"/>
                    <a:gd name="T21" fmla="*/ 18 h 23"/>
                    <a:gd name="T22" fmla="*/ 69 w 73"/>
                    <a:gd name="T23" fmla="*/ 11 h 23"/>
                    <a:gd name="T24" fmla="*/ 62 w 73"/>
                    <a:gd name="T25" fmla="*/ 5 h 23"/>
                    <a:gd name="T26" fmla="*/ 12 w 73"/>
                    <a:gd name="T27" fmla="*/ 5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 h="23">
                      <a:moveTo>
                        <a:pt x="62" y="23"/>
                      </a:moveTo>
                      <a:cubicBezTo>
                        <a:pt x="12" y="23"/>
                        <a:pt x="12" y="23"/>
                        <a:pt x="12" y="23"/>
                      </a:cubicBezTo>
                      <a:cubicBezTo>
                        <a:pt x="6" y="23"/>
                        <a:pt x="0" y="17"/>
                        <a:pt x="0" y="11"/>
                      </a:cubicBezTo>
                      <a:cubicBezTo>
                        <a:pt x="0" y="5"/>
                        <a:pt x="6" y="0"/>
                        <a:pt x="12" y="0"/>
                      </a:cubicBezTo>
                      <a:cubicBezTo>
                        <a:pt x="62" y="0"/>
                        <a:pt x="62" y="0"/>
                        <a:pt x="62" y="0"/>
                      </a:cubicBezTo>
                      <a:cubicBezTo>
                        <a:pt x="68" y="0"/>
                        <a:pt x="73" y="5"/>
                        <a:pt x="73" y="11"/>
                      </a:cubicBezTo>
                      <a:cubicBezTo>
                        <a:pt x="73" y="17"/>
                        <a:pt x="68" y="23"/>
                        <a:pt x="62" y="23"/>
                      </a:cubicBezTo>
                      <a:close/>
                      <a:moveTo>
                        <a:pt x="12" y="5"/>
                      </a:moveTo>
                      <a:cubicBezTo>
                        <a:pt x="8" y="5"/>
                        <a:pt x="5" y="8"/>
                        <a:pt x="5" y="11"/>
                      </a:cubicBezTo>
                      <a:cubicBezTo>
                        <a:pt x="5" y="15"/>
                        <a:pt x="8" y="18"/>
                        <a:pt x="12" y="18"/>
                      </a:cubicBezTo>
                      <a:cubicBezTo>
                        <a:pt x="62" y="18"/>
                        <a:pt x="62" y="18"/>
                        <a:pt x="62" y="18"/>
                      </a:cubicBezTo>
                      <a:cubicBezTo>
                        <a:pt x="66" y="18"/>
                        <a:pt x="69" y="15"/>
                        <a:pt x="69" y="11"/>
                      </a:cubicBezTo>
                      <a:cubicBezTo>
                        <a:pt x="69" y="8"/>
                        <a:pt x="66" y="5"/>
                        <a:pt x="62" y="5"/>
                      </a:cubicBezTo>
                      <a:lnTo>
                        <a:pt x="12"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endParaRPr lang="en-US" sz="1800" dirty="0"/>
                </a:p>
              </p:txBody>
            </p:sp>
          </p:grpSp>
        </p:grpSp>
        <p:grpSp>
          <p:nvGrpSpPr>
            <p:cNvPr id="84" name="Group 27">
              <a:extLst>
                <a:ext uri="{FF2B5EF4-FFF2-40B4-BE49-F238E27FC236}">
                  <a16:creationId xmlns:a16="http://schemas.microsoft.com/office/drawing/2014/main" id="{11384A67-6B70-4645-9189-84FAE0FBC804}"/>
                </a:ext>
              </a:extLst>
            </p:cNvPr>
            <p:cNvGrpSpPr>
              <a:grpSpLocks noChangeAspect="1"/>
            </p:cNvGrpSpPr>
            <p:nvPr/>
          </p:nvGrpSpPr>
          <p:grpSpPr>
            <a:xfrm>
              <a:off x="4291498" y="5112911"/>
              <a:ext cx="433380" cy="432000"/>
              <a:chOff x="2552700" y="-1971675"/>
              <a:chExt cx="1935163" cy="1938338"/>
            </a:xfrm>
          </p:grpSpPr>
          <p:sp>
            <p:nvSpPr>
              <p:cNvPr id="85" name="Oval 62">
                <a:extLst>
                  <a:ext uri="{FF2B5EF4-FFF2-40B4-BE49-F238E27FC236}">
                    <a16:creationId xmlns:a16="http://schemas.microsoft.com/office/drawing/2014/main" id="{022396BD-62E9-407B-97DA-833C2836C131}"/>
                  </a:ext>
                </a:extLst>
              </p:cNvPr>
              <p:cNvSpPr>
                <a:spLocks noChangeArrowheads="1"/>
              </p:cNvSpPr>
              <p:nvPr/>
            </p:nvSpPr>
            <p:spPr bwMode="auto">
              <a:xfrm>
                <a:off x="2552700" y="-1971675"/>
                <a:ext cx="1935163" cy="1938338"/>
              </a:xfrm>
              <a:prstGeom prst="ellipse">
                <a:avLst/>
              </a:prstGeom>
              <a:solidFill>
                <a:schemeClr val="tx2">
                  <a:lumMod val="60000"/>
                  <a:lumOff val="40000"/>
                </a:schemeClr>
              </a:solidFill>
              <a:ln>
                <a:noFill/>
              </a:ln>
            </p:spPr>
            <p:txBody>
              <a:bodyPr vert="horz" wrap="square" lIns="121920" tIns="60960" rIns="121920" bIns="60960" numCol="1" anchor="t" anchorCtr="0" compatLnSpc="1">
                <a:prstTxWarp prst="textNoShape">
                  <a:avLst/>
                </a:prstTxWarp>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endParaRPr lang="en-US" sz="1800" dirty="0"/>
              </a:p>
            </p:txBody>
          </p:sp>
          <p:grpSp>
            <p:nvGrpSpPr>
              <p:cNvPr id="86" name="Group 29">
                <a:extLst>
                  <a:ext uri="{FF2B5EF4-FFF2-40B4-BE49-F238E27FC236}">
                    <a16:creationId xmlns:a16="http://schemas.microsoft.com/office/drawing/2014/main" id="{2132A915-CE0E-4A4E-B004-20D90C51F5D9}"/>
                  </a:ext>
                </a:extLst>
              </p:cNvPr>
              <p:cNvGrpSpPr/>
              <p:nvPr/>
            </p:nvGrpSpPr>
            <p:grpSpPr>
              <a:xfrm>
                <a:off x="2908300" y="-1620838"/>
                <a:ext cx="1228725" cy="1236663"/>
                <a:chOff x="2908300" y="-1620838"/>
                <a:chExt cx="1228725" cy="1236663"/>
              </a:xfrm>
            </p:grpSpPr>
            <p:sp>
              <p:nvSpPr>
                <p:cNvPr id="87" name="Freeform 79">
                  <a:extLst>
                    <a:ext uri="{FF2B5EF4-FFF2-40B4-BE49-F238E27FC236}">
                      <a16:creationId xmlns:a16="http://schemas.microsoft.com/office/drawing/2014/main" id="{6D9DAC68-D256-4CD6-BA3F-59F3A7060047}"/>
                    </a:ext>
                  </a:extLst>
                </p:cNvPr>
                <p:cNvSpPr>
                  <a:spLocks noEditPoints="1"/>
                </p:cNvSpPr>
                <p:nvPr/>
              </p:nvSpPr>
              <p:spPr bwMode="auto">
                <a:xfrm>
                  <a:off x="3055938" y="-1620838"/>
                  <a:ext cx="234950" cy="234950"/>
                </a:xfrm>
                <a:custGeom>
                  <a:avLst/>
                  <a:gdLst>
                    <a:gd name="T0" fmla="*/ 22 w 43"/>
                    <a:gd name="T1" fmla="*/ 43 h 43"/>
                    <a:gd name="T2" fmla="*/ 43 w 43"/>
                    <a:gd name="T3" fmla="*/ 21 h 43"/>
                    <a:gd name="T4" fmla="*/ 22 w 43"/>
                    <a:gd name="T5" fmla="*/ 0 h 43"/>
                    <a:gd name="T6" fmla="*/ 0 w 43"/>
                    <a:gd name="T7" fmla="*/ 21 h 43"/>
                    <a:gd name="T8" fmla="*/ 22 w 43"/>
                    <a:gd name="T9" fmla="*/ 43 h 43"/>
                    <a:gd name="T10" fmla="*/ 22 w 43"/>
                    <a:gd name="T11" fmla="*/ 5 h 43"/>
                    <a:gd name="T12" fmla="*/ 39 w 43"/>
                    <a:gd name="T13" fmla="*/ 21 h 43"/>
                    <a:gd name="T14" fmla="*/ 22 w 43"/>
                    <a:gd name="T15" fmla="*/ 38 h 43"/>
                    <a:gd name="T16" fmla="*/ 5 w 43"/>
                    <a:gd name="T17" fmla="*/ 21 h 43"/>
                    <a:gd name="T18" fmla="*/ 22 w 43"/>
                    <a:gd name="T19" fmla="*/ 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2" y="43"/>
                      </a:moveTo>
                      <a:cubicBezTo>
                        <a:pt x="34" y="43"/>
                        <a:pt x="43" y="33"/>
                        <a:pt x="43" y="21"/>
                      </a:cubicBezTo>
                      <a:cubicBezTo>
                        <a:pt x="43" y="10"/>
                        <a:pt x="34" y="0"/>
                        <a:pt x="22" y="0"/>
                      </a:cubicBezTo>
                      <a:cubicBezTo>
                        <a:pt x="10" y="0"/>
                        <a:pt x="0" y="10"/>
                        <a:pt x="0" y="21"/>
                      </a:cubicBezTo>
                      <a:cubicBezTo>
                        <a:pt x="0" y="33"/>
                        <a:pt x="10" y="43"/>
                        <a:pt x="22" y="43"/>
                      </a:cubicBezTo>
                      <a:close/>
                      <a:moveTo>
                        <a:pt x="22" y="5"/>
                      </a:moveTo>
                      <a:cubicBezTo>
                        <a:pt x="31" y="5"/>
                        <a:pt x="39" y="12"/>
                        <a:pt x="39" y="21"/>
                      </a:cubicBezTo>
                      <a:cubicBezTo>
                        <a:pt x="39" y="31"/>
                        <a:pt x="31" y="38"/>
                        <a:pt x="22" y="38"/>
                      </a:cubicBezTo>
                      <a:cubicBezTo>
                        <a:pt x="12" y="38"/>
                        <a:pt x="5" y="31"/>
                        <a:pt x="5" y="21"/>
                      </a:cubicBezTo>
                      <a:cubicBezTo>
                        <a:pt x="5" y="12"/>
                        <a:pt x="12" y="5"/>
                        <a:pt x="22"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endParaRPr lang="en-US" sz="1800" dirty="0"/>
                </a:p>
              </p:txBody>
            </p:sp>
            <p:sp>
              <p:nvSpPr>
                <p:cNvPr id="88" name="Freeform 80">
                  <a:extLst>
                    <a:ext uri="{FF2B5EF4-FFF2-40B4-BE49-F238E27FC236}">
                      <a16:creationId xmlns:a16="http://schemas.microsoft.com/office/drawing/2014/main" id="{C364431F-5C69-4711-BBDD-F1425FB9C10C}"/>
                    </a:ext>
                  </a:extLst>
                </p:cNvPr>
                <p:cNvSpPr>
                  <a:spLocks noEditPoints="1"/>
                </p:cNvSpPr>
                <p:nvPr/>
              </p:nvSpPr>
              <p:spPr bwMode="auto">
                <a:xfrm>
                  <a:off x="3749675" y="-1620838"/>
                  <a:ext cx="234950" cy="234950"/>
                </a:xfrm>
                <a:custGeom>
                  <a:avLst/>
                  <a:gdLst>
                    <a:gd name="T0" fmla="*/ 22 w 43"/>
                    <a:gd name="T1" fmla="*/ 43 h 43"/>
                    <a:gd name="T2" fmla="*/ 43 w 43"/>
                    <a:gd name="T3" fmla="*/ 21 h 43"/>
                    <a:gd name="T4" fmla="*/ 22 w 43"/>
                    <a:gd name="T5" fmla="*/ 0 h 43"/>
                    <a:gd name="T6" fmla="*/ 0 w 43"/>
                    <a:gd name="T7" fmla="*/ 21 h 43"/>
                    <a:gd name="T8" fmla="*/ 22 w 43"/>
                    <a:gd name="T9" fmla="*/ 43 h 43"/>
                    <a:gd name="T10" fmla="*/ 22 w 43"/>
                    <a:gd name="T11" fmla="*/ 5 h 43"/>
                    <a:gd name="T12" fmla="*/ 39 w 43"/>
                    <a:gd name="T13" fmla="*/ 21 h 43"/>
                    <a:gd name="T14" fmla="*/ 22 w 43"/>
                    <a:gd name="T15" fmla="*/ 38 h 43"/>
                    <a:gd name="T16" fmla="*/ 5 w 43"/>
                    <a:gd name="T17" fmla="*/ 21 h 43"/>
                    <a:gd name="T18" fmla="*/ 22 w 43"/>
                    <a:gd name="T19" fmla="*/ 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2" y="43"/>
                      </a:moveTo>
                      <a:cubicBezTo>
                        <a:pt x="34" y="43"/>
                        <a:pt x="43" y="33"/>
                        <a:pt x="43" y="21"/>
                      </a:cubicBezTo>
                      <a:cubicBezTo>
                        <a:pt x="43" y="10"/>
                        <a:pt x="34" y="0"/>
                        <a:pt x="22" y="0"/>
                      </a:cubicBezTo>
                      <a:cubicBezTo>
                        <a:pt x="10" y="0"/>
                        <a:pt x="0" y="10"/>
                        <a:pt x="0" y="21"/>
                      </a:cubicBezTo>
                      <a:cubicBezTo>
                        <a:pt x="0" y="33"/>
                        <a:pt x="10" y="43"/>
                        <a:pt x="22" y="43"/>
                      </a:cubicBezTo>
                      <a:close/>
                      <a:moveTo>
                        <a:pt x="22" y="5"/>
                      </a:moveTo>
                      <a:cubicBezTo>
                        <a:pt x="31" y="5"/>
                        <a:pt x="39" y="12"/>
                        <a:pt x="39" y="21"/>
                      </a:cubicBezTo>
                      <a:cubicBezTo>
                        <a:pt x="39" y="31"/>
                        <a:pt x="31" y="38"/>
                        <a:pt x="22" y="38"/>
                      </a:cubicBezTo>
                      <a:cubicBezTo>
                        <a:pt x="13" y="38"/>
                        <a:pt x="5" y="31"/>
                        <a:pt x="5" y="21"/>
                      </a:cubicBezTo>
                      <a:cubicBezTo>
                        <a:pt x="5" y="12"/>
                        <a:pt x="13" y="5"/>
                        <a:pt x="22"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endParaRPr lang="en-US" sz="1800" dirty="0"/>
                </a:p>
              </p:txBody>
            </p:sp>
            <p:sp>
              <p:nvSpPr>
                <p:cNvPr id="89" name="Freeform 81">
                  <a:extLst>
                    <a:ext uri="{FF2B5EF4-FFF2-40B4-BE49-F238E27FC236}">
                      <a16:creationId xmlns:a16="http://schemas.microsoft.com/office/drawing/2014/main" id="{A6819A6C-4489-4FD3-B25A-467EE9C95D40}"/>
                    </a:ext>
                  </a:extLst>
                </p:cNvPr>
                <p:cNvSpPr>
                  <a:spLocks noEditPoints="1"/>
                </p:cNvSpPr>
                <p:nvPr/>
              </p:nvSpPr>
              <p:spPr bwMode="auto">
                <a:xfrm>
                  <a:off x="2908300" y="-1358900"/>
                  <a:ext cx="1228725" cy="974725"/>
                </a:xfrm>
                <a:custGeom>
                  <a:avLst/>
                  <a:gdLst>
                    <a:gd name="T0" fmla="*/ 205 w 225"/>
                    <a:gd name="T1" fmla="*/ 13 h 178"/>
                    <a:gd name="T2" fmla="*/ 151 w 225"/>
                    <a:gd name="T3" fmla="*/ 13 h 178"/>
                    <a:gd name="T4" fmla="*/ 112 w 225"/>
                    <a:gd name="T5" fmla="*/ 60 h 178"/>
                    <a:gd name="T6" fmla="*/ 74 w 225"/>
                    <a:gd name="T7" fmla="*/ 13 h 178"/>
                    <a:gd name="T8" fmla="*/ 19 w 225"/>
                    <a:gd name="T9" fmla="*/ 13 h 178"/>
                    <a:gd name="T10" fmla="*/ 2 w 225"/>
                    <a:gd name="T11" fmla="*/ 54 h 178"/>
                    <a:gd name="T12" fmla="*/ 26 w 225"/>
                    <a:gd name="T13" fmla="*/ 94 h 178"/>
                    <a:gd name="T14" fmla="*/ 36 w 225"/>
                    <a:gd name="T15" fmla="*/ 178 h 178"/>
                    <a:gd name="T16" fmla="*/ 53 w 225"/>
                    <a:gd name="T17" fmla="*/ 169 h 178"/>
                    <a:gd name="T18" fmla="*/ 74 w 225"/>
                    <a:gd name="T19" fmla="*/ 169 h 178"/>
                    <a:gd name="T20" fmla="*/ 77 w 225"/>
                    <a:gd name="T21" fmla="*/ 60 h 178"/>
                    <a:gd name="T22" fmla="*/ 112 w 225"/>
                    <a:gd name="T23" fmla="*/ 78 h 178"/>
                    <a:gd name="T24" fmla="*/ 147 w 225"/>
                    <a:gd name="T25" fmla="*/ 61 h 178"/>
                    <a:gd name="T26" fmla="*/ 151 w 225"/>
                    <a:gd name="T27" fmla="*/ 169 h 178"/>
                    <a:gd name="T28" fmla="*/ 171 w 225"/>
                    <a:gd name="T29" fmla="*/ 169 h 178"/>
                    <a:gd name="T30" fmla="*/ 189 w 225"/>
                    <a:gd name="T31" fmla="*/ 178 h 178"/>
                    <a:gd name="T32" fmla="*/ 199 w 225"/>
                    <a:gd name="T33" fmla="*/ 169 h 178"/>
                    <a:gd name="T34" fmla="*/ 207 w 225"/>
                    <a:gd name="T35" fmla="*/ 90 h 178"/>
                    <a:gd name="T36" fmla="*/ 81 w 225"/>
                    <a:gd name="T37" fmla="*/ 57 h 178"/>
                    <a:gd name="T38" fmla="*/ 68 w 225"/>
                    <a:gd name="T39" fmla="*/ 24 h 178"/>
                    <a:gd name="T40" fmla="*/ 66 w 225"/>
                    <a:gd name="T41" fmla="*/ 44 h 178"/>
                    <a:gd name="T42" fmla="*/ 69 w 225"/>
                    <a:gd name="T43" fmla="*/ 147 h 178"/>
                    <a:gd name="T44" fmla="*/ 69 w 225"/>
                    <a:gd name="T45" fmla="*/ 169 h 178"/>
                    <a:gd name="T46" fmla="*/ 52 w 225"/>
                    <a:gd name="T47" fmla="*/ 92 h 178"/>
                    <a:gd name="T48" fmla="*/ 41 w 225"/>
                    <a:gd name="T49" fmla="*/ 168 h 178"/>
                    <a:gd name="T50" fmla="*/ 30 w 225"/>
                    <a:gd name="T51" fmla="*/ 169 h 178"/>
                    <a:gd name="T52" fmla="*/ 31 w 225"/>
                    <a:gd name="T53" fmla="*/ 92 h 178"/>
                    <a:gd name="T54" fmla="*/ 31 w 225"/>
                    <a:gd name="T55" fmla="*/ 76 h 178"/>
                    <a:gd name="T56" fmla="*/ 27 w 225"/>
                    <a:gd name="T57" fmla="*/ 35 h 178"/>
                    <a:gd name="T58" fmla="*/ 23 w 225"/>
                    <a:gd name="T59" fmla="*/ 68 h 178"/>
                    <a:gd name="T60" fmla="*/ 27 w 225"/>
                    <a:gd name="T61" fmla="*/ 80 h 178"/>
                    <a:gd name="T62" fmla="*/ 26 w 225"/>
                    <a:gd name="T63" fmla="*/ 89 h 178"/>
                    <a:gd name="T64" fmla="*/ 6 w 225"/>
                    <a:gd name="T65" fmla="*/ 42 h 178"/>
                    <a:gd name="T66" fmla="*/ 48 w 225"/>
                    <a:gd name="T67" fmla="*/ 4 h 178"/>
                    <a:gd name="T68" fmla="*/ 88 w 225"/>
                    <a:gd name="T69" fmla="*/ 47 h 178"/>
                    <a:gd name="T70" fmla="*/ 110 w 225"/>
                    <a:gd name="T71" fmla="*/ 64 h 178"/>
                    <a:gd name="T72" fmla="*/ 114 w 225"/>
                    <a:gd name="T73" fmla="*/ 72 h 178"/>
                    <a:gd name="T74" fmla="*/ 26 w 225"/>
                    <a:gd name="T75" fmla="*/ 43 h 178"/>
                    <a:gd name="T76" fmla="*/ 26 w 225"/>
                    <a:gd name="T77" fmla="*/ 43 h 178"/>
                    <a:gd name="T78" fmla="*/ 198 w 225"/>
                    <a:gd name="T79" fmla="*/ 89 h 178"/>
                    <a:gd name="T80" fmla="*/ 198 w 225"/>
                    <a:gd name="T81" fmla="*/ 80 h 178"/>
                    <a:gd name="T82" fmla="*/ 202 w 225"/>
                    <a:gd name="T83" fmla="*/ 68 h 178"/>
                    <a:gd name="T84" fmla="*/ 198 w 225"/>
                    <a:gd name="T85" fmla="*/ 35 h 178"/>
                    <a:gd name="T86" fmla="*/ 194 w 225"/>
                    <a:gd name="T87" fmla="*/ 76 h 178"/>
                    <a:gd name="T88" fmla="*/ 194 w 225"/>
                    <a:gd name="T89" fmla="*/ 92 h 178"/>
                    <a:gd name="T90" fmla="*/ 195 w 225"/>
                    <a:gd name="T91" fmla="*/ 169 h 178"/>
                    <a:gd name="T92" fmla="*/ 183 w 225"/>
                    <a:gd name="T93" fmla="*/ 168 h 178"/>
                    <a:gd name="T94" fmla="*/ 173 w 225"/>
                    <a:gd name="T95" fmla="*/ 92 h 178"/>
                    <a:gd name="T96" fmla="*/ 155 w 225"/>
                    <a:gd name="T97" fmla="*/ 169 h 178"/>
                    <a:gd name="T98" fmla="*/ 156 w 225"/>
                    <a:gd name="T99" fmla="*/ 147 h 178"/>
                    <a:gd name="T100" fmla="*/ 159 w 225"/>
                    <a:gd name="T101" fmla="*/ 44 h 178"/>
                    <a:gd name="T102" fmla="*/ 157 w 225"/>
                    <a:gd name="T103" fmla="*/ 24 h 178"/>
                    <a:gd name="T104" fmla="*/ 144 w 225"/>
                    <a:gd name="T105" fmla="*/ 57 h 178"/>
                    <a:gd name="T106" fmla="*/ 117 w 225"/>
                    <a:gd name="T107" fmla="*/ 63 h 178"/>
                    <a:gd name="T108" fmla="*/ 137 w 225"/>
                    <a:gd name="T109" fmla="*/ 47 h 178"/>
                    <a:gd name="T110" fmla="*/ 177 w 225"/>
                    <a:gd name="T111" fmla="*/ 4 h 178"/>
                    <a:gd name="T112" fmla="*/ 218 w 225"/>
                    <a:gd name="T113" fmla="*/ 42 h 178"/>
                    <a:gd name="T114" fmla="*/ 203 w 225"/>
                    <a:gd name="T115" fmla="*/ 5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5" h="178">
                      <a:moveTo>
                        <a:pt x="222" y="40"/>
                      </a:moveTo>
                      <a:cubicBezTo>
                        <a:pt x="222" y="40"/>
                        <a:pt x="222" y="40"/>
                        <a:pt x="222" y="40"/>
                      </a:cubicBezTo>
                      <a:cubicBezTo>
                        <a:pt x="205" y="13"/>
                        <a:pt x="205" y="13"/>
                        <a:pt x="205" y="13"/>
                      </a:cubicBezTo>
                      <a:cubicBezTo>
                        <a:pt x="199" y="4"/>
                        <a:pt x="195" y="0"/>
                        <a:pt x="177" y="0"/>
                      </a:cubicBezTo>
                      <a:cubicBezTo>
                        <a:pt x="177" y="0"/>
                        <a:pt x="177" y="0"/>
                        <a:pt x="177" y="0"/>
                      </a:cubicBezTo>
                      <a:cubicBezTo>
                        <a:pt x="158" y="0"/>
                        <a:pt x="154" y="8"/>
                        <a:pt x="151" y="13"/>
                      </a:cubicBezTo>
                      <a:cubicBezTo>
                        <a:pt x="151" y="13"/>
                        <a:pt x="151" y="13"/>
                        <a:pt x="151" y="13"/>
                      </a:cubicBezTo>
                      <a:cubicBezTo>
                        <a:pt x="147" y="20"/>
                        <a:pt x="135" y="41"/>
                        <a:pt x="133" y="44"/>
                      </a:cubicBezTo>
                      <a:cubicBezTo>
                        <a:pt x="131" y="46"/>
                        <a:pt x="119" y="55"/>
                        <a:pt x="112" y="60"/>
                      </a:cubicBezTo>
                      <a:cubicBezTo>
                        <a:pt x="107" y="56"/>
                        <a:pt x="98" y="49"/>
                        <a:pt x="92" y="44"/>
                      </a:cubicBezTo>
                      <a:cubicBezTo>
                        <a:pt x="90" y="41"/>
                        <a:pt x="77" y="20"/>
                        <a:pt x="74" y="13"/>
                      </a:cubicBezTo>
                      <a:cubicBezTo>
                        <a:pt x="74" y="13"/>
                        <a:pt x="74" y="13"/>
                        <a:pt x="74" y="13"/>
                      </a:cubicBezTo>
                      <a:cubicBezTo>
                        <a:pt x="71" y="8"/>
                        <a:pt x="66" y="0"/>
                        <a:pt x="48" y="0"/>
                      </a:cubicBezTo>
                      <a:cubicBezTo>
                        <a:pt x="48" y="0"/>
                        <a:pt x="48" y="0"/>
                        <a:pt x="48" y="0"/>
                      </a:cubicBezTo>
                      <a:cubicBezTo>
                        <a:pt x="29" y="0"/>
                        <a:pt x="26" y="4"/>
                        <a:pt x="19" y="13"/>
                      </a:cubicBezTo>
                      <a:cubicBezTo>
                        <a:pt x="2" y="40"/>
                        <a:pt x="2" y="40"/>
                        <a:pt x="2" y="40"/>
                      </a:cubicBezTo>
                      <a:cubicBezTo>
                        <a:pt x="2" y="40"/>
                        <a:pt x="2" y="40"/>
                        <a:pt x="2" y="40"/>
                      </a:cubicBezTo>
                      <a:cubicBezTo>
                        <a:pt x="0" y="44"/>
                        <a:pt x="0" y="49"/>
                        <a:pt x="2" y="54"/>
                      </a:cubicBezTo>
                      <a:cubicBezTo>
                        <a:pt x="17" y="90"/>
                        <a:pt x="17" y="90"/>
                        <a:pt x="17" y="90"/>
                      </a:cubicBezTo>
                      <a:cubicBezTo>
                        <a:pt x="19" y="92"/>
                        <a:pt x="21" y="94"/>
                        <a:pt x="25" y="94"/>
                      </a:cubicBezTo>
                      <a:cubicBezTo>
                        <a:pt x="25" y="94"/>
                        <a:pt x="25" y="94"/>
                        <a:pt x="26" y="94"/>
                      </a:cubicBezTo>
                      <a:cubicBezTo>
                        <a:pt x="25" y="153"/>
                        <a:pt x="25" y="167"/>
                        <a:pt x="25" y="169"/>
                      </a:cubicBezTo>
                      <a:cubicBezTo>
                        <a:pt x="25" y="169"/>
                        <a:pt x="25" y="169"/>
                        <a:pt x="25" y="169"/>
                      </a:cubicBezTo>
                      <a:cubicBezTo>
                        <a:pt x="26" y="174"/>
                        <a:pt x="30" y="178"/>
                        <a:pt x="36" y="178"/>
                      </a:cubicBezTo>
                      <a:cubicBezTo>
                        <a:pt x="41" y="177"/>
                        <a:pt x="46" y="173"/>
                        <a:pt x="46" y="169"/>
                      </a:cubicBezTo>
                      <a:cubicBezTo>
                        <a:pt x="50" y="122"/>
                        <a:pt x="50" y="122"/>
                        <a:pt x="50" y="122"/>
                      </a:cubicBezTo>
                      <a:cubicBezTo>
                        <a:pt x="53" y="169"/>
                        <a:pt x="53" y="169"/>
                        <a:pt x="53" y="169"/>
                      </a:cubicBezTo>
                      <a:cubicBezTo>
                        <a:pt x="54" y="173"/>
                        <a:pt x="58" y="177"/>
                        <a:pt x="63" y="178"/>
                      </a:cubicBezTo>
                      <a:cubicBezTo>
                        <a:pt x="64" y="178"/>
                        <a:pt x="64" y="178"/>
                        <a:pt x="64" y="178"/>
                      </a:cubicBezTo>
                      <a:cubicBezTo>
                        <a:pt x="69" y="178"/>
                        <a:pt x="73" y="174"/>
                        <a:pt x="74" y="169"/>
                      </a:cubicBezTo>
                      <a:cubicBezTo>
                        <a:pt x="74" y="169"/>
                        <a:pt x="74" y="169"/>
                        <a:pt x="74" y="169"/>
                      </a:cubicBezTo>
                      <a:cubicBezTo>
                        <a:pt x="74" y="166"/>
                        <a:pt x="72" y="100"/>
                        <a:pt x="71" y="51"/>
                      </a:cubicBezTo>
                      <a:cubicBezTo>
                        <a:pt x="77" y="60"/>
                        <a:pt x="77" y="60"/>
                        <a:pt x="77" y="60"/>
                      </a:cubicBezTo>
                      <a:cubicBezTo>
                        <a:pt x="77" y="60"/>
                        <a:pt x="78" y="61"/>
                        <a:pt x="78" y="61"/>
                      </a:cubicBezTo>
                      <a:cubicBezTo>
                        <a:pt x="107" y="77"/>
                        <a:pt x="107" y="77"/>
                        <a:pt x="107" y="77"/>
                      </a:cubicBezTo>
                      <a:cubicBezTo>
                        <a:pt x="108" y="78"/>
                        <a:pt x="110" y="78"/>
                        <a:pt x="112" y="78"/>
                      </a:cubicBezTo>
                      <a:cubicBezTo>
                        <a:pt x="113" y="78"/>
                        <a:pt x="113" y="78"/>
                        <a:pt x="114" y="78"/>
                      </a:cubicBezTo>
                      <a:cubicBezTo>
                        <a:pt x="115" y="78"/>
                        <a:pt x="117" y="78"/>
                        <a:pt x="118" y="77"/>
                      </a:cubicBezTo>
                      <a:cubicBezTo>
                        <a:pt x="147" y="61"/>
                        <a:pt x="147" y="61"/>
                        <a:pt x="147" y="61"/>
                      </a:cubicBezTo>
                      <a:cubicBezTo>
                        <a:pt x="147" y="61"/>
                        <a:pt x="147" y="60"/>
                        <a:pt x="147" y="60"/>
                      </a:cubicBezTo>
                      <a:cubicBezTo>
                        <a:pt x="154" y="51"/>
                        <a:pt x="154" y="51"/>
                        <a:pt x="154" y="51"/>
                      </a:cubicBezTo>
                      <a:cubicBezTo>
                        <a:pt x="152" y="100"/>
                        <a:pt x="151" y="166"/>
                        <a:pt x="151" y="169"/>
                      </a:cubicBezTo>
                      <a:cubicBezTo>
                        <a:pt x="151" y="169"/>
                        <a:pt x="151" y="169"/>
                        <a:pt x="151" y="169"/>
                      </a:cubicBezTo>
                      <a:cubicBezTo>
                        <a:pt x="151" y="174"/>
                        <a:pt x="156" y="178"/>
                        <a:pt x="161" y="178"/>
                      </a:cubicBezTo>
                      <a:cubicBezTo>
                        <a:pt x="167" y="177"/>
                        <a:pt x="171" y="173"/>
                        <a:pt x="171" y="169"/>
                      </a:cubicBezTo>
                      <a:cubicBezTo>
                        <a:pt x="175" y="122"/>
                        <a:pt x="175" y="122"/>
                        <a:pt x="175" y="122"/>
                      </a:cubicBezTo>
                      <a:cubicBezTo>
                        <a:pt x="179" y="169"/>
                        <a:pt x="179" y="169"/>
                        <a:pt x="179" y="169"/>
                      </a:cubicBezTo>
                      <a:cubicBezTo>
                        <a:pt x="179" y="173"/>
                        <a:pt x="183" y="177"/>
                        <a:pt x="189" y="178"/>
                      </a:cubicBezTo>
                      <a:cubicBezTo>
                        <a:pt x="189" y="178"/>
                        <a:pt x="189" y="178"/>
                        <a:pt x="189" y="178"/>
                      </a:cubicBezTo>
                      <a:cubicBezTo>
                        <a:pt x="194" y="178"/>
                        <a:pt x="199" y="174"/>
                        <a:pt x="199" y="169"/>
                      </a:cubicBezTo>
                      <a:cubicBezTo>
                        <a:pt x="199" y="169"/>
                        <a:pt x="199" y="169"/>
                        <a:pt x="199" y="169"/>
                      </a:cubicBezTo>
                      <a:cubicBezTo>
                        <a:pt x="199" y="167"/>
                        <a:pt x="199" y="153"/>
                        <a:pt x="199" y="94"/>
                      </a:cubicBezTo>
                      <a:cubicBezTo>
                        <a:pt x="199" y="94"/>
                        <a:pt x="200" y="94"/>
                        <a:pt x="200" y="94"/>
                      </a:cubicBezTo>
                      <a:cubicBezTo>
                        <a:pt x="203" y="94"/>
                        <a:pt x="206" y="92"/>
                        <a:pt x="207" y="90"/>
                      </a:cubicBezTo>
                      <a:cubicBezTo>
                        <a:pt x="223" y="54"/>
                        <a:pt x="223" y="54"/>
                        <a:pt x="223" y="54"/>
                      </a:cubicBezTo>
                      <a:cubicBezTo>
                        <a:pt x="225" y="49"/>
                        <a:pt x="225" y="44"/>
                        <a:pt x="222" y="40"/>
                      </a:cubicBezTo>
                      <a:close/>
                      <a:moveTo>
                        <a:pt x="81" y="57"/>
                      </a:moveTo>
                      <a:cubicBezTo>
                        <a:pt x="71" y="43"/>
                        <a:pt x="71" y="43"/>
                        <a:pt x="71" y="43"/>
                      </a:cubicBezTo>
                      <a:cubicBezTo>
                        <a:pt x="71" y="37"/>
                        <a:pt x="70" y="32"/>
                        <a:pt x="70" y="27"/>
                      </a:cubicBezTo>
                      <a:cubicBezTo>
                        <a:pt x="70" y="25"/>
                        <a:pt x="69" y="24"/>
                        <a:pt x="68" y="24"/>
                      </a:cubicBezTo>
                      <a:cubicBezTo>
                        <a:pt x="68" y="24"/>
                        <a:pt x="68" y="24"/>
                        <a:pt x="68" y="24"/>
                      </a:cubicBezTo>
                      <a:cubicBezTo>
                        <a:pt x="67" y="24"/>
                        <a:pt x="66" y="25"/>
                        <a:pt x="66" y="27"/>
                      </a:cubicBezTo>
                      <a:cubicBezTo>
                        <a:pt x="66" y="27"/>
                        <a:pt x="66" y="33"/>
                        <a:pt x="66" y="44"/>
                      </a:cubicBezTo>
                      <a:cubicBezTo>
                        <a:pt x="66" y="44"/>
                        <a:pt x="66" y="44"/>
                        <a:pt x="66" y="44"/>
                      </a:cubicBezTo>
                      <a:cubicBezTo>
                        <a:pt x="66" y="58"/>
                        <a:pt x="67" y="78"/>
                        <a:pt x="67" y="98"/>
                      </a:cubicBezTo>
                      <a:cubicBezTo>
                        <a:pt x="68" y="116"/>
                        <a:pt x="68" y="133"/>
                        <a:pt x="69" y="147"/>
                      </a:cubicBezTo>
                      <a:cubicBezTo>
                        <a:pt x="69" y="153"/>
                        <a:pt x="69" y="159"/>
                        <a:pt x="69" y="163"/>
                      </a:cubicBezTo>
                      <a:cubicBezTo>
                        <a:pt x="69" y="166"/>
                        <a:pt x="69" y="167"/>
                        <a:pt x="69" y="169"/>
                      </a:cubicBezTo>
                      <a:cubicBezTo>
                        <a:pt x="69" y="169"/>
                        <a:pt x="69" y="169"/>
                        <a:pt x="69" y="169"/>
                      </a:cubicBezTo>
                      <a:cubicBezTo>
                        <a:pt x="69" y="171"/>
                        <a:pt x="67" y="173"/>
                        <a:pt x="64" y="173"/>
                      </a:cubicBezTo>
                      <a:cubicBezTo>
                        <a:pt x="61" y="173"/>
                        <a:pt x="58" y="171"/>
                        <a:pt x="58" y="168"/>
                      </a:cubicBezTo>
                      <a:cubicBezTo>
                        <a:pt x="52" y="92"/>
                        <a:pt x="52" y="92"/>
                        <a:pt x="52" y="92"/>
                      </a:cubicBezTo>
                      <a:cubicBezTo>
                        <a:pt x="52" y="91"/>
                        <a:pt x="51" y="90"/>
                        <a:pt x="50" y="90"/>
                      </a:cubicBezTo>
                      <a:cubicBezTo>
                        <a:pt x="48" y="90"/>
                        <a:pt x="47" y="91"/>
                        <a:pt x="47" y="92"/>
                      </a:cubicBezTo>
                      <a:cubicBezTo>
                        <a:pt x="41" y="168"/>
                        <a:pt x="41" y="168"/>
                        <a:pt x="41" y="168"/>
                      </a:cubicBezTo>
                      <a:cubicBezTo>
                        <a:pt x="41" y="171"/>
                        <a:pt x="39" y="173"/>
                        <a:pt x="36" y="173"/>
                      </a:cubicBezTo>
                      <a:cubicBezTo>
                        <a:pt x="33" y="173"/>
                        <a:pt x="30" y="171"/>
                        <a:pt x="30" y="169"/>
                      </a:cubicBezTo>
                      <a:cubicBezTo>
                        <a:pt x="30" y="169"/>
                        <a:pt x="30" y="169"/>
                        <a:pt x="30" y="169"/>
                      </a:cubicBezTo>
                      <a:cubicBezTo>
                        <a:pt x="30" y="167"/>
                        <a:pt x="30" y="165"/>
                        <a:pt x="30" y="162"/>
                      </a:cubicBezTo>
                      <a:cubicBezTo>
                        <a:pt x="30" y="157"/>
                        <a:pt x="30" y="151"/>
                        <a:pt x="30" y="144"/>
                      </a:cubicBezTo>
                      <a:cubicBezTo>
                        <a:pt x="30" y="129"/>
                        <a:pt x="30" y="110"/>
                        <a:pt x="31" y="92"/>
                      </a:cubicBezTo>
                      <a:cubicBezTo>
                        <a:pt x="33" y="90"/>
                        <a:pt x="34" y="87"/>
                        <a:pt x="33" y="84"/>
                      </a:cubicBezTo>
                      <a:cubicBezTo>
                        <a:pt x="33" y="84"/>
                        <a:pt x="33" y="84"/>
                        <a:pt x="33" y="83"/>
                      </a:cubicBezTo>
                      <a:cubicBezTo>
                        <a:pt x="33" y="83"/>
                        <a:pt x="32" y="80"/>
                        <a:pt x="31" y="76"/>
                      </a:cubicBezTo>
                      <a:cubicBezTo>
                        <a:pt x="31" y="50"/>
                        <a:pt x="31" y="36"/>
                        <a:pt x="31" y="36"/>
                      </a:cubicBezTo>
                      <a:cubicBezTo>
                        <a:pt x="31" y="35"/>
                        <a:pt x="30" y="34"/>
                        <a:pt x="29" y="34"/>
                      </a:cubicBezTo>
                      <a:cubicBezTo>
                        <a:pt x="28" y="34"/>
                        <a:pt x="27" y="34"/>
                        <a:pt x="27" y="35"/>
                      </a:cubicBezTo>
                      <a:cubicBezTo>
                        <a:pt x="17" y="48"/>
                        <a:pt x="17" y="48"/>
                        <a:pt x="17" y="48"/>
                      </a:cubicBezTo>
                      <a:cubicBezTo>
                        <a:pt x="17" y="48"/>
                        <a:pt x="17" y="49"/>
                        <a:pt x="17" y="50"/>
                      </a:cubicBezTo>
                      <a:cubicBezTo>
                        <a:pt x="17" y="50"/>
                        <a:pt x="20" y="59"/>
                        <a:pt x="23" y="68"/>
                      </a:cubicBezTo>
                      <a:cubicBezTo>
                        <a:pt x="24" y="71"/>
                        <a:pt x="25" y="74"/>
                        <a:pt x="26" y="77"/>
                      </a:cubicBezTo>
                      <a:cubicBezTo>
                        <a:pt x="26" y="77"/>
                        <a:pt x="26" y="77"/>
                        <a:pt x="26" y="77"/>
                      </a:cubicBezTo>
                      <a:cubicBezTo>
                        <a:pt x="26" y="78"/>
                        <a:pt x="27" y="79"/>
                        <a:pt x="27" y="80"/>
                      </a:cubicBezTo>
                      <a:cubicBezTo>
                        <a:pt x="28" y="82"/>
                        <a:pt x="28" y="84"/>
                        <a:pt x="29" y="85"/>
                      </a:cubicBezTo>
                      <a:cubicBezTo>
                        <a:pt x="29" y="85"/>
                        <a:pt x="29" y="85"/>
                        <a:pt x="29" y="85"/>
                      </a:cubicBezTo>
                      <a:cubicBezTo>
                        <a:pt x="29" y="87"/>
                        <a:pt x="28" y="88"/>
                        <a:pt x="26" y="89"/>
                      </a:cubicBezTo>
                      <a:cubicBezTo>
                        <a:pt x="24" y="90"/>
                        <a:pt x="22" y="89"/>
                        <a:pt x="21" y="88"/>
                      </a:cubicBezTo>
                      <a:cubicBezTo>
                        <a:pt x="6" y="52"/>
                        <a:pt x="6" y="52"/>
                        <a:pt x="6" y="52"/>
                      </a:cubicBezTo>
                      <a:cubicBezTo>
                        <a:pt x="5" y="49"/>
                        <a:pt x="5" y="45"/>
                        <a:pt x="6" y="42"/>
                      </a:cubicBezTo>
                      <a:cubicBezTo>
                        <a:pt x="23" y="16"/>
                        <a:pt x="23" y="16"/>
                        <a:pt x="23" y="16"/>
                      </a:cubicBezTo>
                      <a:cubicBezTo>
                        <a:pt x="29" y="8"/>
                        <a:pt x="31" y="4"/>
                        <a:pt x="48" y="4"/>
                      </a:cubicBezTo>
                      <a:cubicBezTo>
                        <a:pt x="48" y="4"/>
                        <a:pt x="48" y="4"/>
                        <a:pt x="48" y="4"/>
                      </a:cubicBezTo>
                      <a:cubicBezTo>
                        <a:pt x="64" y="4"/>
                        <a:pt x="67" y="11"/>
                        <a:pt x="69" y="15"/>
                      </a:cubicBezTo>
                      <a:cubicBezTo>
                        <a:pt x="70" y="15"/>
                        <a:pt x="70" y="15"/>
                        <a:pt x="70" y="15"/>
                      </a:cubicBezTo>
                      <a:cubicBezTo>
                        <a:pt x="74" y="22"/>
                        <a:pt x="88" y="47"/>
                        <a:pt x="88" y="47"/>
                      </a:cubicBezTo>
                      <a:cubicBezTo>
                        <a:pt x="88" y="47"/>
                        <a:pt x="88" y="47"/>
                        <a:pt x="88" y="47"/>
                      </a:cubicBezTo>
                      <a:cubicBezTo>
                        <a:pt x="88" y="47"/>
                        <a:pt x="95" y="52"/>
                        <a:pt x="101" y="57"/>
                      </a:cubicBezTo>
                      <a:cubicBezTo>
                        <a:pt x="104" y="60"/>
                        <a:pt x="108" y="62"/>
                        <a:pt x="110" y="64"/>
                      </a:cubicBezTo>
                      <a:cubicBezTo>
                        <a:pt x="112" y="65"/>
                        <a:pt x="113" y="66"/>
                        <a:pt x="114" y="67"/>
                      </a:cubicBezTo>
                      <a:cubicBezTo>
                        <a:pt x="114" y="67"/>
                        <a:pt x="114" y="67"/>
                        <a:pt x="114" y="67"/>
                      </a:cubicBezTo>
                      <a:cubicBezTo>
                        <a:pt x="115" y="68"/>
                        <a:pt x="115" y="70"/>
                        <a:pt x="114" y="72"/>
                      </a:cubicBezTo>
                      <a:cubicBezTo>
                        <a:pt x="113" y="73"/>
                        <a:pt x="111" y="74"/>
                        <a:pt x="109" y="73"/>
                      </a:cubicBezTo>
                      <a:lnTo>
                        <a:pt x="81" y="57"/>
                      </a:lnTo>
                      <a:close/>
                      <a:moveTo>
                        <a:pt x="26" y="43"/>
                      </a:moveTo>
                      <a:cubicBezTo>
                        <a:pt x="26" y="48"/>
                        <a:pt x="26" y="54"/>
                        <a:pt x="26" y="63"/>
                      </a:cubicBezTo>
                      <a:cubicBezTo>
                        <a:pt x="25" y="58"/>
                        <a:pt x="23" y="54"/>
                        <a:pt x="22" y="50"/>
                      </a:cubicBezTo>
                      <a:lnTo>
                        <a:pt x="26" y="43"/>
                      </a:lnTo>
                      <a:close/>
                      <a:moveTo>
                        <a:pt x="219" y="52"/>
                      </a:moveTo>
                      <a:cubicBezTo>
                        <a:pt x="203" y="88"/>
                        <a:pt x="203" y="88"/>
                        <a:pt x="203" y="88"/>
                      </a:cubicBezTo>
                      <a:cubicBezTo>
                        <a:pt x="202" y="89"/>
                        <a:pt x="200" y="90"/>
                        <a:pt x="198" y="89"/>
                      </a:cubicBezTo>
                      <a:cubicBezTo>
                        <a:pt x="196" y="88"/>
                        <a:pt x="195" y="87"/>
                        <a:pt x="196" y="85"/>
                      </a:cubicBezTo>
                      <a:cubicBezTo>
                        <a:pt x="196" y="85"/>
                        <a:pt x="196" y="85"/>
                        <a:pt x="196" y="85"/>
                      </a:cubicBezTo>
                      <a:cubicBezTo>
                        <a:pt x="196" y="84"/>
                        <a:pt x="197" y="82"/>
                        <a:pt x="198" y="80"/>
                      </a:cubicBezTo>
                      <a:cubicBezTo>
                        <a:pt x="198" y="79"/>
                        <a:pt x="198" y="78"/>
                        <a:pt x="198" y="77"/>
                      </a:cubicBezTo>
                      <a:cubicBezTo>
                        <a:pt x="198" y="77"/>
                        <a:pt x="198" y="77"/>
                        <a:pt x="198" y="77"/>
                      </a:cubicBezTo>
                      <a:cubicBezTo>
                        <a:pt x="199" y="74"/>
                        <a:pt x="201" y="71"/>
                        <a:pt x="202" y="68"/>
                      </a:cubicBezTo>
                      <a:cubicBezTo>
                        <a:pt x="205" y="59"/>
                        <a:pt x="208" y="50"/>
                        <a:pt x="208" y="50"/>
                      </a:cubicBezTo>
                      <a:cubicBezTo>
                        <a:pt x="208" y="49"/>
                        <a:pt x="208" y="48"/>
                        <a:pt x="207" y="48"/>
                      </a:cubicBezTo>
                      <a:cubicBezTo>
                        <a:pt x="198" y="35"/>
                        <a:pt x="198" y="35"/>
                        <a:pt x="198" y="35"/>
                      </a:cubicBezTo>
                      <a:cubicBezTo>
                        <a:pt x="197" y="34"/>
                        <a:pt x="196" y="34"/>
                        <a:pt x="195" y="34"/>
                      </a:cubicBezTo>
                      <a:cubicBezTo>
                        <a:pt x="194" y="34"/>
                        <a:pt x="194" y="35"/>
                        <a:pt x="194" y="36"/>
                      </a:cubicBezTo>
                      <a:cubicBezTo>
                        <a:pt x="194" y="36"/>
                        <a:pt x="194" y="50"/>
                        <a:pt x="194" y="76"/>
                      </a:cubicBezTo>
                      <a:cubicBezTo>
                        <a:pt x="193" y="80"/>
                        <a:pt x="192" y="83"/>
                        <a:pt x="191" y="83"/>
                      </a:cubicBezTo>
                      <a:cubicBezTo>
                        <a:pt x="191" y="84"/>
                        <a:pt x="191" y="84"/>
                        <a:pt x="191" y="84"/>
                      </a:cubicBezTo>
                      <a:cubicBezTo>
                        <a:pt x="190" y="87"/>
                        <a:pt x="192" y="90"/>
                        <a:pt x="194" y="92"/>
                      </a:cubicBezTo>
                      <a:cubicBezTo>
                        <a:pt x="194" y="110"/>
                        <a:pt x="194" y="129"/>
                        <a:pt x="194" y="144"/>
                      </a:cubicBezTo>
                      <a:cubicBezTo>
                        <a:pt x="194" y="151"/>
                        <a:pt x="195" y="157"/>
                        <a:pt x="195" y="162"/>
                      </a:cubicBezTo>
                      <a:cubicBezTo>
                        <a:pt x="195" y="165"/>
                        <a:pt x="195" y="167"/>
                        <a:pt x="195" y="169"/>
                      </a:cubicBezTo>
                      <a:cubicBezTo>
                        <a:pt x="195" y="169"/>
                        <a:pt x="195" y="169"/>
                        <a:pt x="195" y="169"/>
                      </a:cubicBezTo>
                      <a:cubicBezTo>
                        <a:pt x="194" y="171"/>
                        <a:pt x="192" y="173"/>
                        <a:pt x="189" y="173"/>
                      </a:cubicBezTo>
                      <a:cubicBezTo>
                        <a:pt x="186" y="173"/>
                        <a:pt x="183" y="171"/>
                        <a:pt x="183" y="168"/>
                      </a:cubicBezTo>
                      <a:cubicBezTo>
                        <a:pt x="177" y="92"/>
                        <a:pt x="177" y="92"/>
                        <a:pt x="177" y="92"/>
                      </a:cubicBezTo>
                      <a:cubicBezTo>
                        <a:pt x="177" y="91"/>
                        <a:pt x="176" y="90"/>
                        <a:pt x="175" y="90"/>
                      </a:cubicBezTo>
                      <a:cubicBezTo>
                        <a:pt x="174" y="90"/>
                        <a:pt x="173" y="91"/>
                        <a:pt x="173" y="92"/>
                      </a:cubicBezTo>
                      <a:cubicBezTo>
                        <a:pt x="167" y="168"/>
                        <a:pt x="167" y="168"/>
                        <a:pt x="167" y="168"/>
                      </a:cubicBezTo>
                      <a:cubicBezTo>
                        <a:pt x="166" y="171"/>
                        <a:pt x="164" y="173"/>
                        <a:pt x="161" y="173"/>
                      </a:cubicBezTo>
                      <a:cubicBezTo>
                        <a:pt x="158" y="173"/>
                        <a:pt x="155" y="171"/>
                        <a:pt x="155" y="169"/>
                      </a:cubicBezTo>
                      <a:cubicBezTo>
                        <a:pt x="155" y="169"/>
                        <a:pt x="155" y="169"/>
                        <a:pt x="155" y="169"/>
                      </a:cubicBezTo>
                      <a:cubicBezTo>
                        <a:pt x="155" y="167"/>
                        <a:pt x="155" y="166"/>
                        <a:pt x="155" y="163"/>
                      </a:cubicBezTo>
                      <a:cubicBezTo>
                        <a:pt x="156" y="159"/>
                        <a:pt x="156" y="153"/>
                        <a:pt x="156" y="147"/>
                      </a:cubicBezTo>
                      <a:cubicBezTo>
                        <a:pt x="156" y="133"/>
                        <a:pt x="157" y="116"/>
                        <a:pt x="157" y="98"/>
                      </a:cubicBezTo>
                      <a:cubicBezTo>
                        <a:pt x="158" y="78"/>
                        <a:pt x="158" y="58"/>
                        <a:pt x="159" y="44"/>
                      </a:cubicBezTo>
                      <a:cubicBezTo>
                        <a:pt x="159" y="44"/>
                        <a:pt x="159" y="44"/>
                        <a:pt x="159" y="44"/>
                      </a:cubicBezTo>
                      <a:cubicBezTo>
                        <a:pt x="159" y="33"/>
                        <a:pt x="159" y="27"/>
                        <a:pt x="159" y="27"/>
                      </a:cubicBezTo>
                      <a:cubicBezTo>
                        <a:pt x="159" y="25"/>
                        <a:pt x="158" y="24"/>
                        <a:pt x="157" y="24"/>
                      </a:cubicBezTo>
                      <a:cubicBezTo>
                        <a:pt x="157" y="24"/>
                        <a:pt x="157" y="24"/>
                        <a:pt x="157" y="24"/>
                      </a:cubicBezTo>
                      <a:cubicBezTo>
                        <a:pt x="155" y="24"/>
                        <a:pt x="154" y="25"/>
                        <a:pt x="154" y="27"/>
                      </a:cubicBezTo>
                      <a:cubicBezTo>
                        <a:pt x="154" y="32"/>
                        <a:pt x="154" y="37"/>
                        <a:pt x="154" y="43"/>
                      </a:cubicBezTo>
                      <a:cubicBezTo>
                        <a:pt x="144" y="57"/>
                        <a:pt x="144" y="57"/>
                        <a:pt x="144" y="57"/>
                      </a:cubicBezTo>
                      <a:cubicBezTo>
                        <a:pt x="119" y="71"/>
                        <a:pt x="119" y="71"/>
                        <a:pt x="119" y="71"/>
                      </a:cubicBezTo>
                      <a:cubicBezTo>
                        <a:pt x="120" y="68"/>
                        <a:pt x="119" y="65"/>
                        <a:pt x="117" y="63"/>
                      </a:cubicBezTo>
                      <a:cubicBezTo>
                        <a:pt x="117" y="63"/>
                        <a:pt x="117" y="63"/>
                        <a:pt x="117" y="63"/>
                      </a:cubicBezTo>
                      <a:cubicBezTo>
                        <a:pt x="117" y="63"/>
                        <a:pt x="116" y="63"/>
                        <a:pt x="116" y="63"/>
                      </a:cubicBezTo>
                      <a:cubicBezTo>
                        <a:pt x="124" y="57"/>
                        <a:pt x="136" y="47"/>
                        <a:pt x="136" y="47"/>
                      </a:cubicBezTo>
                      <a:cubicBezTo>
                        <a:pt x="136" y="47"/>
                        <a:pt x="137" y="47"/>
                        <a:pt x="137" y="47"/>
                      </a:cubicBezTo>
                      <a:cubicBezTo>
                        <a:pt x="137" y="47"/>
                        <a:pt x="151" y="22"/>
                        <a:pt x="155" y="15"/>
                      </a:cubicBezTo>
                      <a:cubicBezTo>
                        <a:pt x="155" y="15"/>
                        <a:pt x="155" y="15"/>
                        <a:pt x="155" y="15"/>
                      </a:cubicBezTo>
                      <a:cubicBezTo>
                        <a:pt x="157" y="11"/>
                        <a:pt x="161" y="4"/>
                        <a:pt x="177" y="4"/>
                      </a:cubicBezTo>
                      <a:cubicBezTo>
                        <a:pt x="177" y="4"/>
                        <a:pt x="177" y="4"/>
                        <a:pt x="177" y="4"/>
                      </a:cubicBezTo>
                      <a:cubicBezTo>
                        <a:pt x="194" y="4"/>
                        <a:pt x="196" y="8"/>
                        <a:pt x="201" y="16"/>
                      </a:cubicBezTo>
                      <a:cubicBezTo>
                        <a:pt x="218" y="42"/>
                        <a:pt x="218" y="42"/>
                        <a:pt x="218" y="42"/>
                      </a:cubicBezTo>
                      <a:cubicBezTo>
                        <a:pt x="220" y="45"/>
                        <a:pt x="220" y="49"/>
                        <a:pt x="219" y="52"/>
                      </a:cubicBezTo>
                      <a:close/>
                      <a:moveTo>
                        <a:pt x="198" y="43"/>
                      </a:moveTo>
                      <a:cubicBezTo>
                        <a:pt x="203" y="50"/>
                        <a:pt x="203" y="50"/>
                        <a:pt x="203" y="50"/>
                      </a:cubicBezTo>
                      <a:cubicBezTo>
                        <a:pt x="202" y="54"/>
                        <a:pt x="200" y="58"/>
                        <a:pt x="198" y="63"/>
                      </a:cubicBezTo>
                      <a:cubicBezTo>
                        <a:pt x="198" y="54"/>
                        <a:pt x="198" y="48"/>
                        <a:pt x="198" y="4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endParaRPr lang="en-US" sz="1800" dirty="0"/>
                </a:p>
              </p:txBody>
            </p:sp>
          </p:grpSp>
        </p:grpSp>
      </p:grpSp>
      <p:sp>
        <p:nvSpPr>
          <p:cNvPr id="90" name="Rechteck 83">
            <a:extLst>
              <a:ext uri="{FF2B5EF4-FFF2-40B4-BE49-F238E27FC236}">
                <a16:creationId xmlns:a16="http://schemas.microsoft.com/office/drawing/2014/main" id="{BC942718-4C85-49A7-B67C-C74803F38449}"/>
              </a:ext>
            </a:extLst>
          </p:cNvPr>
          <p:cNvSpPr/>
          <p:nvPr/>
        </p:nvSpPr>
        <p:spPr>
          <a:xfrm>
            <a:off x="685800" y="2569440"/>
            <a:ext cx="2281787" cy="2502480"/>
          </a:xfrm>
          <a:prstGeom prst="rect">
            <a:avLst/>
          </a:prstGeom>
          <a:solidFill>
            <a:schemeClr val="bg1"/>
          </a:solidFill>
          <a:ln w="25400">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marL="87312" lvl="0">
              <a:spcAft>
                <a:spcPts val="1200"/>
              </a:spcAft>
              <a:buClr>
                <a:srgbClr val="4171A5"/>
              </a:buClr>
              <a:defRPr/>
            </a:pPr>
            <a:r>
              <a:rPr lang="en-US" sz="1050">
                <a:solidFill>
                  <a:prstClr val="black"/>
                </a:solidFill>
              </a:rPr>
              <a:t>We have a strong track record of managerial positions within relevant industries combined with the know-how of setting up own businesses. In addition, we offer a vast network industrial players and real estate developers.</a:t>
            </a:r>
          </a:p>
          <a:p>
            <a:pPr marL="87312" lvl="0">
              <a:spcAft>
                <a:spcPts val="1200"/>
              </a:spcAft>
              <a:buClr>
                <a:srgbClr val="4171A5"/>
              </a:buClr>
              <a:defRPr/>
            </a:pPr>
            <a:r>
              <a:rPr lang="en-US" sz="1050">
                <a:solidFill>
                  <a:prstClr val="black"/>
                </a:solidFill>
              </a:rPr>
              <a:t>With that we have a clear competitive advantage due to the access to our network and the qualitative support of our ventures.</a:t>
            </a:r>
          </a:p>
        </p:txBody>
      </p:sp>
      <p:sp>
        <p:nvSpPr>
          <p:cNvPr id="42" name="Rechteck 83">
            <a:extLst>
              <a:ext uri="{FF2B5EF4-FFF2-40B4-BE49-F238E27FC236}">
                <a16:creationId xmlns:a16="http://schemas.microsoft.com/office/drawing/2014/main" id="{E7897390-C0CE-4C03-BD0C-396B0361911F}"/>
              </a:ext>
            </a:extLst>
          </p:cNvPr>
          <p:cNvSpPr/>
          <p:nvPr/>
        </p:nvSpPr>
        <p:spPr>
          <a:xfrm>
            <a:off x="6170717" y="2569440"/>
            <a:ext cx="2281787" cy="2502480"/>
          </a:xfrm>
          <a:prstGeom prst="rect">
            <a:avLst/>
          </a:prstGeom>
          <a:solidFill>
            <a:schemeClr val="bg1"/>
          </a:solidFill>
          <a:ln w="25400">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marL="87312" lvl="0">
              <a:spcAft>
                <a:spcPts val="1200"/>
              </a:spcAft>
              <a:buClr>
                <a:srgbClr val="4171A5"/>
              </a:buClr>
              <a:defRPr/>
            </a:pPr>
            <a:r>
              <a:rPr lang="en-US" sz="1050" dirty="0">
                <a:solidFill>
                  <a:prstClr val="black"/>
                </a:solidFill>
              </a:rPr>
              <a:t>We understand critical success factors for scaling up businesses and aim to identify the most attractive opportunities, which we can support strategically.</a:t>
            </a:r>
          </a:p>
          <a:p>
            <a:pPr marL="87312" lvl="0">
              <a:spcAft>
                <a:spcPts val="1200"/>
              </a:spcAft>
              <a:buClr>
                <a:srgbClr val="4171A5"/>
              </a:buClr>
              <a:defRPr/>
            </a:pPr>
            <a:r>
              <a:rPr lang="en-US" sz="1050" dirty="0">
                <a:solidFill>
                  <a:prstClr val="black"/>
                </a:solidFill>
              </a:rPr>
              <a:t>We have strong expertise in setting up target-oriented structures for our investments in order to allow fast growth and successful exit opportunities.</a:t>
            </a:r>
          </a:p>
        </p:txBody>
      </p:sp>
      <p:sp>
        <p:nvSpPr>
          <p:cNvPr id="7" name="Rectangle 6">
            <a:extLst>
              <a:ext uri="{FF2B5EF4-FFF2-40B4-BE49-F238E27FC236}">
                <a16:creationId xmlns:a16="http://schemas.microsoft.com/office/drawing/2014/main" id="{0EBDB9D8-BFF7-44FA-88CD-08FA66540673}"/>
              </a:ext>
            </a:extLst>
          </p:cNvPr>
          <p:cNvSpPr/>
          <p:nvPr/>
        </p:nvSpPr>
        <p:spPr bwMode="auto">
          <a:xfrm>
            <a:off x="685800" y="1848945"/>
            <a:ext cx="2903682" cy="715959"/>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More than </a:t>
            </a:r>
            <a:r>
              <a:rPr kumimoji="0" lang="en-US" sz="1400" b="1" i="0" u="none" strike="noStrike" cap="none" normalizeH="0" baseline="0" dirty="0">
                <a:ln>
                  <a:noFill/>
                </a:ln>
                <a:solidFill>
                  <a:schemeClr val="tx1"/>
                </a:solidFill>
                <a:effectLst/>
                <a:highlight>
                  <a:srgbClr val="FFFF00"/>
                </a:highlight>
                <a:latin typeface="Arial" pitchFamily="-65" charset="0"/>
                <a:ea typeface="ヒラギノ角ゴ Pro W3" pitchFamily="-65" charset="-128"/>
                <a:cs typeface="ヒラギノ角ゴ Pro W3" pitchFamily="-65" charset="-128"/>
              </a:rPr>
              <a:t>xxx</a:t>
            </a:r>
            <a:r>
              <a:rPr kumimoji="0" lang="en-US" sz="1400" b="1" i="0"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 years of expertise within our industries</a:t>
            </a:r>
          </a:p>
        </p:txBody>
      </p:sp>
      <p:sp>
        <p:nvSpPr>
          <p:cNvPr id="41" name="Rectangle 40">
            <a:extLst>
              <a:ext uri="{FF2B5EF4-FFF2-40B4-BE49-F238E27FC236}">
                <a16:creationId xmlns:a16="http://schemas.microsoft.com/office/drawing/2014/main" id="{ED59A3B7-13D8-4194-B33B-C27EB597EF6E}"/>
              </a:ext>
            </a:extLst>
          </p:cNvPr>
          <p:cNvSpPr/>
          <p:nvPr/>
        </p:nvSpPr>
        <p:spPr bwMode="auto">
          <a:xfrm>
            <a:off x="5318713" y="1848945"/>
            <a:ext cx="3139489" cy="715959"/>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effectLst/>
                <a:latin typeface="Arial" pitchFamily="-65" charset="0"/>
                <a:ea typeface="ヒラギノ角ゴ Pro W3" pitchFamily="-65" charset="-128"/>
                <a:cs typeface="ヒラギノ角ゴ Pro W3" pitchFamily="-65" charset="-128"/>
              </a:rPr>
              <a:t>Strong digital know-how and understanding of VC investments</a:t>
            </a:r>
          </a:p>
        </p:txBody>
      </p:sp>
      <p:pic>
        <p:nvPicPr>
          <p:cNvPr id="43" name="Picture 42" descr="A close up of a logo&#10;&#10;Description automatically generated">
            <a:extLst>
              <a:ext uri="{FF2B5EF4-FFF2-40B4-BE49-F238E27FC236}">
                <a16:creationId xmlns:a16="http://schemas.microsoft.com/office/drawing/2014/main" id="{37A37236-B59E-4607-A520-323F6A7BBF5F}"/>
              </a:ext>
            </a:extLst>
          </p:cNvPr>
          <p:cNvPicPr>
            <a:picLocks noChangeAspect="1"/>
          </p:cNvPicPr>
          <p:nvPr/>
        </p:nvPicPr>
        <p:blipFill>
          <a:blip r:embed="rId3">
            <a:clrChange>
              <a:clrFrom>
                <a:srgbClr val="FEFEFE"/>
              </a:clrFrom>
              <a:clrTo>
                <a:srgbClr val="FEFEFE">
                  <a:alpha val="0"/>
                </a:srgbClr>
              </a:clrTo>
            </a:clrChange>
          </a:blip>
          <a:stretch>
            <a:fillRect/>
          </a:stretch>
        </p:blipFill>
        <p:spPr>
          <a:xfrm>
            <a:off x="4224869" y="3645584"/>
            <a:ext cx="694262" cy="490612"/>
          </a:xfrm>
          <a:prstGeom prst="rect">
            <a:avLst/>
          </a:prstGeom>
        </p:spPr>
      </p:pic>
    </p:spTree>
    <p:extLst>
      <p:ext uri="{BB962C8B-B14F-4D97-AF65-F5344CB8AC3E}">
        <p14:creationId xmlns:p14="http://schemas.microsoft.com/office/powerpoint/2010/main" val="1702165802"/>
      </p:ext>
    </p:extLst>
  </p:cSld>
  <p:clrMapOvr>
    <a:masterClrMapping/>
  </p:clrMapOvr>
</p:sld>
</file>

<file path=ppt/theme/theme1.xml><?xml version="1.0" encoding="utf-8"?>
<a:theme xmlns:a="http://schemas.openxmlformats.org/drawingml/2006/main" name="Leere Präsentation">
  <a:themeElements>
    <a:clrScheme name="Leere Präsentation 14">
      <a:dk1>
        <a:srgbClr val="000000"/>
      </a:dk1>
      <a:lt1>
        <a:srgbClr val="FFFFFF"/>
      </a:lt1>
      <a:dk2>
        <a:srgbClr val="000000"/>
      </a:dk2>
      <a:lt2>
        <a:srgbClr val="958D85"/>
      </a:lt2>
      <a:accent1>
        <a:srgbClr val="E1B73E"/>
      </a:accent1>
      <a:accent2>
        <a:srgbClr val="8494A3"/>
      </a:accent2>
      <a:accent3>
        <a:srgbClr val="FFFFFF"/>
      </a:accent3>
      <a:accent4>
        <a:srgbClr val="000000"/>
      </a:accent4>
      <a:accent5>
        <a:srgbClr val="EED8AF"/>
      </a:accent5>
      <a:accent6>
        <a:srgbClr val="778693"/>
      </a:accent6>
      <a:hlink>
        <a:srgbClr val="828744"/>
      </a:hlink>
      <a:folHlink>
        <a:srgbClr val="A54E6E"/>
      </a:folHlink>
    </a:clrScheme>
    <a:fontScheme name="Leere Präsentation">
      <a:majorFont>
        <a:latin typeface="Arial Bold"/>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pitchFamily="-65" charset="0"/>
            <a:ea typeface="ヒラギノ角ゴ Pro W3" pitchFamily="-65" charset="-128"/>
            <a:cs typeface="ヒラギノ角ゴ Pro W3" pitchFamily="-65"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pitchFamily="-65" charset="0"/>
            <a:ea typeface="ヒラギノ角ゴ Pro W3" pitchFamily="-65" charset="-128"/>
            <a:cs typeface="ヒラギノ角ゴ Pro W3" pitchFamily="-65" charset="-128"/>
          </a:defRPr>
        </a:defPPr>
      </a:lstStyle>
    </a:ln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Leere Präsentation 13">
        <a:dk1>
          <a:srgbClr val="000000"/>
        </a:dk1>
        <a:lt1>
          <a:srgbClr val="FFFFFF"/>
        </a:lt1>
        <a:dk2>
          <a:srgbClr val="000000"/>
        </a:dk2>
        <a:lt2>
          <a:srgbClr val="958D85"/>
        </a:lt2>
        <a:accent1>
          <a:srgbClr val="BA000F"/>
        </a:accent1>
        <a:accent2>
          <a:srgbClr val="BA000F"/>
        </a:accent2>
        <a:accent3>
          <a:srgbClr val="FFFFFF"/>
        </a:accent3>
        <a:accent4>
          <a:srgbClr val="000000"/>
        </a:accent4>
        <a:accent5>
          <a:srgbClr val="D9AAAA"/>
        </a:accent5>
        <a:accent6>
          <a:srgbClr val="A8000C"/>
        </a:accent6>
        <a:hlink>
          <a:srgbClr val="85BB3D"/>
        </a:hlink>
        <a:folHlink>
          <a:srgbClr val="00368A"/>
        </a:folHlink>
      </a:clrScheme>
      <a:clrMap bg1="lt1" tx1="dk1" bg2="lt2" tx2="dk2" accent1="accent1" accent2="accent2" accent3="accent3" accent4="accent4" accent5="accent5" accent6="accent6" hlink="hlink" folHlink="folHlink"/>
    </a:extraClrScheme>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Leere Präsentation 13">
        <a:dk1>
          <a:srgbClr val="000000"/>
        </a:dk1>
        <a:lt1>
          <a:srgbClr val="FFFFFF"/>
        </a:lt1>
        <a:dk2>
          <a:srgbClr val="000000"/>
        </a:dk2>
        <a:lt2>
          <a:srgbClr val="958D85"/>
        </a:lt2>
        <a:accent1>
          <a:srgbClr val="BA000F"/>
        </a:accent1>
        <a:accent2>
          <a:srgbClr val="BA000F"/>
        </a:accent2>
        <a:accent3>
          <a:srgbClr val="FFFFFF"/>
        </a:accent3>
        <a:accent4>
          <a:srgbClr val="000000"/>
        </a:accent4>
        <a:accent5>
          <a:srgbClr val="D9AAAA"/>
        </a:accent5>
        <a:accent6>
          <a:srgbClr val="A8000C"/>
        </a:accent6>
        <a:hlink>
          <a:srgbClr val="85BB3D"/>
        </a:hlink>
        <a:folHlink>
          <a:srgbClr val="00368A"/>
        </a:folHlink>
      </a:clrScheme>
      <a:clrMap bg1="lt1" tx1="dk1" bg2="lt2" tx2="dk2" accent1="accent1" accent2="accent2" accent3="accent3" accent4="accent4" accent5="accent5" accent6="accent6" hlink="hlink" folHlink="folHlink"/>
    </a:extraClrScheme>
    <a:extraClrScheme>
      <a:clrScheme name="Leere Präsentation 14">
        <a:dk1>
          <a:srgbClr val="000000"/>
        </a:dk1>
        <a:lt1>
          <a:srgbClr val="FFFFFF"/>
        </a:lt1>
        <a:dk2>
          <a:srgbClr val="000000"/>
        </a:dk2>
        <a:lt2>
          <a:srgbClr val="958D85"/>
        </a:lt2>
        <a:accent1>
          <a:srgbClr val="E1B73E"/>
        </a:accent1>
        <a:accent2>
          <a:srgbClr val="8494A3"/>
        </a:accent2>
        <a:accent3>
          <a:srgbClr val="FFFFFF"/>
        </a:accent3>
        <a:accent4>
          <a:srgbClr val="000000"/>
        </a:accent4>
        <a:accent5>
          <a:srgbClr val="EED8AF"/>
        </a:accent5>
        <a:accent6>
          <a:srgbClr val="778693"/>
        </a:accent6>
        <a:hlink>
          <a:srgbClr val="828744"/>
        </a:hlink>
        <a:folHlink>
          <a:srgbClr val="A54E6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i9_Aqua Purple">
    <a:dk1>
      <a:srgbClr val="57565A"/>
    </a:dk1>
    <a:lt1>
      <a:sysClr val="window" lastClr="FFFFFF"/>
    </a:lt1>
    <a:dk2>
      <a:srgbClr val="6651A1"/>
    </a:dk2>
    <a:lt2>
      <a:srgbClr val="5E5CA2"/>
    </a:lt2>
    <a:accent1>
      <a:srgbClr val="00A09D"/>
    </a:accent1>
    <a:accent2>
      <a:srgbClr val="0099A5"/>
    </a:accent2>
    <a:accent3>
      <a:srgbClr val="1891AB"/>
    </a:accent3>
    <a:accent4>
      <a:srgbClr val="2C85AE"/>
    </a:accent4>
    <a:accent5>
      <a:srgbClr val="4276AA"/>
    </a:accent5>
    <a:accent6>
      <a:srgbClr val="5268A5"/>
    </a:accent6>
    <a:hlink>
      <a:srgbClr val="7030A0"/>
    </a:hlink>
    <a:folHlink>
      <a:srgbClr val="00B0F0"/>
    </a:folHlink>
  </a:clrScheme>
  <a:fontScheme name="Custom 3">
    <a:majorFont>
      <a:latin typeface="Open Sans Light"/>
      <a:ea typeface=""/>
      <a:cs typeface=""/>
    </a:majorFont>
    <a:minorFont>
      <a:latin typeface="Open Sans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i9_Aqua Purple">
    <a:dk1>
      <a:srgbClr val="57565A"/>
    </a:dk1>
    <a:lt1>
      <a:sysClr val="window" lastClr="FFFFFF"/>
    </a:lt1>
    <a:dk2>
      <a:srgbClr val="6651A1"/>
    </a:dk2>
    <a:lt2>
      <a:srgbClr val="5E5CA2"/>
    </a:lt2>
    <a:accent1>
      <a:srgbClr val="00A09D"/>
    </a:accent1>
    <a:accent2>
      <a:srgbClr val="0099A5"/>
    </a:accent2>
    <a:accent3>
      <a:srgbClr val="1891AB"/>
    </a:accent3>
    <a:accent4>
      <a:srgbClr val="2C85AE"/>
    </a:accent4>
    <a:accent5>
      <a:srgbClr val="4276AA"/>
    </a:accent5>
    <a:accent6>
      <a:srgbClr val="5268A5"/>
    </a:accent6>
    <a:hlink>
      <a:srgbClr val="7030A0"/>
    </a:hlink>
    <a:folHlink>
      <a:srgbClr val="00B0F0"/>
    </a:folHlink>
  </a:clrScheme>
  <a:fontScheme name="Custom 3">
    <a:majorFont>
      <a:latin typeface="Open Sans Light"/>
      <a:ea typeface=""/>
      <a:cs typeface=""/>
    </a:majorFont>
    <a:minorFont>
      <a:latin typeface="Open Sans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i9_Aqua Purple">
    <a:dk1>
      <a:srgbClr val="57565A"/>
    </a:dk1>
    <a:lt1>
      <a:sysClr val="window" lastClr="FFFFFF"/>
    </a:lt1>
    <a:dk2>
      <a:srgbClr val="6651A1"/>
    </a:dk2>
    <a:lt2>
      <a:srgbClr val="5E5CA2"/>
    </a:lt2>
    <a:accent1>
      <a:srgbClr val="00A09D"/>
    </a:accent1>
    <a:accent2>
      <a:srgbClr val="0099A5"/>
    </a:accent2>
    <a:accent3>
      <a:srgbClr val="1891AB"/>
    </a:accent3>
    <a:accent4>
      <a:srgbClr val="2C85AE"/>
    </a:accent4>
    <a:accent5>
      <a:srgbClr val="4276AA"/>
    </a:accent5>
    <a:accent6>
      <a:srgbClr val="5268A5"/>
    </a:accent6>
    <a:hlink>
      <a:srgbClr val="7030A0"/>
    </a:hlink>
    <a:folHlink>
      <a:srgbClr val="00B0F0"/>
    </a:folHlink>
  </a:clrScheme>
  <a:fontScheme name="Custom 3">
    <a:majorFont>
      <a:latin typeface="Open Sans Light"/>
      <a:ea typeface=""/>
      <a:cs typeface=""/>
    </a:majorFont>
    <a:minorFont>
      <a:latin typeface="Open Sans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345DAE2C35A663459270A0B8856C580D" ma:contentTypeVersion="10" ma:contentTypeDescription="Ein neues Dokument erstellen." ma:contentTypeScope="" ma:versionID="737ab66f39e24b4fd83ed1420fd6c204">
  <xsd:schema xmlns:xsd="http://www.w3.org/2001/XMLSchema" xmlns:xs="http://www.w3.org/2001/XMLSchema" xmlns:p="http://schemas.microsoft.com/office/2006/metadata/properties" xmlns:ns2="9772dfc1-d3f7-44c0-8def-aaeb5af2e2ef" xmlns:ns3="1ede185b-229f-4ceb-aa2b-1130e098b9cd" targetNamespace="http://schemas.microsoft.com/office/2006/metadata/properties" ma:root="true" ma:fieldsID="ef7db891ae01e042ce5beeded9075aac" ns2:_="" ns3:_="">
    <xsd:import namespace="9772dfc1-d3f7-44c0-8def-aaeb5af2e2ef"/>
    <xsd:import namespace="1ede185b-229f-4ceb-aa2b-1130e098b9c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2:MediaServiceOCR" minOccurs="0"/>
                <xsd:element ref="ns3:SharedWithUsers" minOccurs="0"/>
                <xsd:element ref="ns3:SharedWithDetails"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772dfc1-d3f7-44c0-8def-aaeb5af2e2e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Location" ma:index="12" nillable="true" ma:displayName="MediaServiceLocation" ma:internalName="MediaServiceLocatio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ede185b-229f-4ceb-aa2b-1130e098b9cd" elementFormDefault="qualified">
    <xsd:import namespace="http://schemas.microsoft.com/office/2006/documentManagement/types"/>
    <xsd:import namespace="http://schemas.microsoft.com/office/infopath/2007/PartnerControls"/>
    <xsd:element name="SharedWithUsers" ma:index="14"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Freigegeben für -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BE1C85B-B52B-410D-8354-C8B45BB3285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772dfc1-d3f7-44c0-8def-aaeb5af2e2ef"/>
    <ds:schemaRef ds:uri="1ede185b-229f-4ceb-aa2b-1130e098b9c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10DD174-597A-4FC2-9A5C-D03856383E66}">
  <ds:schemaRefs>
    <ds:schemaRef ds:uri="http://schemas.microsoft.com/sharepoint/v3/contenttype/forms"/>
  </ds:schemaRefs>
</ds:datastoreItem>
</file>

<file path=customXml/itemProps3.xml><?xml version="1.0" encoding="utf-8"?>
<ds:datastoreItem xmlns:ds="http://schemas.openxmlformats.org/officeDocument/2006/customXml" ds:itemID="{D5816332-3D5A-49B7-82FF-6C3273856F4A}">
  <ds:schemaRefs>
    <ds:schemaRef ds:uri="http://purl.org/dc/terms/"/>
    <ds:schemaRef ds:uri="http://schemas.microsoft.com/office/2006/documentManagement/types"/>
    <ds:schemaRef ds:uri="9772dfc1-d3f7-44c0-8def-aaeb5af2e2ef"/>
    <ds:schemaRef ds:uri="http://purl.org/dc/elements/1.1/"/>
    <ds:schemaRef ds:uri="http://schemas.openxmlformats.org/package/2006/metadata/core-properties"/>
    <ds:schemaRef ds:uri="http://schemas.microsoft.com/office/infopath/2007/PartnerControls"/>
    <ds:schemaRef ds:uri="1ede185b-229f-4ceb-aa2b-1130e098b9cd"/>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0</TotalTime>
  <Words>2285</Words>
  <Application>Microsoft Macintosh PowerPoint</Application>
  <PresentationFormat>Bildschirmpräsentation (4:3)</PresentationFormat>
  <Paragraphs>367</Paragraphs>
  <Slides>24</Slides>
  <Notes>19</Notes>
  <HiddenSlides>0</HiddenSlides>
  <MMClips>0</MMClips>
  <ScaleCrop>false</ScaleCrop>
  <HeadingPairs>
    <vt:vector size="6" baseType="variant">
      <vt:variant>
        <vt:lpstr>Verwendete Schriftarten</vt:lpstr>
      </vt:variant>
      <vt:variant>
        <vt:i4>9</vt:i4>
      </vt:variant>
      <vt:variant>
        <vt:lpstr>Design</vt:lpstr>
      </vt:variant>
      <vt:variant>
        <vt:i4>1</vt:i4>
      </vt:variant>
      <vt:variant>
        <vt:lpstr>Folientitel</vt:lpstr>
      </vt:variant>
      <vt:variant>
        <vt:i4>24</vt:i4>
      </vt:variant>
    </vt:vector>
  </HeadingPairs>
  <TitlesOfParts>
    <vt:vector size="34" baseType="lpstr">
      <vt:lpstr>Arial</vt:lpstr>
      <vt:lpstr>Arial Bold</vt:lpstr>
      <vt:lpstr>Calibri</vt:lpstr>
      <vt:lpstr>Calibri Light</vt:lpstr>
      <vt:lpstr>EngschriftDIND</vt:lpstr>
      <vt:lpstr>Open Sans Light</vt:lpstr>
      <vt:lpstr>Roboto</vt:lpstr>
      <vt:lpstr>Times</vt:lpstr>
      <vt:lpstr>Wingdings</vt:lpstr>
      <vt:lpstr>Leere Präsentation</vt:lpstr>
      <vt:lpstr>PowerPoint-Präsentation</vt:lpstr>
      <vt:lpstr>Disclaimer</vt:lpstr>
      <vt:lpstr>Vision</vt:lpstr>
      <vt:lpstr>We transform the ”everyday life 2.0”</vt:lpstr>
      <vt:lpstr>…consisting of three dedicated focus areas</vt:lpstr>
      <vt:lpstr>Generating sustainable value within two main activities</vt:lpstr>
      <vt:lpstr>Strong founding partners</vt:lpstr>
      <vt:lpstr>Professional team</vt:lpstr>
      <vt:lpstr>We combine strong industry know-how with high-end digital expertise</vt:lpstr>
      <vt:lpstr>Build&amp;Invest is our answer to the tremendous market changes</vt:lpstr>
      <vt:lpstr>These opportunities combined let us transform the “everyday life 2.0”</vt:lpstr>
      <vt:lpstr>PowerPoint-Präsentation</vt:lpstr>
      <vt:lpstr>Build&amp;Invest has a focus on early stage start-ups</vt:lpstr>
      <vt:lpstr>Our geographic focus is Europe + Israel</vt:lpstr>
      <vt:lpstr>We build on an existing track record of our founding partners</vt:lpstr>
      <vt:lpstr>We are former industry leaders and build and invest for and with like-minded parties</vt:lpstr>
      <vt:lpstr>Strong expertise bundled in our investment committee</vt:lpstr>
      <vt:lpstr>PowerPoint-Präsentation</vt:lpstr>
      <vt:lpstr>Company building creates value for all involved stakeholders</vt:lpstr>
      <vt:lpstr>Proven process to build the most promising ventures</vt:lpstr>
      <vt:lpstr>Existing track record of founding partners within company building</vt:lpstr>
      <vt:lpstr>Why Build&amp;Invest differs from other VC opportunities</vt:lpstr>
      <vt:lpstr>Terms for investors (VC &amp; Company Building)</vt:lpstr>
      <vt:lpstr>PowerPoint-Präsentation</vt:lpstr>
    </vt:vector>
  </TitlesOfParts>
  <Company>Nicola Reber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Nicola Reber</dc:creator>
  <cp:lastModifiedBy>Microsoft Office User</cp:lastModifiedBy>
  <cp:revision>460</cp:revision>
  <cp:lastPrinted>2019-05-14T10:35:41Z</cp:lastPrinted>
  <dcterms:created xsi:type="dcterms:W3CDTF">2014-04-23T17:37:41Z</dcterms:created>
  <dcterms:modified xsi:type="dcterms:W3CDTF">2019-08-03T13:15:17Z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0x010100345DAE2C35A663459270A0B8856C580D</vt:lpwstr>
  </property>
  <property fmtid="{D5CDD505-2E9C-101B-9397-08002B2CF9AE}" pid="3" name="NXPowerLiteLastOptimized">
    <vt:lpwstr>5361187</vt:lpwstr>
  </property>
  <property fmtid="{D5CDD505-2E9C-101B-9397-08002B2CF9AE}" pid="4" name="NXPowerLiteSettings">
    <vt:lpwstr>C7000400038000</vt:lpwstr>
  </property>
  <property fmtid="{D5CDD505-2E9C-101B-9397-08002B2CF9AE}" pid="5" name="NXPowerLiteVersion">
    <vt:lpwstr>S8.2.2</vt:lpwstr>
  </property>
</Properties>
</file>